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embeddings/oleObject1.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embeddings/oleObject2.bin" ContentType="application/vnd.openxmlformats-officedocument.oleObject"/>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xml" ContentType="application/vnd.openxmlformats-officedocument.presentationml.tags+xml"/>
  <Override PartName="/ppt/notesSlides/notesSlide107.xml" ContentType="application/vnd.openxmlformats-officedocument.presentationml.notesSlide+xml"/>
  <Override PartName="/ppt/tags/tag2.xml" ContentType="application/vnd.openxmlformats-officedocument.presentationml.tags+xml"/>
  <Override PartName="/ppt/notesSlides/notesSlide108.xml" ContentType="application/vnd.openxmlformats-officedocument.presentationml.notesSlide+xml"/>
  <Override PartName="/ppt/tags/tag3.xml" ContentType="application/vnd.openxmlformats-officedocument.presentationml.tags+xml"/>
  <Override PartName="/ppt/notesSlides/notesSlide109.xml" ContentType="application/vnd.openxmlformats-officedocument.presentationml.notesSlide+xml"/>
  <Override PartName="/ppt/tags/tag4.xml" ContentType="application/vnd.openxmlformats-officedocument.presentationml.tags+xml"/>
  <Override PartName="/ppt/notesSlides/notesSlide110.xml" ContentType="application/vnd.openxmlformats-officedocument.presentationml.notesSlide+xml"/>
  <Override PartName="/ppt/tags/tag5.xml" ContentType="application/vnd.openxmlformats-officedocument.presentationml.tags+xml"/>
  <Override PartName="/ppt/notesSlides/notesSlide111.xml" ContentType="application/vnd.openxmlformats-officedocument.presentationml.notesSlide+xml"/>
  <Override PartName="/ppt/tags/tag6.xml" ContentType="application/vnd.openxmlformats-officedocument.presentationml.tags+xml"/>
  <Override PartName="/ppt/notesSlides/notesSlide112.xml" ContentType="application/vnd.openxmlformats-officedocument.presentationml.notesSlide+xml"/>
  <Override PartName="/ppt/tags/tag7.xml" ContentType="application/vnd.openxmlformats-officedocument.presentationml.tags+xml"/>
  <Override PartName="/ppt/notesSlides/notesSlide113.xml" ContentType="application/vnd.openxmlformats-officedocument.presentationml.notesSlide+xml"/>
  <Override PartName="/ppt/embeddings/oleObject3.bin" ContentType="application/vnd.openxmlformats-officedocument.oleObject"/>
  <Override PartName="/ppt/tags/tag8.xml" ContentType="application/vnd.openxmlformats-officedocument.presentationml.tags+xml"/>
  <Override PartName="/ppt/notesSlides/notesSlide114.xml" ContentType="application/vnd.openxmlformats-officedocument.presentationml.notesSlide+xml"/>
  <Override PartName="/ppt/tags/tag9.xml" ContentType="application/vnd.openxmlformats-officedocument.presentationml.tags+xml"/>
  <Override PartName="/ppt/notesSlides/notesSlide115.xml" ContentType="application/vnd.openxmlformats-officedocument.presentationml.notesSlide+xml"/>
  <Override PartName="/ppt/tags/tag10.xml" ContentType="application/vnd.openxmlformats-officedocument.presentationml.tags+xml"/>
  <Override PartName="/ppt/notesSlides/notesSlide116.xml" ContentType="application/vnd.openxmlformats-officedocument.presentationml.notesSlide+xml"/>
  <Override PartName="/ppt/tags/tag11.xml" ContentType="application/vnd.openxmlformats-officedocument.presentationml.tags+xml"/>
  <Override PartName="/ppt/notesSlides/notesSlide117.xml" ContentType="application/vnd.openxmlformats-officedocument.presentationml.notesSlide+xml"/>
  <Override PartName="/ppt/tags/tag12.xml" ContentType="application/vnd.openxmlformats-officedocument.presentationml.tags+xml"/>
  <Override PartName="/ppt/notesSlides/notesSlide118.xml" ContentType="application/vnd.openxmlformats-officedocument.presentationml.notesSlide+xml"/>
  <Override PartName="/ppt/tags/tag13.xml" ContentType="application/vnd.openxmlformats-officedocument.presentationml.tags+xml"/>
  <Override PartName="/ppt/notesSlides/notesSlide119.xml" ContentType="application/vnd.openxmlformats-officedocument.presentationml.notesSlide+xml"/>
  <Override PartName="/ppt/tags/tag14.xml" ContentType="application/vnd.openxmlformats-officedocument.presentationml.tags+xml"/>
  <Override PartName="/ppt/notesSlides/notesSlide120.xml" ContentType="application/vnd.openxmlformats-officedocument.presentationml.notesSlide+xml"/>
  <Override PartName="/ppt/tags/tag15.xml" ContentType="application/vnd.openxmlformats-officedocument.presentationml.tags+xml"/>
  <Override PartName="/ppt/notesSlides/notesSlide121.xml" ContentType="application/vnd.openxmlformats-officedocument.presentationml.notesSlide+xml"/>
  <Override PartName="/ppt/tags/tag16.xml" ContentType="application/vnd.openxmlformats-officedocument.presentationml.tags+xml"/>
  <Override PartName="/ppt/notesSlides/notesSlide122.xml" ContentType="application/vnd.openxmlformats-officedocument.presentationml.notesSlide+xml"/>
  <Override PartName="/ppt/tags/tag17.xml" ContentType="application/vnd.openxmlformats-officedocument.presentationml.tags+xml"/>
  <Override PartName="/ppt/notesSlides/notesSlide123.xml" ContentType="application/vnd.openxmlformats-officedocument.presentationml.notesSlide+xml"/>
  <Override PartName="/ppt/tags/tag18.xml" ContentType="application/vnd.openxmlformats-officedocument.presentationml.tags+xml"/>
  <Override PartName="/ppt/notesSlides/notesSlide124.xml" ContentType="application/vnd.openxmlformats-officedocument.presentationml.notesSlide+xml"/>
  <Override PartName="/ppt/tags/tag19.xml" ContentType="application/vnd.openxmlformats-officedocument.presentationml.tags+xml"/>
  <Override PartName="/ppt/notesSlides/notesSlide125.xml" ContentType="application/vnd.openxmlformats-officedocument.presentationml.notesSlide+xml"/>
  <Override PartName="/ppt/tags/tag20.xml" ContentType="application/vnd.openxmlformats-officedocument.presentationml.tags+xml"/>
  <Override PartName="/ppt/notesSlides/notesSlide126.xml" ContentType="application/vnd.openxmlformats-officedocument.presentationml.notesSlide+xml"/>
  <Override PartName="/ppt/tags/tag21.xml" ContentType="application/vnd.openxmlformats-officedocument.presentationml.tags+xml"/>
  <Override PartName="/ppt/notesSlides/notesSlide127.xml" ContentType="application/vnd.openxmlformats-officedocument.presentationml.notesSlide+xml"/>
  <Override PartName="/ppt/embeddings/oleObject4.bin" ContentType="application/vnd.openxmlformats-officedocument.oleObject"/>
  <Override PartName="/ppt/tags/tag22.xml" ContentType="application/vnd.openxmlformats-officedocument.presentationml.tags+xml"/>
  <Override PartName="/ppt/notesSlides/notesSlide128.xml" ContentType="application/vnd.openxmlformats-officedocument.presentationml.notesSlide+xml"/>
  <Override PartName="/ppt/tags/tag23.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54"/>
  </p:notesMasterIdLst>
  <p:handoutMasterIdLst>
    <p:handoutMasterId r:id="rId155"/>
  </p:handoutMasterIdLst>
  <p:sldIdLst>
    <p:sldId id="591" r:id="rId2"/>
    <p:sldId id="527" r:id="rId3"/>
    <p:sldId id="414" r:id="rId4"/>
    <p:sldId id="415" r:id="rId5"/>
    <p:sldId id="647" r:id="rId6"/>
    <p:sldId id="419" r:id="rId7"/>
    <p:sldId id="630" r:id="rId8"/>
    <p:sldId id="631" r:id="rId9"/>
    <p:sldId id="632" r:id="rId10"/>
    <p:sldId id="633" r:id="rId11"/>
    <p:sldId id="634" r:id="rId12"/>
    <p:sldId id="635" r:id="rId13"/>
    <p:sldId id="636" r:id="rId14"/>
    <p:sldId id="637" r:id="rId15"/>
    <p:sldId id="638" r:id="rId16"/>
    <p:sldId id="639" r:id="rId17"/>
    <p:sldId id="640" r:id="rId18"/>
    <p:sldId id="641" r:id="rId19"/>
    <p:sldId id="642" r:id="rId20"/>
    <p:sldId id="643" r:id="rId21"/>
    <p:sldId id="644" r:id="rId22"/>
    <p:sldId id="645" r:id="rId23"/>
    <p:sldId id="646" r:id="rId24"/>
    <p:sldId id="420" r:id="rId25"/>
    <p:sldId id="422" r:id="rId26"/>
    <p:sldId id="423" r:id="rId27"/>
    <p:sldId id="431" r:id="rId28"/>
    <p:sldId id="424" r:id="rId29"/>
    <p:sldId id="428" r:id="rId30"/>
    <p:sldId id="429" r:id="rId31"/>
    <p:sldId id="430" r:id="rId32"/>
    <p:sldId id="570" r:id="rId33"/>
    <p:sldId id="432" r:id="rId34"/>
    <p:sldId id="435" r:id="rId35"/>
    <p:sldId id="437" r:id="rId36"/>
    <p:sldId id="592" r:id="rId37"/>
    <p:sldId id="434" r:id="rId38"/>
    <p:sldId id="439" r:id="rId39"/>
    <p:sldId id="441" r:id="rId40"/>
    <p:sldId id="442" r:id="rId41"/>
    <p:sldId id="444" r:id="rId42"/>
    <p:sldId id="445" r:id="rId43"/>
    <p:sldId id="446" r:id="rId44"/>
    <p:sldId id="447" r:id="rId45"/>
    <p:sldId id="448" r:id="rId46"/>
    <p:sldId id="449" r:id="rId47"/>
    <p:sldId id="450" r:id="rId48"/>
    <p:sldId id="451" r:id="rId49"/>
    <p:sldId id="452" r:id="rId50"/>
    <p:sldId id="453" r:id="rId51"/>
    <p:sldId id="454" r:id="rId52"/>
    <p:sldId id="458" r:id="rId53"/>
    <p:sldId id="455" r:id="rId54"/>
    <p:sldId id="456" r:id="rId55"/>
    <p:sldId id="648" r:id="rId56"/>
    <p:sldId id="461" r:id="rId57"/>
    <p:sldId id="462" r:id="rId58"/>
    <p:sldId id="465" r:id="rId59"/>
    <p:sldId id="466" r:id="rId60"/>
    <p:sldId id="467" r:id="rId61"/>
    <p:sldId id="468" r:id="rId62"/>
    <p:sldId id="469" r:id="rId63"/>
    <p:sldId id="470" r:id="rId64"/>
    <p:sldId id="471" r:id="rId65"/>
    <p:sldId id="472" r:id="rId66"/>
    <p:sldId id="475" r:id="rId67"/>
    <p:sldId id="476" r:id="rId68"/>
    <p:sldId id="477" r:id="rId69"/>
    <p:sldId id="649" r:id="rId70"/>
    <p:sldId id="481" r:id="rId71"/>
    <p:sldId id="482" r:id="rId72"/>
    <p:sldId id="483" r:id="rId73"/>
    <p:sldId id="484" r:id="rId74"/>
    <p:sldId id="485" r:id="rId75"/>
    <p:sldId id="486" r:id="rId76"/>
    <p:sldId id="487" r:id="rId77"/>
    <p:sldId id="488" r:id="rId78"/>
    <p:sldId id="489" r:id="rId79"/>
    <p:sldId id="490" r:id="rId80"/>
    <p:sldId id="491" r:id="rId81"/>
    <p:sldId id="492" r:id="rId82"/>
    <p:sldId id="493" r:id="rId83"/>
    <p:sldId id="494" r:id="rId84"/>
    <p:sldId id="650" r:id="rId85"/>
    <p:sldId id="500" r:id="rId86"/>
    <p:sldId id="501" r:id="rId87"/>
    <p:sldId id="502" r:id="rId88"/>
    <p:sldId id="503" r:id="rId89"/>
    <p:sldId id="651" r:id="rId90"/>
    <p:sldId id="507" r:id="rId91"/>
    <p:sldId id="508" r:id="rId92"/>
    <p:sldId id="509" r:id="rId93"/>
    <p:sldId id="510" r:id="rId94"/>
    <p:sldId id="511" r:id="rId95"/>
    <p:sldId id="512" r:id="rId96"/>
    <p:sldId id="515" r:id="rId97"/>
    <p:sldId id="516" r:id="rId98"/>
    <p:sldId id="517" r:id="rId99"/>
    <p:sldId id="518" r:id="rId100"/>
    <p:sldId id="519" r:id="rId101"/>
    <p:sldId id="520" r:id="rId102"/>
    <p:sldId id="521" r:id="rId103"/>
    <p:sldId id="522" r:id="rId104"/>
    <p:sldId id="523" r:id="rId105"/>
    <p:sldId id="524" r:id="rId106"/>
    <p:sldId id="525" r:id="rId107"/>
    <p:sldId id="652" r:id="rId108"/>
    <p:sldId id="594" r:id="rId109"/>
    <p:sldId id="595" r:id="rId110"/>
    <p:sldId id="596" r:id="rId111"/>
    <p:sldId id="597" r:id="rId112"/>
    <p:sldId id="598" r:id="rId113"/>
    <p:sldId id="599" r:id="rId114"/>
    <p:sldId id="600" r:id="rId115"/>
    <p:sldId id="601" r:id="rId116"/>
    <p:sldId id="602" r:id="rId117"/>
    <p:sldId id="603" r:id="rId118"/>
    <p:sldId id="604" r:id="rId119"/>
    <p:sldId id="605" r:id="rId120"/>
    <p:sldId id="606" r:id="rId121"/>
    <p:sldId id="607" r:id="rId122"/>
    <p:sldId id="608" r:id="rId123"/>
    <p:sldId id="609" r:id="rId124"/>
    <p:sldId id="610" r:id="rId125"/>
    <p:sldId id="611" r:id="rId126"/>
    <p:sldId id="612" r:id="rId127"/>
    <p:sldId id="613" r:id="rId128"/>
    <p:sldId id="614" r:id="rId129"/>
    <p:sldId id="615" r:id="rId130"/>
    <p:sldId id="616" r:id="rId131"/>
    <p:sldId id="653" r:id="rId132"/>
    <p:sldId id="655" r:id="rId133"/>
    <p:sldId id="656" r:id="rId134"/>
    <p:sldId id="657" r:id="rId135"/>
    <p:sldId id="658" r:id="rId136"/>
    <p:sldId id="659" r:id="rId137"/>
    <p:sldId id="660" r:id="rId138"/>
    <p:sldId id="661" r:id="rId139"/>
    <p:sldId id="662" r:id="rId140"/>
    <p:sldId id="654" r:id="rId141"/>
    <p:sldId id="618" r:id="rId142"/>
    <p:sldId id="619" r:id="rId143"/>
    <p:sldId id="620" r:id="rId144"/>
    <p:sldId id="621" r:id="rId145"/>
    <p:sldId id="622" r:id="rId146"/>
    <p:sldId id="623" r:id="rId147"/>
    <p:sldId id="624" r:id="rId148"/>
    <p:sldId id="625" r:id="rId149"/>
    <p:sldId id="626" r:id="rId150"/>
    <p:sldId id="627" r:id="rId151"/>
    <p:sldId id="628" r:id="rId152"/>
    <p:sldId id="629" r:id="rId1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93B7FF"/>
    <a:srgbClr val="C2FF8B"/>
    <a:srgbClr val="FFEFBD"/>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75036" autoAdjust="0"/>
  </p:normalViewPr>
  <p:slideViewPr>
    <p:cSldViewPr>
      <p:cViewPr varScale="1">
        <p:scale>
          <a:sx n="91" d="100"/>
          <a:sy n="91" d="100"/>
        </p:scale>
        <p:origin x="-122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8F978C8F-D027-4DE3-AD36-C433655F616E}" type="slidenum">
              <a:rPr lang="zh-CN" altLang="en-US"/>
              <a:pPr>
                <a:defRPr/>
              </a:pPr>
              <a:t>‹#›</a:t>
            </a:fld>
            <a:endParaRPr lang="en-US" altLang="zh-CN"/>
          </a:p>
        </p:txBody>
      </p:sp>
    </p:spTree>
    <p:extLst>
      <p:ext uri="{BB962C8B-B14F-4D97-AF65-F5344CB8AC3E}">
        <p14:creationId xmlns:p14="http://schemas.microsoft.com/office/powerpoint/2010/main" val="1793142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34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宋体" pitchFamily="2" charset="-122"/>
              </a:defRPr>
            </a:lvl1pPr>
          </a:lstStyle>
          <a:p>
            <a:pPr>
              <a:defRPr/>
            </a:pPr>
            <a:fld id="{04188E2B-50DB-48F8-ACB5-7B93B3CDE5CF}" type="slidenum">
              <a:rPr lang="zh-CN" altLang="en-US"/>
              <a:pPr>
                <a:defRPr/>
              </a:pPr>
              <a:t>‹#›</a:t>
            </a:fld>
            <a:endParaRPr lang="en-US" altLang="zh-CN"/>
          </a:p>
        </p:txBody>
      </p:sp>
    </p:spTree>
    <p:extLst>
      <p:ext uri="{BB962C8B-B14F-4D97-AF65-F5344CB8AC3E}">
        <p14:creationId xmlns:p14="http://schemas.microsoft.com/office/powerpoint/2010/main" val="788973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baike.baidu.com/view/96557.htm" TargetMode="External"/><Relationship Id="rId4" Type="http://schemas.openxmlformats.org/officeDocument/2006/relationships/hyperlink" Target="http://baike.baidu.com/view/807.htm" TargetMode="External"/><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dirty="0" smtClean="0">
              <a:ea typeface="宋体" charset="-122"/>
            </a:endParaRPr>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701ED78-50FF-4D83-902C-FB69ADF94202}" type="slidenum">
              <a:rPr lang="zh-CN" altLang="en-US" smtClean="0">
                <a:latin typeface="Tahoma" pitchFamily="34" charset="0"/>
              </a:rPr>
              <a:pPr eaLnBrk="1" hangingPunct="1"/>
              <a:t>1</a:t>
            </a:fld>
            <a:endParaRPr lang="zh-CN" altLang="en-US" smtClean="0">
              <a:latin typeface="Tahom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7B2E48-F606-48CB-A7CE-FEDF8CF1F8FF}" type="slidenum">
              <a:rPr lang="en-US" altLang="zh-CN"/>
              <a:pPr/>
              <a:t>10</a:t>
            </a:fld>
            <a:endParaRPr lang="en-US" altLang="zh-CN"/>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02428B-9D5C-48F3-8F52-2F41267E3B83}" type="slidenum">
              <a:rPr lang="zh-CN" altLang="en-US" smtClean="0">
                <a:latin typeface="Tahoma" pitchFamily="34" charset="0"/>
              </a:rPr>
              <a:pPr eaLnBrk="1" hangingPunct="1"/>
              <a:t>101</a:t>
            </a:fld>
            <a:endParaRPr lang="en-US" altLang="zh-CN" smtClean="0">
              <a:latin typeface="Tahoma" pitchFamily="3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200" b="1" dirty="0" smtClean="0">
                <a:ea typeface="楷体_GB2312" pitchFamily="49" charset="-122"/>
              </a:rPr>
              <a:t>跳数（</a:t>
            </a:r>
            <a:r>
              <a:rPr lang="en-US" altLang="zh-CN" sz="1200" b="1" dirty="0" smtClean="0">
                <a:ea typeface="楷体_GB2312" pitchFamily="49" charset="-122"/>
              </a:rPr>
              <a:t>hop count）</a:t>
            </a:r>
            <a:r>
              <a:rPr lang="zh-CN" altLang="en-US" sz="1200" b="1" dirty="0" smtClean="0">
                <a:ea typeface="楷体_GB2312" pitchFamily="49" charset="-122"/>
              </a:rPr>
              <a:t>— 分组从源结点到达目的结点经过的路由器的个数</a:t>
            </a:r>
            <a:endParaRPr lang="zh-CN" altLang="en-US" sz="300" b="1" dirty="0" smtClean="0">
              <a:ea typeface="楷体_GB2312" pitchFamily="49" charset="-122"/>
            </a:endParaRPr>
          </a:p>
          <a:p>
            <a:pPr algn="just"/>
            <a:r>
              <a:rPr lang="zh-CN" altLang="en-US" sz="1200" b="1" dirty="0" smtClean="0">
                <a:ea typeface="楷体_GB2312" pitchFamily="49" charset="-122"/>
              </a:rPr>
              <a:t>带宽（</a:t>
            </a:r>
            <a:r>
              <a:rPr lang="en-US" altLang="zh-CN" sz="1200" b="1" dirty="0" smtClean="0">
                <a:ea typeface="楷体_GB2312" pitchFamily="49" charset="-122"/>
              </a:rPr>
              <a:t>bandwidth）</a:t>
            </a:r>
            <a:r>
              <a:rPr lang="zh-CN" altLang="en-US" sz="1200" b="1" dirty="0" smtClean="0">
                <a:ea typeface="楷体_GB2312" pitchFamily="49" charset="-122"/>
              </a:rPr>
              <a:t>— 链路的传输速率</a:t>
            </a:r>
            <a:endParaRPr lang="zh-CN" altLang="en-US" sz="300" b="1" dirty="0" smtClean="0">
              <a:ea typeface="楷体_GB2312" pitchFamily="49" charset="-122"/>
            </a:endParaRPr>
          </a:p>
          <a:p>
            <a:pPr algn="just"/>
            <a:r>
              <a:rPr lang="zh-CN" altLang="en-US" sz="1200" b="1" dirty="0" smtClean="0">
                <a:ea typeface="楷体_GB2312" pitchFamily="49" charset="-122"/>
              </a:rPr>
              <a:t>延时（</a:t>
            </a:r>
            <a:r>
              <a:rPr lang="en-US" altLang="zh-CN" sz="1200" b="1" dirty="0" smtClean="0">
                <a:ea typeface="楷体_GB2312" pitchFamily="49" charset="-122"/>
              </a:rPr>
              <a:t>delay）</a:t>
            </a:r>
            <a:r>
              <a:rPr lang="zh-CN" altLang="en-US" sz="1200" b="1" dirty="0" smtClean="0">
                <a:ea typeface="楷体_GB2312" pitchFamily="49" charset="-122"/>
              </a:rPr>
              <a:t>— 分组从源结点到达目的结点花费的时间</a:t>
            </a:r>
            <a:endParaRPr lang="zh-CN" altLang="en-US" sz="300" b="1" dirty="0" smtClean="0">
              <a:ea typeface="楷体_GB2312" pitchFamily="49" charset="-122"/>
            </a:endParaRPr>
          </a:p>
          <a:p>
            <a:pPr algn="just"/>
            <a:r>
              <a:rPr lang="zh-CN" altLang="en-US" sz="1200" b="1" dirty="0" smtClean="0">
                <a:ea typeface="楷体_GB2312" pitchFamily="49" charset="-122"/>
              </a:rPr>
              <a:t>负载（</a:t>
            </a:r>
            <a:r>
              <a:rPr lang="en-US" altLang="zh-CN" sz="1200" b="1" dirty="0" smtClean="0">
                <a:ea typeface="楷体_GB2312" pitchFamily="49" charset="-122"/>
              </a:rPr>
              <a:t>load）</a:t>
            </a:r>
            <a:r>
              <a:rPr lang="zh-CN" altLang="en-US" sz="1200" b="1" dirty="0" smtClean="0">
                <a:ea typeface="楷体_GB2312" pitchFamily="49" charset="-122"/>
              </a:rPr>
              <a:t>— 通过路由器或线路的单位时间通信量</a:t>
            </a:r>
            <a:endParaRPr lang="zh-CN" altLang="en-US" sz="300" b="1" dirty="0" smtClean="0">
              <a:ea typeface="楷体_GB2312" pitchFamily="49" charset="-122"/>
            </a:endParaRPr>
          </a:p>
          <a:p>
            <a:pPr algn="just"/>
            <a:r>
              <a:rPr lang="zh-CN" altLang="en-US" sz="1200" b="1" dirty="0" smtClean="0">
                <a:ea typeface="楷体_GB2312" pitchFamily="49" charset="-122"/>
              </a:rPr>
              <a:t>可靠性（</a:t>
            </a:r>
            <a:r>
              <a:rPr lang="en-US" altLang="zh-CN" sz="1200" b="1" dirty="0" smtClean="0">
                <a:ea typeface="楷体_GB2312" pitchFamily="49" charset="-122"/>
              </a:rPr>
              <a:t>reliability）</a:t>
            </a:r>
            <a:r>
              <a:rPr lang="zh-CN" altLang="en-US" sz="1200" b="1" dirty="0" smtClean="0">
                <a:ea typeface="楷体_GB2312" pitchFamily="49" charset="-122"/>
              </a:rPr>
              <a:t>— 传输过程中的误码率</a:t>
            </a:r>
            <a:endParaRPr lang="zh-CN" altLang="en-US" sz="300" b="1" dirty="0" smtClean="0">
              <a:ea typeface="楷体_GB2312" pitchFamily="49" charset="-122"/>
            </a:endParaRPr>
          </a:p>
          <a:p>
            <a:pPr algn="just"/>
            <a:r>
              <a:rPr lang="zh-CN" altLang="en-US" sz="1200" b="1" dirty="0" smtClean="0">
                <a:ea typeface="楷体_GB2312" pitchFamily="49" charset="-122"/>
              </a:rPr>
              <a:t>开销（</a:t>
            </a:r>
            <a:r>
              <a:rPr lang="en-US" altLang="zh-CN" sz="1200" b="1" dirty="0" smtClean="0">
                <a:ea typeface="楷体_GB2312" pitchFamily="49" charset="-122"/>
              </a:rPr>
              <a:t>overhead）</a:t>
            </a:r>
            <a:r>
              <a:rPr lang="zh-CN" altLang="en-US" sz="1200" b="1" dirty="0" smtClean="0">
                <a:ea typeface="楷体_GB2312" pitchFamily="49" charset="-122"/>
              </a:rPr>
              <a:t>— 传输过程中的耗费，与所使用的链路带宽相关</a:t>
            </a:r>
          </a:p>
          <a:p>
            <a:pPr eaLnBrk="1" hangingPunct="1"/>
            <a:endParaRPr lang="zh-CN" altLang="en-US" dirty="0" smtClean="0">
              <a:ea typeface="宋体"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08F575-242E-4D0D-AFF5-31D1498FD988}" type="slidenum">
              <a:rPr lang="zh-CN" altLang="en-US" smtClean="0">
                <a:latin typeface="Tahoma" pitchFamily="34" charset="0"/>
              </a:rPr>
              <a:pPr eaLnBrk="1" hangingPunct="1"/>
              <a:t>102</a:t>
            </a:fld>
            <a:endParaRPr lang="en-US" altLang="zh-CN" smtClean="0">
              <a:latin typeface="Tahoma" pitchFamily="3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E69D9D-1132-44BF-9412-58B920D16759}" type="slidenum">
              <a:rPr lang="zh-CN" altLang="en-US" smtClean="0">
                <a:latin typeface="Tahoma" pitchFamily="34" charset="0"/>
              </a:rPr>
              <a:pPr eaLnBrk="1" hangingPunct="1"/>
              <a:t>103</a:t>
            </a:fld>
            <a:endParaRPr lang="en-US" altLang="zh-CN" smtClean="0">
              <a:latin typeface="Tahoma" pitchFamily="3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526E13-45E7-4525-8AB4-DD9143F39C78}" type="slidenum">
              <a:rPr lang="zh-CN" altLang="en-US" smtClean="0">
                <a:latin typeface="Tahoma" pitchFamily="34" charset="0"/>
              </a:rPr>
              <a:pPr eaLnBrk="1" hangingPunct="1"/>
              <a:t>104</a:t>
            </a:fld>
            <a:endParaRPr lang="en-US" altLang="zh-CN" smtClean="0">
              <a:latin typeface="Tahoma" pitchFamily="3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en-US" dirty="0" smtClean="0">
              <a:ea typeface="宋体"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5E92DD-009F-41D0-92BA-51F94B93ECD3}" type="slidenum">
              <a:rPr lang="zh-CN" altLang="en-US" smtClean="0">
                <a:latin typeface="Tahoma" pitchFamily="34" charset="0"/>
              </a:rPr>
              <a:pPr eaLnBrk="1" hangingPunct="1"/>
              <a:t>105</a:t>
            </a:fld>
            <a:endParaRPr lang="en-US" altLang="zh-CN" smtClean="0">
              <a:latin typeface="Tahoma" pitchFamily="34"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CFC7A87-CBCB-47A1-8595-27B29D5CD2E0}" type="slidenum">
              <a:rPr lang="zh-CN" altLang="en-US" smtClean="0">
                <a:latin typeface="Tahoma" pitchFamily="34" charset="0"/>
              </a:rPr>
              <a:pPr eaLnBrk="1" hangingPunct="1"/>
              <a:t>106</a:t>
            </a:fld>
            <a:endParaRPr lang="en-US" altLang="zh-CN" smtClean="0">
              <a:latin typeface="Tahoma" pitchFamily="34"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107</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D75932B-E466-448D-87B7-6B1CCBE8D842}" type="slidenum">
              <a:rPr lang="zh-CN" altLang="en-US" smtClean="0">
                <a:latin typeface="Tahoma" pitchFamily="34" charset="0"/>
              </a:rPr>
              <a:pPr eaLnBrk="1" hangingPunct="1"/>
              <a:t>108</a:t>
            </a:fld>
            <a:endParaRPr lang="en-US" altLang="zh-CN" smtClean="0">
              <a:latin typeface="Tahoma"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95D71F4-AA18-47EA-B534-C4C35E2D5785}" type="slidenum">
              <a:rPr lang="zh-CN" altLang="en-US" smtClean="0">
                <a:latin typeface="Tahoma" pitchFamily="34" charset="0"/>
              </a:rPr>
              <a:pPr eaLnBrk="1" hangingPunct="1"/>
              <a:t>109</a:t>
            </a:fld>
            <a:endParaRPr lang="en-US" altLang="zh-CN" smtClean="0">
              <a:latin typeface="Tahoma" pitchFamily="34" charset="0"/>
            </a:endParaRPr>
          </a:p>
        </p:txBody>
      </p:sp>
      <p:sp>
        <p:nvSpPr>
          <p:cNvPr id="227331" name="Rectangle 1026"/>
          <p:cNvSpPr>
            <a:spLocks noGrp="1" noRot="1" noChangeAspect="1" noChangeArrowheads="1" noTextEdit="1"/>
          </p:cNvSpPr>
          <p:nvPr>
            <p:ph type="sldImg"/>
          </p:nvPr>
        </p:nvSpPr>
        <p:spPr>
          <a:ln/>
        </p:spPr>
      </p:sp>
      <p:sp>
        <p:nvSpPr>
          <p:cNvPr id="22733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1992 </a:t>
            </a:r>
            <a:r>
              <a:rPr lang="zh-CN" altLang="en-US" dirty="0" smtClean="0">
                <a:ea typeface="宋体" charset="-122"/>
              </a:rPr>
              <a:t>年因特网仍然面临三个必须尽早解决的问题</a:t>
            </a:r>
            <a:endParaRPr lang="en-US" altLang="zh-CN" dirty="0" smtClean="0">
              <a:ea typeface="宋体" charset="-122"/>
            </a:endParaRPr>
          </a:p>
          <a:p>
            <a:pPr eaLnBrk="1" hangingPunct="1"/>
            <a:r>
              <a:rPr lang="en-US" altLang="zh-CN" dirty="0" smtClean="0">
                <a:ea typeface="宋体" charset="-122"/>
              </a:rPr>
              <a:t>1</a:t>
            </a:r>
            <a:r>
              <a:rPr lang="zh-CN" altLang="en-US" dirty="0" smtClean="0">
                <a:ea typeface="宋体" charset="-122"/>
              </a:rPr>
              <a:t>、</a:t>
            </a:r>
            <a:r>
              <a:rPr lang="en-US" altLang="zh-CN" dirty="0" smtClean="0">
                <a:ea typeface="宋体" charset="-122"/>
              </a:rPr>
              <a:t>B </a:t>
            </a:r>
            <a:r>
              <a:rPr lang="zh-CN" altLang="en-US" dirty="0" smtClean="0">
                <a:ea typeface="宋体" charset="-122"/>
              </a:rPr>
              <a:t>类地址在 </a:t>
            </a:r>
            <a:r>
              <a:rPr lang="en-US" altLang="zh-CN" dirty="0" smtClean="0">
                <a:ea typeface="宋体" charset="-122"/>
              </a:rPr>
              <a:t>1992 </a:t>
            </a:r>
            <a:r>
              <a:rPr lang="zh-CN" altLang="en-US" dirty="0" smtClean="0">
                <a:ea typeface="宋体" charset="-122"/>
              </a:rPr>
              <a:t>年已分配了近一半，眼看就要在 </a:t>
            </a:r>
            <a:r>
              <a:rPr lang="en-US" altLang="zh-CN" dirty="0" smtClean="0">
                <a:ea typeface="宋体" charset="-122"/>
              </a:rPr>
              <a:t>1994 </a:t>
            </a:r>
            <a:r>
              <a:rPr lang="zh-CN" altLang="en-US" dirty="0" smtClean="0">
                <a:ea typeface="宋体" charset="-122"/>
              </a:rPr>
              <a:t>年 </a:t>
            </a:r>
            <a:r>
              <a:rPr lang="en-US" altLang="zh-CN" dirty="0" smtClean="0">
                <a:ea typeface="宋体" charset="-122"/>
              </a:rPr>
              <a:t>3 </a:t>
            </a:r>
            <a:r>
              <a:rPr lang="zh-CN" altLang="en-US" dirty="0" smtClean="0">
                <a:ea typeface="宋体" charset="-122"/>
              </a:rPr>
              <a:t>月全部分配完毕！</a:t>
            </a:r>
          </a:p>
          <a:p>
            <a:pPr eaLnBrk="1" hangingPunct="1"/>
            <a:r>
              <a:rPr lang="en-US" altLang="zh-CN" dirty="0" smtClean="0">
                <a:ea typeface="宋体" charset="-122"/>
              </a:rPr>
              <a:t>2</a:t>
            </a:r>
            <a:r>
              <a:rPr lang="zh-CN" altLang="en-US" dirty="0" smtClean="0">
                <a:ea typeface="宋体" charset="-122"/>
              </a:rPr>
              <a:t>、因特网主干网上的路由表中的项目数急剧增长（从几千个增长到几万个）。</a:t>
            </a:r>
          </a:p>
          <a:p>
            <a:pPr eaLnBrk="1" hangingPunct="1"/>
            <a:r>
              <a:rPr lang="en-US" altLang="zh-CN" dirty="0" smtClean="0">
                <a:ea typeface="宋体" charset="-122"/>
              </a:rPr>
              <a:t>3</a:t>
            </a:r>
            <a:r>
              <a:rPr lang="zh-CN" altLang="en-US" dirty="0" smtClean="0">
                <a:ea typeface="宋体" charset="-122"/>
              </a:rPr>
              <a:t>、整个 </a:t>
            </a:r>
            <a:r>
              <a:rPr lang="en-US" altLang="zh-CN" dirty="0" smtClean="0">
                <a:ea typeface="宋体" charset="-122"/>
              </a:rPr>
              <a:t>IPv4 </a:t>
            </a:r>
            <a:r>
              <a:rPr lang="zh-CN" altLang="en-US" dirty="0" smtClean="0">
                <a:ea typeface="宋体" charset="-122"/>
              </a:rPr>
              <a:t>的地址空间最终将全部耗尽表项太多。</a:t>
            </a:r>
            <a:endParaRPr lang="en-US" altLang="zh-CN" dirty="0" smtClean="0">
              <a:ea typeface="宋体" charset="-122"/>
            </a:endParaRPr>
          </a:p>
          <a:p>
            <a:pPr eaLnBrk="1" hangingPunct="1"/>
            <a:r>
              <a:rPr lang="en-US" altLang="zh-CN" dirty="0" smtClean="0">
                <a:solidFill>
                  <a:schemeClr val="accent6">
                    <a:lumMod val="60000"/>
                    <a:lumOff val="40000"/>
                  </a:schemeClr>
                </a:solidFill>
                <a:ea typeface="宋体" charset="-122"/>
              </a:rPr>
              <a:t>1987 </a:t>
            </a:r>
            <a:r>
              <a:rPr lang="zh-CN" altLang="en-US" dirty="0" smtClean="0">
                <a:ea typeface="宋体" charset="-122"/>
              </a:rPr>
              <a:t>年，</a:t>
            </a:r>
            <a:r>
              <a:rPr lang="en-US" altLang="zh-CN" dirty="0" smtClean="0">
                <a:ea typeface="宋体" charset="-122"/>
              </a:rPr>
              <a:t>RFC 1009 </a:t>
            </a:r>
            <a:r>
              <a:rPr lang="zh-CN" altLang="en-US" dirty="0" smtClean="0">
                <a:ea typeface="宋体" charset="-122"/>
              </a:rPr>
              <a:t>就指明了在一个划分子网的网络中可同时使用几个不同的子网掩码。使用变长子网掩码 </a:t>
            </a:r>
            <a:r>
              <a:rPr lang="en-US" altLang="zh-CN" dirty="0" smtClean="0">
                <a:ea typeface="宋体" charset="-122"/>
              </a:rPr>
              <a:t>VLSM (Variable Length Subnet Mask)</a:t>
            </a:r>
            <a:r>
              <a:rPr lang="zh-CN" altLang="en-US" dirty="0" smtClean="0">
                <a:ea typeface="宋体" charset="-122"/>
              </a:rPr>
              <a:t>可进一步提高 </a:t>
            </a:r>
            <a:r>
              <a:rPr lang="en-US" altLang="zh-CN" dirty="0" smtClean="0">
                <a:ea typeface="宋体" charset="-122"/>
              </a:rPr>
              <a:t>IP </a:t>
            </a:r>
            <a:r>
              <a:rPr lang="zh-CN" altLang="en-US" dirty="0" smtClean="0">
                <a:ea typeface="宋体" charset="-122"/>
              </a:rPr>
              <a:t>地址资源的利用率。</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B982D0-474F-4BDA-B055-037630D13215}" type="slidenum">
              <a:rPr lang="zh-CN" altLang="en-US" smtClean="0">
                <a:latin typeface="Tahoma" pitchFamily="34" charset="0"/>
              </a:rPr>
              <a:pPr eaLnBrk="1" hangingPunct="1"/>
              <a:t>110</a:t>
            </a:fld>
            <a:endParaRPr lang="en-US" altLang="zh-CN" smtClean="0">
              <a:latin typeface="Tahoma" pitchFamily="34" charset="0"/>
            </a:endParaRPr>
          </a:p>
        </p:txBody>
      </p:sp>
      <p:sp>
        <p:nvSpPr>
          <p:cNvPr id="228355" name="Rectangle 1026"/>
          <p:cNvSpPr>
            <a:spLocks noGrp="1" noRot="1" noChangeAspect="1" noChangeArrowheads="1" noTextEdit="1"/>
          </p:cNvSpPr>
          <p:nvPr>
            <p:ph type="sldImg"/>
          </p:nvPr>
        </p:nvSpPr>
        <p:spPr>
          <a:ln/>
        </p:spPr>
      </p:sp>
      <p:sp>
        <p:nvSpPr>
          <p:cNvPr id="2283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假设有一个子网地址为</a:t>
            </a:r>
            <a:r>
              <a:rPr lang="en-US" altLang="zh-CN" dirty="0" smtClean="0">
                <a:effectLst/>
              </a:rPr>
              <a:t>192.168.1.32/27</a:t>
            </a:r>
            <a:r>
              <a:rPr lang="zh-CN" altLang="en-US" dirty="0" smtClean="0">
                <a:effectLst/>
              </a:rPr>
              <a:t>，该子网中总共包含有</a:t>
            </a:r>
            <a:r>
              <a:rPr lang="en-US" altLang="zh-CN" dirty="0" smtClean="0">
                <a:effectLst/>
              </a:rPr>
              <a:t>30</a:t>
            </a:r>
            <a:r>
              <a:rPr lang="zh-CN" altLang="en-US" dirty="0" smtClean="0">
                <a:effectLst/>
              </a:rPr>
              <a:t>个可用的</a:t>
            </a:r>
            <a:r>
              <a:rPr lang="en-US" altLang="zh-CN" dirty="0" smtClean="0">
                <a:effectLst/>
              </a:rPr>
              <a:t>IP</a:t>
            </a:r>
            <a:r>
              <a:rPr lang="zh-CN" altLang="en-US" dirty="0" smtClean="0">
                <a:effectLst/>
              </a:rPr>
              <a:t>地址。如果需要给一个只有</a:t>
            </a:r>
            <a:r>
              <a:rPr lang="en-US" altLang="zh-CN" dirty="0" smtClean="0">
                <a:effectLst/>
              </a:rPr>
              <a:t>6</a:t>
            </a:r>
            <a:r>
              <a:rPr lang="zh-CN" altLang="en-US" dirty="0" smtClean="0">
                <a:effectLst/>
              </a:rPr>
              <a:t>台主机的网络分配地址，我们可能会浪费掉余下的</a:t>
            </a:r>
            <a:r>
              <a:rPr lang="en-US" altLang="zh-CN" dirty="0" smtClean="0">
                <a:effectLst/>
              </a:rPr>
              <a:t>20</a:t>
            </a:r>
            <a:r>
              <a:rPr lang="zh-CN" altLang="en-US" dirty="0" smtClean="0">
                <a:effectLst/>
              </a:rPr>
              <a:t>多个地址。解决的方法是在原有的基础上进一步对地址</a:t>
            </a:r>
            <a:r>
              <a:rPr lang="en-US" altLang="zh-CN" dirty="0" smtClean="0">
                <a:effectLst/>
              </a:rPr>
              <a:t>192.168.1.32/27</a:t>
            </a:r>
            <a:r>
              <a:rPr lang="zh-CN" altLang="en-US" dirty="0" smtClean="0">
                <a:effectLst/>
              </a:rPr>
              <a:t>划分子网，以得到更多的子网地址和每个网络上较少的主机数目</a:t>
            </a:r>
            <a:endParaRPr lang="en-US" altLang="zh-CN" dirty="0" smtClean="0">
              <a:effectLst/>
            </a:endParaRPr>
          </a:p>
          <a:p>
            <a:pPr eaLnBrk="1" hangingPunct="1"/>
            <a:endParaRPr lang="en-US" altLang="zh-CN" dirty="0" smtClean="0">
              <a:effectLst/>
              <a:ea typeface="宋体" charset="-122"/>
            </a:endParaRPr>
          </a:p>
          <a:p>
            <a:pPr eaLnBrk="1" hangingPunct="1"/>
            <a:r>
              <a:rPr lang="zh-CN" altLang="en-US" dirty="0" smtClean="0">
                <a:effectLst/>
                <a:ea typeface="宋体" charset="-122"/>
              </a:rPr>
              <a:t>不同的子网可以使用不同的掩码。</a:t>
            </a:r>
            <a:endParaRPr lang="zh-CN" altLang="en-US" dirty="0"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026B34-DDFD-4602-8EFE-025FD513B1A8}" type="slidenum">
              <a:rPr lang="en-US" altLang="zh-CN"/>
              <a:pPr/>
              <a:t>11</a:t>
            </a:fld>
            <a:endParaRPr lang="en-US" altLang="zh-CN"/>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71BC394-78D6-4202-822E-7A337DB0B77B}" type="slidenum">
              <a:rPr lang="zh-CN" altLang="en-US" smtClean="0">
                <a:latin typeface="Tahoma" pitchFamily="34" charset="0"/>
              </a:rPr>
              <a:pPr eaLnBrk="1" hangingPunct="1"/>
              <a:t>111</a:t>
            </a:fld>
            <a:endParaRPr lang="en-US" altLang="zh-CN" smtClean="0">
              <a:latin typeface="Tahoma" pitchFamily="34" charset="0"/>
            </a:endParaRPr>
          </a:p>
        </p:txBody>
      </p:sp>
      <p:sp>
        <p:nvSpPr>
          <p:cNvPr id="229379" name="Rectangle 1026"/>
          <p:cNvSpPr>
            <a:spLocks noGrp="1" noRot="1" noChangeAspect="1" noChangeArrowheads="1" noTextEdit="1"/>
          </p:cNvSpPr>
          <p:nvPr>
            <p:ph type="sldImg"/>
          </p:nvPr>
        </p:nvSpPr>
        <p:spPr>
          <a:ln/>
        </p:spPr>
      </p:sp>
      <p:sp>
        <p:nvSpPr>
          <p:cNvPr id="2293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2FEAE8-E166-4923-9470-2ABB894E683E}" type="slidenum">
              <a:rPr lang="zh-CN" altLang="en-US" smtClean="0">
                <a:latin typeface="Tahoma" pitchFamily="34" charset="0"/>
              </a:rPr>
              <a:pPr eaLnBrk="1" hangingPunct="1"/>
              <a:t>112</a:t>
            </a:fld>
            <a:endParaRPr lang="en-US" altLang="zh-CN" smtClean="0">
              <a:latin typeface="Tahoma" pitchFamily="34" charset="0"/>
            </a:endParaRPr>
          </a:p>
        </p:txBody>
      </p:sp>
      <p:sp>
        <p:nvSpPr>
          <p:cNvPr id="230403" name="Rectangle 1026"/>
          <p:cNvSpPr>
            <a:spLocks noGrp="1" noRot="1" noChangeAspect="1" noChangeArrowheads="1" noTextEdit="1"/>
          </p:cNvSpPr>
          <p:nvPr>
            <p:ph type="sldImg"/>
          </p:nvPr>
        </p:nvSpPr>
        <p:spPr>
          <a:ln/>
        </p:spPr>
      </p:sp>
      <p:sp>
        <p:nvSpPr>
          <p:cNvPr id="2304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2C65B1-0B29-447D-B970-43A9F3B079E4}" type="slidenum">
              <a:rPr lang="zh-CN" altLang="en-US" smtClean="0">
                <a:latin typeface="Tahoma" pitchFamily="34" charset="0"/>
              </a:rPr>
              <a:pPr eaLnBrk="1" hangingPunct="1"/>
              <a:t>113</a:t>
            </a:fld>
            <a:endParaRPr lang="en-US" altLang="zh-CN" smtClean="0">
              <a:latin typeface="Tahoma" pitchFamily="34" charset="0"/>
            </a:endParaRPr>
          </a:p>
        </p:txBody>
      </p:sp>
      <p:sp>
        <p:nvSpPr>
          <p:cNvPr id="231427" name="Rectangle 1026"/>
          <p:cNvSpPr>
            <a:spLocks noGrp="1" noRot="1" noChangeAspect="1" noChangeArrowheads="1" noTextEdit="1"/>
          </p:cNvSpPr>
          <p:nvPr>
            <p:ph type="sldImg"/>
          </p:nvPr>
        </p:nvSpPr>
        <p:spPr>
          <a:ln/>
        </p:spPr>
      </p:sp>
      <p:sp>
        <p:nvSpPr>
          <p:cNvPr id="231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5600AA-9420-4A06-BE12-E252A70048D7}" type="slidenum">
              <a:rPr lang="zh-CN" altLang="en-US" smtClean="0">
                <a:latin typeface="Tahoma" pitchFamily="34" charset="0"/>
              </a:rPr>
              <a:pPr eaLnBrk="1" hangingPunct="1"/>
              <a:t>114</a:t>
            </a:fld>
            <a:endParaRPr lang="en-US" altLang="zh-CN" smtClean="0">
              <a:latin typeface="Tahoma" pitchFamily="34" charset="0"/>
            </a:endParaRPr>
          </a:p>
        </p:txBody>
      </p:sp>
      <p:sp>
        <p:nvSpPr>
          <p:cNvPr id="232451" name="Rectangle 1026"/>
          <p:cNvSpPr>
            <a:spLocks noGrp="1" noRot="1" noChangeAspect="1" noChangeArrowheads="1" noTextEdit="1"/>
          </p:cNvSpPr>
          <p:nvPr>
            <p:ph type="sldImg"/>
          </p:nvPr>
        </p:nvSpPr>
        <p:spPr>
          <a:ln/>
        </p:spPr>
      </p:sp>
      <p:sp>
        <p:nvSpPr>
          <p:cNvPr id="23245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5BD1327-9845-4A30-B676-B9771167530B}" type="slidenum">
              <a:rPr lang="zh-CN" altLang="en-US" smtClean="0">
                <a:latin typeface="Tahoma" pitchFamily="34" charset="0"/>
              </a:rPr>
              <a:pPr eaLnBrk="1" hangingPunct="1"/>
              <a:t>115</a:t>
            </a:fld>
            <a:endParaRPr lang="en-US" altLang="zh-CN" smtClean="0">
              <a:latin typeface="Tahoma" pitchFamily="34"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AD2552B-4941-49B9-BF96-0072A49584B1}" type="slidenum">
              <a:rPr lang="zh-CN" altLang="en-US" smtClean="0">
                <a:latin typeface="Tahoma" pitchFamily="34" charset="0"/>
              </a:rPr>
              <a:pPr eaLnBrk="1" hangingPunct="1"/>
              <a:t>116</a:t>
            </a:fld>
            <a:endParaRPr lang="en-US" altLang="zh-CN" smtClean="0">
              <a:latin typeface="Tahoma" pitchFamily="34"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1751C58-0C6D-484B-8FA3-A200599E8B5D}" type="slidenum">
              <a:rPr lang="zh-CN" altLang="en-US" smtClean="0">
                <a:latin typeface="Tahoma" pitchFamily="34" charset="0"/>
              </a:rPr>
              <a:pPr eaLnBrk="1" hangingPunct="1"/>
              <a:t>117</a:t>
            </a:fld>
            <a:endParaRPr lang="en-US" altLang="zh-CN" smtClean="0">
              <a:latin typeface="Tahoma" pitchFamily="34" charset="0"/>
            </a:endParaRPr>
          </a:p>
        </p:txBody>
      </p:sp>
      <p:sp>
        <p:nvSpPr>
          <p:cNvPr id="235523" name="Rectangle 1026"/>
          <p:cNvSpPr>
            <a:spLocks noGrp="1" noRot="1" noChangeAspect="1" noChangeArrowheads="1" noTextEdit="1"/>
          </p:cNvSpPr>
          <p:nvPr>
            <p:ph type="sldImg"/>
          </p:nvPr>
        </p:nvSpPr>
        <p:spPr>
          <a:ln/>
        </p:spPr>
      </p:sp>
      <p:sp>
        <p:nvSpPr>
          <p:cNvPr id="23552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D408A97-8A2A-4FE5-91B5-2F860A0BD303}" type="slidenum">
              <a:rPr lang="zh-CN" altLang="en-US" smtClean="0">
                <a:latin typeface="Tahoma" pitchFamily="34" charset="0"/>
              </a:rPr>
              <a:pPr eaLnBrk="1" hangingPunct="1"/>
              <a:t>118</a:t>
            </a:fld>
            <a:endParaRPr lang="en-US" altLang="zh-CN" smtClean="0">
              <a:latin typeface="Tahoma" pitchFamily="34" charset="0"/>
            </a:endParaRPr>
          </a:p>
        </p:txBody>
      </p:sp>
      <p:sp>
        <p:nvSpPr>
          <p:cNvPr id="236547" name="Rectangle 1026"/>
          <p:cNvSpPr>
            <a:spLocks noGrp="1" noRot="1" noChangeAspect="1" noChangeArrowheads="1" noTextEdit="1"/>
          </p:cNvSpPr>
          <p:nvPr>
            <p:ph type="sldImg"/>
          </p:nvPr>
        </p:nvSpPr>
        <p:spPr>
          <a:ln/>
        </p:spPr>
      </p:sp>
      <p:sp>
        <p:nvSpPr>
          <p:cNvPr id="23654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56AAB-F240-4799-8111-897C655425FC}" type="slidenum">
              <a:rPr lang="zh-CN" altLang="en-US" smtClean="0">
                <a:latin typeface="Tahoma" pitchFamily="34" charset="0"/>
              </a:rPr>
              <a:pPr eaLnBrk="1" hangingPunct="1"/>
              <a:t>119</a:t>
            </a:fld>
            <a:endParaRPr lang="en-US" altLang="zh-CN" smtClean="0">
              <a:latin typeface="Tahoma" pitchFamily="34"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0812CC-C4F9-44A2-9389-746E3E6D0B99}" type="slidenum">
              <a:rPr lang="zh-CN" altLang="en-US" smtClean="0">
                <a:latin typeface="Tahoma" pitchFamily="34" charset="0"/>
              </a:rPr>
              <a:pPr eaLnBrk="1" hangingPunct="1"/>
              <a:t>120</a:t>
            </a:fld>
            <a:endParaRPr lang="en-US" altLang="zh-CN" smtClean="0">
              <a:latin typeface="Tahoma" pitchFamily="34"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ED48AD-11C7-4384-B0D9-DD17678FFC5F}" type="slidenum">
              <a:rPr lang="en-US" altLang="zh-CN"/>
              <a:pPr/>
              <a:t>12</a:t>
            </a:fld>
            <a:endParaRPr lang="en-US" altLang="zh-CN"/>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8</a:t>
            </a:r>
            <a:r>
              <a:rPr lang="zh-CN" altLang="en-US" sz="1200" b="0" i="0" kern="1200" dirty="0" smtClean="0">
                <a:solidFill>
                  <a:schemeClr val="tx1"/>
                </a:solidFill>
                <a:effectLst/>
                <a:latin typeface="Arial" charset="0"/>
                <a:ea typeface="宋体" pitchFamily="2" charset="-122"/>
                <a:cs typeface="+mn-cs"/>
              </a:rPr>
              <a:t>位，服务类型通知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协议如何处理</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报。其中</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位表示优先级（现已被忽略），</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位表示服务类型</a:t>
            </a:r>
            <a:r>
              <a:rPr lang="en-US" altLang="zh-CN" sz="1200" b="0" i="0" kern="1200" dirty="0" smtClean="0">
                <a:solidFill>
                  <a:schemeClr val="tx1"/>
                </a:solidFill>
                <a:effectLst/>
                <a:latin typeface="Arial" charset="0"/>
                <a:ea typeface="宋体" pitchFamily="2" charset="-122"/>
                <a:cs typeface="+mn-cs"/>
              </a:rPr>
              <a:t>TOS </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Type Of Service</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位未用但必须置零。</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位的服务类型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分别代表：最小时延</a:t>
            </a:r>
            <a:r>
              <a:rPr lang="en-US" altLang="zh-CN" sz="1200" b="0" i="0" kern="1200" dirty="0" smtClean="0">
                <a:solidFill>
                  <a:schemeClr val="tx1"/>
                </a:solidFill>
                <a:effectLst/>
                <a:latin typeface="Arial" charset="0"/>
                <a:ea typeface="宋体" pitchFamily="2" charset="-122"/>
                <a:cs typeface="+mn-cs"/>
              </a:rPr>
              <a:t>delay</a:t>
            </a:r>
            <a:r>
              <a:rPr lang="zh-CN" altLang="en-US" sz="1200" b="0" i="0" kern="1200" dirty="0" smtClean="0">
                <a:solidFill>
                  <a:schemeClr val="tx1"/>
                </a:solidFill>
                <a:effectLst/>
                <a:latin typeface="Arial" charset="0"/>
                <a:ea typeface="宋体" pitchFamily="2" charset="-122"/>
                <a:cs typeface="+mn-cs"/>
              </a:rPr>
              <a:t>、最大吞吐量</a:t>
            </a:r>
            <a:r>
              <a:rPr lang="en-US" altLang="zh-CN" sz="1200" b="0" i="0" kern="1200" dirty="0" smtClean="0">
                <a:solidFill>
                  <a:schemeClr val="tx1"/>
                </a:solidFill>
                <a:effectLst/>
                <a:latin typeface="Arial" charset="0"/>
                <a:ea typeface="宋体" pitchFamily="2" charset="-122"/>
                <a:cs typeface="+mn-cs"/>
              </a:rPr>
              <a:t>throughput</a:t>
            </a:r>
            <a:r>
              <a:rPr lang="zh-CN" altLang="en-US" sz="1200" b="0" i="0" kern="1200" dirty="0" smtClean="0">
                <a:solidFill>
                  <a:schemeClr val="tx1"/>
                </a:solidFill>
                <a:effectLst/>
                <a:latin typeface="Arial" charset="0"/>
                <a:ea typeface="宋体" pitchFamily="2" charset="-122"/>
                <a:cs typeface="+mn-cs"/>
              </a:rPr>
              <a:t>、最高可靠性</a:t>
            </a:r>
            <a:r>
              <a:rPr lang="en-US" altLang="zh-CN" sz="1200" b="0" i="0" kern="1200" dirty="0" smtClean="0">
                <a:solidFill>
                  <a:schemeClr val="tx1"/>
                </a:solidFill>
                <a:effectLst/>
                <a:latin typeface="Arial" charset="0"/>
                <a:ea typeface="宋体" pitchFamily="2" charset="-122"/>
                <a:cs typeface="+mn-cs"/>
              </a:rPr>
              <a:t>reliability</a:t>
            </a:r>
            <a:r>
              <a:rPr lang="zh-CN" altLang="en-US" sz="1200" b="0" i="0" kern="1200" dirty="0" smtClean="0">
                <a:solidFill>
                  <a:schemeClr val="tx1"/>
                </a:solidFill>
                <a:effectLst/>
                <a:latin typeface="Arial" charset="0"/>
                <a:ea typeface="宋体" pitchFamily="2" charset="-122"/>
                <a:cs typeface="+mn-cs"/>
              </a:rPr>
              <a:t>和最小费用</a:t>
            </a:r>
            <a:r>
              <a:rPr lang="en-US" altLang="zh-CN" sz="1200" b="0" i="0" kern="1200" dirty="0" smtClean="0">
                <a:solidFill>
                  <a:schemeClr val="tx1"/>
                </a:solidFill>
                <a:effectLst/>
                <a:latin typeface="Arial" charset="0"/>
                <a:ea typeface="宋体" pitchFamily="2" charset="-122"/>
                <a:cs typeface="+mn-cs"/>
              </a:rPr>
              <a:t>cost</a:t>
            </a:r>
            <a:r>
              <a:rPr lang="zh-CN" altLang="en-US" sz="1200" b="0" i="0" kern="1200" dirty="0" smtClean="0">
                <a:solidFill>
                  <a:schemeClr val="tx1"/>
                </a:solidFill>
                <a:effectLst/>
                <a:latin typeface="Arial" charset="0"/>
                <a:ea typeface="宋体" pitchFamily="2" charset="-122"/>
                <a:cs typeface="+mn-cs"/>
              </a:rPr>
              <a:t>参数。</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位中只能置其中</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，一旦某位被设置为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，则意味着要求数据报的传输应满足相应的要求。如果所有</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位均为</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，则意味着是一般服务。</a:t>
            </a:r>
            <a:endParaRPr lang="en-US" altLang="zh-CN" sz="1200" b="0" i="0" kern="1200" dirty="0" smtClean="0">
              <a:solidFill>
                <a:schemeClr val="tx1"/>
              </a:solidFill>
              <a:effectLst/>
              <a:latin typeface="Arial" charset="0"/>
              <a:ea typeface="宋体" pitchFamily="2" charset="-122"/>
              <a:cs typeface="+mn-cs"/>
            </a:endParaRPr>
          </a:p>
          <a:p>
            <a:endParaRPr lang="en-US" altLang="zh-CN" sz="1200" b="0" i="0" kern="1200" dirty="0" smtClean="0">
              <a:solidFill>
                <a:schemeClr val="tx1"/>
              </a:solidFill>
              <a:effectLst/>
              <a:latin typeface="Arial" charset="0"/>
              <a:ea typeface="宋体" pitchFamily="2" charset="-122"/>
              <a:cs typeface="+mn-cs"/>
            </a:endParaRPr>
          </a:p>
          <a:p>
            <a:r>
              <a:rPr lang="zh-CN" altLang="en-US" sz="1200" b="0" i="0" kern="1200" dirty="0" smtClean="0">
                <a:solidFill>
                  <a:schemeClr val="tx1"/>
                </a:solidFill>
                <a:effectLst/>
                <a:latin typeface="Arial" charset="0"/>
                <a:ea typeface="宋体" pitchFamily="2" charset="-122"/>
                <a:cs typeface="+mn-cs"/>
              </a:rPr>
              <a:t>最大长度</a:t>
            </a:r>
            <a:r>
              <a:rPr lang="en-US" altLang="zh-CN" sz="1200" b="0" i="0" kern="1200" dirty="0" smtClean="0">
                <a:solidFill>
                  <a:schemeClr val="tx1"/>
                </a:solidFill>
                <a:effectLst/>
                <a:latin typeface="Arial" charset="0"/>
                <a:ea typeface="宋体" pitchFamily="2" charset="-122"/>
                <a:cs typeface="+mn-cs"/>
              </a:rPr>
              <a:t>65545(2^16-1)</a:t>
            </a:r>
          </a:p>
          <a:p>
            <a:r>
              <a:rPr lang="en-US" altLang="zh-CN" sz="1200" b="0" i="0" kern="1200" dirty="0" err="1" smtClean="0">
                <a:solidFill>
                  <a:schemeClr val="tx1"/>
                </a:solidFill>
                <a:effectLst/>
                <a:latin typeface="Arial" charset="0"/>
                <a:ea typeface="宋体" pitchFamily="2" charset="-122"/>
                <a:cs typeface="+mn-cs"/>
              </a:rPr>
              <a:t>Mtu</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maximum</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transfer</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unit</a:t>
            </a:r>
            <a:r>
              <a:rPr lang="zh-CN" altLang="en-US" sz="1200" b="0" i="0" kern="1200" dirty="0" smtClean="0">
                <a:solidFill>
                  <a:schemeClr val="tx1"/>
                </a:solidFill>
                <a:effectLst/>
                <a:latin typeface="Arial" charset="0"/>
                <a:ea typeface="宋体" pitchFamily="2" charset="-122"/>
                <a:cs typeface="+mn-cs"/>
              </a:rPr>
              <a:t> 最大传输单元</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一般以字节为单位</a:t>
            </a:r>
            <a:endParaRPr lang="en-US" altLang="zh-CN" sz="1200" b="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err="1" smtClean="0">
                <a:solidFill>
                  <a:schemeClr val="tx1"/>
                </a:solidFill>
                <a:effectLst/>
                <a:latin typeface="Arial" charset="0"/>
                <a:ea typeface="宋体" pitchFamily="2" charset="-122"/>
                <a:cs typeface="+mn-cs"/>
              </a:rPr>
              <a:t>Pdu</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protocol</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data</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unit</a:t>
            </a:r>
            <a:r>
              <a:rPr lang="zh-CN" altLang="en-US" sz="1200" b="0" i="0" kern="1200" dirty="0" smtClean="0">
                <a:solidFill>
                  <a:schemeClr val="tx1"/>
                </a:solidFill>
                <a:effectLst/>
                <a:latin typeface="Arial" charset="0"/>
                <a:ea typeface="宋体" pitchFamily="2" charset="-122"/>
                <a:cs typeface="+mn-cs"/>
              </a:rPr>
              <a:t> 协议数据单元 收到以太网几个</a:t>
            </a:r>
            <a:r>
              <a:rPr lang="en-US" altLang="zh-CN" sz="1200" b="0" i="0" kern="1200" dirty="0" err="1" smtClean="0">
                <a:solidFill>
                  <a:schemeClr val="tx1"/>
                </a:solidFill>
                <a:effectLst/>
                <a:latin typeface="Arial" charset="0"/>
                <a:ea typeface="宋体" pitchFamily="2" charset="-122"/>
                <a:cs typeface="+mn-cs"/>
              </a:rPr>
              <a:t>pdu</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就是几个帧</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err="1"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的</a:t>
            </a:r>
            <a:r>
              <a:rPr lang="en-US" altLang="zh-CN" sz="1200" b="0" i="0" kern="1200" dirty="0" err="1" smtClean="0">
                <a:solidFill>
                  <a:schemeClr val="tx1"/>
                </a:solidFill>
                <a:effectLst/>
                <a:latin typeface="Arial" charset="0"/>
                <a:ea typeface="宋体" pitchFamily="2" charset="-122"/>
                <a:cs typeface="+mn-cs"/>
              </a:rPr>
              <a:t>mtu</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就是上面这个图</a:t>
            </a:r>
            <a:r>
              <a:rPr lang="en-US" altLang="zh-CN" sz="1200" b="0" i="0" kern="1200" dirty="0" smtClean="0">
                <a:solidFill>
                  <a:schemeClr val="tx1"/>
                </a:solidFill>
                <a:effectLst/>
                <a:latin typeface="Arial" charset="0"/>
                <a:ea typeface="宋体" pitchFamily="2"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charset="0"/>
                <a:ea typeface="宋体" pitchFamily="2" charset="-122"/>
                <a:cs typeface="+mn-cs"/>
              </a:rPr>
              <a:t>标识</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报文的编号</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没发一个报文就有一个序号</a:t>
            </a:r>
            <a:endParaRPr lang="en-US" altLang="zh-CN" sz="1200" b="0" i="0" kern="1200" dirty="0" smtClean="0">
              <a:solidFill>
                <a:schemeClr val="tx1"/>
              </a:solidFill>
              <a:effectLst/>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charset="0"/>
                <a:ea typeface="宋体" pitchFamily="2" charset="-122"/>
                <a:cs typeface="+mn-cs"/>
              </a:rPr>
              <a:t>标志</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三个</a:t>
            </a:r>
            <a:r>
              <a:rPr lang="en-US" altLang="zh-CN" sz="1200" b="0" i="0" kern="1200" dirty="0" smtClean="0">
                <a:solidFill>
                  <a:schemeClr val="tx1"/>
                </a:solidFill>
                <a:effectLst/>
                <a:latin typeface="Arial" charset="0"/>
                <a:ea typeface="宋体" pitchFamily="2" charset="-122"/>
                <a:cs typeface="+mn-cs"/>
              </a:rPr>
              <a:t>bit</a:t>
            </a:r>
          </a:p>
          <a:p>
            <a:endParaRPr lang="en-US" altLang="zh-CN" sz="1200" b="0" i="0" kern="1200" dirty="0" smtClean="0">
              <a:solidFill>
                <a:schemeClr val="tx1"/>
              </a:solidFill>
              <a:effectLst/>
              <a:latin typeface="Arial" charset="0"/>
              <a:ea typeface="宋体" pitchFamily="2" charset="-122"/>
              <a:cs typeface="+mn-cs"/>
            </a:endParaRPr>
          </a:p>
          <a:p>
            <a:endParaRPr lang="zh-CN" altLang="zh-CN"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743A0CF-2C1C-4E1F-8B0C-1BBF2350331D}" type="slidenum">
              <a:rPr lang="zh-CN" altLang="en-US" smtClean="0">
                <a:latin typeface="Tahoma" pitchFamily="34" charset="0"/>
              </a:rPr>
              <a:pPr eaLnBrk="1" hangingPunct="1"/>
              <a:t>121</a:t>
            </a:fld>
            <a:endParaRPr lang="en-US" altLang="zh-CN" smtClean="0">
              <a:latin typeface="Tahoma" pitchFamily="34"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F9B8F2-627C-432F-8204-3B63AE09FC23}" type="slidenum">
              <a:rPr lang="zh-CN" altLang="en-US" smtClean="0">
                <a:latin typeface="Tahoma" pitchFamily="34" charset="0"/>
              </a:rPr>
              <a:pPr eaLnBrk="1" hangingPunct="1"/>
              <a:t>122</a:t>
            </a:fld>
            <a:endParaRPr lang="en-US" altLang="zh-CN" smtClean="0">
              <a:latin typeface="Tahoma" pitchFamily="34"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F1B4A50-B119-4BC2-A80B-4B3ADCBED840}" type="slidenum">
              <a:rPr lang="zh-CN" altLang="en-US" smtClean="0">
                <a:latin typeface="Tahoma" pitchFamily="34" charset="0"/>
              </a:rPr>
              <a:pPr eaLnBrk="1" hangingPunct="1"/>
              <a:t>123</a:t>
            </a:fld>
            <a:endParaRPr lang="en-US" altLang="zh-CN" smtClean="0">
              <a:latin typeface="Tahoma" pitchFamily="34"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8BC40E2-5B97-4E30-AA58-9D02E84898E8}" type="slidenum">
              <a:rPr lang="zh-CN" altLang="en-US" smtClean="0">
                <a:latin typeface="Tahoma" pitchFamily="34" charset="0"/>
              </a:rPr>
              <a:pPr eaLnBrk="1" hangingPunct="1"/>
              <a:t>124</a:t>
            </a:fld>
            <a:endParaRPr lang="en-US" altLang="zh-CN" smtClean="0">
              <a:latin typeface="Tahoma" pitchFamily="34"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33D81F9-170E-4310-9CD9-5CAB0854782B}" type="slidenum">
              <a:rPr lang="zh-CN" altLang="en-US" smtClean="0">
                <a:latin typeface="Tahoma" pitchFamily="34" charset="0"/>
              </a:rPr>
              <a:pPr eaLnBrk="1" hangingPunct="1"/>
              <a:t>125</a:t>
            </a:fld>
            <a:endParaRPr lang="en-US" altLang="zh-CN" smtClean="0">
              <a:latin typeface="Tahoma" pitchFamily="34"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FBB8D9-24A5-4630-8C13-B3EBB9E9D374}" type="slidenum">
              <a:rPr lang="zh-CN" altLang="en-US" smtClean="0">
                <a:latin typeface="Tahoma" pitchFamily="34" charset="0"/>
              </a:rPr>
              <a:pPr eaLnBrk="1" hangingPunct="1"/>
              <a:t>126</a:t>
            </a:fld>
            <a:endParaRPr lang="en-US" altLang="zh-CN" smtClean="0">
              <a:latin typeface="Tahoma" pitchFamily="34"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59233E6-F1FD-4EFF-9327-67900622D08A}" type="slidenum">
              <a:rPr lang="zh-CN" altLang="en-US" smtClean="0">
                <a:latin typeface="Tahoma" pitchFamily="34" charset="0"/>
              </a:rPr>
              <a:pPr eaLnBrk="1" hangingPunct="1"/>
              <a:t>127</a:t>
            </a:fld>
            <a:endParaRPr lang="en-US" altLang="zh-CN" smtClean="0">
              <a:latin typeface="Tahoma"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路由汇总是将多个网络用一个地址来通告，从而减小路由表的大小。</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  </a:t>
            </a:r>
          </a:p>
          <a:p>
            <a:pPr eaLnBrk="1" hangingPunct="1"/>
            <a:r>
              <a:rPr lang="en-US" altLang="zh-CN" dirty="0" smtClean="0">
                <a:ea typeface="宋体" charset="-122"/>
              </a:rPr>
              <a:t>CIDR </a:t>
            </a:r>
            <a:r>
              <a:rPr lang="zh-CN" altLang="en-US" dirty="0" smtClean="0">
                <a:ea typeface="宋体" charset="-122"/>
              </a:rPr>
              <a:t>消除了传统的 </a:t>
            </a:r>
            <a:r>
              <a:rPr lang="en-US" altLang="zh-CN" dirty="0" smtClean="0">
                <a:ea typeface="宋体" charset="-122"/>
              </a:rPr>
              <a:t>A </a:t>
            </a:r>
            <a:r>
              <a:rPr lang="zh-CN" altLang="en-US" dirty="0" smtClean="0">
                <a:ea typeface="宋体" charset="-122"/>
              </a:rPr>
              <a:t>类、</a:t>
            </a:r>
            <a:r>
              <a:rPr lang="en-US" altLang="zh-CN" dirty="0" smtClean="0">
                <a:ea typeface="宋体" charset="-122"/>
              </a:rPr>
              <a:t>B </a:t>
            </a:r>
            <a:r>
              <a:rPr lang="zh-CN" altLang="en-US" dirty="0" smtClean="0">
                <a:ea typeface="宋体" charset="-122"/>
              </a:rPr>
              <a:t>类和 </a:t>
            </a:r>
            <a:r>
              <a:rPr lang="en-US" altLang="zh-CN" dirty="0" smtClean="0">
                <a:ea typeface="宋体" charset="-122"/>
              </a:rPr>
              <a:t>C </a:t>
            </a:r>
            <a:r>
              <a:rPr lang="zh-CN" altLang="en-US" dirty="0" smtClean="0">
                <a:ea typeface="宋体" charset="-122"/>
              </a:rPr>
              <a:t>类地址以及划分子网的概念，因而可以更加有效地分配 </a:t>
            </a:r>
            <a:r>
              <a:rPr lang="en-US" altLang="zh-CN" dirty="0" smtClean="0">
                <a:ea typeface="宋体" charset="-122"/>
              </a:rPr>
              <a:t>IPv4 </a:t>
            </a:r>
            <a:r>
              <a:rPr lang="zh-CN" altLang="en-US" dirty="0" smtClean="0">
                <a:ea typeface="宋体" charset="-122"/>
              </a:rPr>
              <a:t>的地址空间。</a:t>
            </a:r>
          </a:p>
          <a:p>
            <a:pPr eaLnBrk="1" hangingPunct="1"/>
            <a:r>
              <a:rPr lang="en-US" altLang="zh-CN" dirty="0" smtClean="0">
                <a:ea typeface="宋体" charset="-122"/>
              </a:rPr>
              <a:t>CIDR</a:t>
            </a:r>
            <a:r>
              <a:rPr lang="zh-CN" altLang="en-US" dirty="0" smtClean="0">
                <a:ea typeface="宋体" charset="-122"/>
              </a:rPr>
              <a:t>使用各种长度的“网络前缀”</a:t>
            </a:r>
            <a:r>
              <a:rPr lang="en-US" altLang="zh-CN" dirty="0" smtClean="0">
                <a:ea typeface="宋体" charset="-122"/>
              </a:rPr>
              <a:t>(network-prefix)</a:t>
            </a:r>
            <a:r>
              <a:rPr lang="zh-CN" altLang="en-US" dirty="0" smtClean="0">
                <a:ea typeface="宋体" charset="-122"/>
              </a:rPr>
              <a:t>来代替分类地址中的网络号和子网号。</a:t>
            </a:r>
          </a:p>
          <a:p>
            <a:pPr eaLnBrk="1" hangingPunct="1"/>
            <a:r>
              <a:rPr lang="en-US" altLang="zh-CN" dirty="0" smtClean="0">
                <a:ea typeface="宋体" charset="-122"/>
              </a:rPr>
              <a:t>IP </a:t>
            </a:r>
            <a:r>
              <a:rPr lang="zh-CN" altLang="en-US" dirty="0" smtClean="0">
                <a:ea typeface="宋体" charset="-122"/>
              </a:rPr>
              <a:t>地址从三级编址（使用子网掩码）又回到了两级编址。</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196A33D-4464-4C58-8F4A-FC638FAC3AE0}" type="slidenum">
              <a:rPr lang="zh-CN" altLang="en-US" smtClean="0">
                <a:latin typeface="Tahoma" pitchFamily="34" charset="0"/>
              </a:rPr>
              <a:pPr eaLnBrk="1" hangingPunct="1"/>
              <a:t>128</a:t>
            </a:fld>
            <a:endParaRPr lang="en-US" altLang="zh-CN" smtClean="0">
              <a:latin typeface="Tahoma"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33FAE3-37E5-483A-9A12-0A828CEEC38A}" type="slidenum">
              <a:rPr lang="zh-CN" altLang="en-US" smtClean="0">
                <a:latin typeface="Tahoma" pitchFamily="34" charset="0"/>
              </a:rPr>
              <a:pPr eaLnBrk="1" hangingPunct="1"/>
              <a:t>129</a:t>
            </a:fld>
            <a:endParaRPr lang="en-US" altLang="zh-CN" smtClean="0">
              <a:latin typeface="Tahoma" pitchFamily="34"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F57025-8198-40D9-9E43-F1AE0CDE01CC}" type="slidenum">
              <a:rPr lang="zh-CN" altLang="en-US" smtClean="0">
                <a:latin typeface="Tahoma" pitchFamily="34" charset="0"/>
              </a:rPr>
              <a:pPr eaLnBrk="1" hangingPunct="1"/>
              <a:t>130</a:t>
            </a:fld>
            <a:endParaRPr lang="en-US" altLang="zh-CN" smtClean="0">
              <a:latin typeface="Tahoma" pitchFamily="34"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838D58-C4B3-4489-ACE7-59243516D483}" type="slidenum">
              <a:rPr lang="en-US" altLang="zh-CN"/>
              <a:pPr/>
              <a:t>13</a:t>
            </a:fld>
            <a:endParaRPr lang="en-US" altLang="zh-CN"/>
          </a:p>
        </p:txBody>
      </p:sp>
      <p:sp>
        <p:nvSpPr>
          <p:cNvPr id="742402" name="Rectangle 2"/>
          <p:cNvSpPr>
            <a:spLocks noGrp="1" noRot="1" noChangeAspect="1" noChangeArrowheads="1" noTextEdit="1"/>
          </p:cNvSpPr>
          <p:nvPr>
            <p:ph type="sldImg"/>
          </p:nvPr>
        </p:nvSpPr>
        <p:spPr>
          <a:ln/>
        </p:spPr>
      </p:sp>
      <p:sp>
        <p:nvSpPr>
          <p:cNvPr id="74240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131</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2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BC07F3-276F-4928-BFD1-88AE24D4C084}" type="slidenum">
              <a:rPr lang="zh-CN" altLang="en-US" smtClean="0">
                <a:latin typeface="Tahoma" pitchFamily="34" charset="0"/>
              </a:rPr>
              <a:pPr eaLnBrk="1" hangingPunct="1"/>
              <a:t>132</a:t>
            </a:fld>
            <a:endParaRPr lang="en-US" altLang="zh-CN" smtClean="0">
              <a:latin typeface="Tahoma"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3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B6E138-9064-4B58-ABFF-A1E8F1C6B673}" type="slidenum">
              <a:rPr lang="zh-CN" altLang="en-US" smtClean="0">
                <a:latin typeface="Tahoma" pitchFamily="34" charset="0"/>
              </a:rPr>
              <a:pPr eaLnBrk="1" hangingPunct="1"/>
              <a:t>133</a:t>
            </a:fld>
            <a:endParaRPr lang="en-US" altLang="zh-CN" smtClean="0">
              <a:latin typeface="Tahoma"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36EF0BD-1FBF-42BC-8887-A0E486EB6C0F}" type="slidenum">
              <a:rPr lang="zh-CN" altLang="en-US" smtClean="0">
                <a:latin typeface="Tahoma" pitchFamily="34" charset="0"/>
              </a:rPr>
              <a:pPr eaLnBrk="1" hangingPunct="1"/>
              <a:t>134</a:t>
            </a:fld>
            <a:endParaRPr lang="en-US" altLang="zh-CN" smtClean="0">
              <a:latin typeface="Tahoma"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5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844B2E2-A41A-48FE-AC27-CA2CD5001B65}" type="slidenum">
              <a:rPr lang="zh-CN" altLang="en-US" smtClean="0">
                <a:latin typeface="Tahoma" pitchFamily="34" charset="0"/>
              </a:rPr>
              <a:pPr eaLnBrk="1" hangingPunct="1"/>
              <a:t>135</a:t>
            </a:fld>
            <a:endParaRPr lang="en-US" altLang="zh-CN" smtClean="0">
              <a:latin typeface="Tahoma"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8E403BD-47FB-432F-8696-153D8213B56D}" type="slidenum">
              <a:rPr lang="zh-CN" altLang="en-US" smtClean="0">
                <a:latin typeface="Tahoma" pitchFamily="34" charset="0"/>
              </a:rPr>
              <a:pPr eaLnBrk="1" hangingPunct="1"/>
              <a:t>136</a:t>
            </a:fld>
            <a:endParaRPr lang="en-US" altLang="zh-CN" smtClean="0">
              <a:latin typeface="Tahoma"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7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BBA5E4-47FA-42E8-A608-44C01E63CCF7}" type="slidenum">
              <a:rPr lang="zh-CN" altLang="en-US" smtClean="0">
                <a:latin typeface="Tahoma" pitchFamily="34" charset="0"/>
              </a:rPr>
              <a:pPr eaLnBrk="1" hangingPunct="1"/>
              <a:t>137</a:t>
            </a:fld>
            <a:endParaRPr lang="en-US" altLang="zh-CN" smtClean="0">
              <a:latin typeface="Tahoma"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6C3E82-B898-43AB-A770-F894B5980661}" type="slidenum">
              <a:rPr lang="zh-CN" altLang="en-US" smtClean="0">
                <a:latin typeface="Tahoma" pitchFamily="34" charset="0"/>
              </a:rPr>
              <a:pPr eaLnBrk="1" hangingPunct="1"/>
              <a:t>138</a:t>
            </a:fld>
            <a:endParaRPr lang="en-US" altLang="zh-CN" smtClean="0">
              <a:latin typeface="Tahoma"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D51DCF0-B22C-4CD1-A719-4E9940F89543}" type="slidenum">
              <a:rPr lang="zh-CN" altLang="en-US" smtClean="0">
                <a:latin typeface="Tahoma" pitchFamily="34" charset="0"/>
              </a:rPr>
              <a:pPr eaLnBrk="1" hangingPunct="1"/>
              <a:t>139</a:t>
            </a:fld>
            <a:endParaRPr lang="en-US" altLang="zh-CN" smtClean="0">
              <a:latin typeface="Tahoma"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140</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BCBAE-2A7E-43C6-8835-FE8662C5DEF8}" type="slidenum">
              <a:rPr lang="en-US" altLang="zh-CN"/>
              <a:pPr/>
              <a:t>14</a:t>
            </a:fld>
            <a:endParaRPr lang="en-US" altLang="zh-CN"/>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Arial" charset="0"/>
                <a:ea typeface="宋体" pitchFamily="2" charset="-122"/>
                <a:cs typeface="+mn-cs"/>
              </a:rPr>
              <a:t>标识号：</a:t>
            </a:r>
            <a:r>
              <a:rPr lang="en-US" altLang="zh-CN" sz="1200" b="0" i="0" kern="1200" dirty="0" smtClean="0">
                <a:solidFill>
                  <a:schemeClr val="tx1"/>
                </a:solidFill>
                <a:effectLst/>
                <a:latin typeface="Arial" charset="0"/>
                <a:ea typeface="宋体" pitchFamily="2" charset="-122"/>
                <a:cs typeface="+mn-cs"/>
              </a:rPr>
              <a:t>16</a:t>
            </a:r>
            <a:r>
              <a:rPr lang="zh-CN" altLang="en-US" sz="1200" b="0" i="0" kern="1200" dirty="0" smtClean="0">
                <a:solidFill>
                  <a:schemeClr val="tx1"/>
                </a:solidFill>
                <a:effectLst/>
                <a:latin typeface="Arial" charset="0"/>
                <a:ea typeface="宋体" pitchFamily="2" charset="-122"/>
                <a:cs typeface="+mn-cs"/>
              </a:rPr>
              <a:t>位，标识号字段唯一地标识主机发送的每一份数据报。是一个递增序号，通常每发送一份报文它的值就会加</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，用于数据报的分段与重装。</a:t>
            </a:r>
            <a:r>
              <a:rPr lang="en-US" altLang="zh-CN" sz="1200" b="0" i="0" kern="1200" dirty="0" smtClean="0">
                <a:solidFill>
                  <a:schemeClr val="tx1"/>
                </a:solidFill>
                <a:effectLst/>
                <a:latin typeface="Arial" charset="0"/>
                <a:ea typeface="宋体" pitchFamily="2" charset="-122"/>
                <a:cs typeface="+mn-cs"/>
              </a:rPr>
              <a:t>RFC 791 </a:t>
            </a:r>
            <a:r>
              <a:rPr lang="zh-CN" altLang="en-US" sz="1200" b="0" i="0" kern="1200" dirty="0" smtClean="0">
                <a:solidFill>
                  <a:schemeClr val="tx1"/>
                </a:solidFill>
                <a:effectLst/>
                <a:latin typeface="Arial" charset="0"/>
                <a:ea typeface="宋体" pitchFamily="2" charset="-122"/>
                <a:cs typeface="+mn-cs"/>
              </a:rPr>
              <a:t>认为标识字段应该由让</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发送数据报的上层来选择。假设有两个连续的</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数据报，其中一个是由</a:t>
            </a:r>
            <a:r>
              <a:rPr lang="en-US" altLang="zh-CN" sz="1200" b="0" i="0" kern="1200" dirty="0" smtClean="0">
                <a:solidFill>
                  <a:schemeClr val="tx1"/>
                </a:solidFill>
                <a:effectLst/>
                <a:latin typeface="Arial" charset="0"/>
                <a:ea typeface="宋体" pitchFamily="2" charset="-122"/>
                <a:cs typeface="+mn-cs"/>
              </a:rPr>
              <a:t>TCP</a:t>
            </a:r>
            <a:r>
              <a:rPr lang="zh-CN" altLang="en-US" sz="1200" b="0" i="0" kern="1200" dirty="0" smtClean="0">
                <a:solidFill>
                  <a:schemeClr val="tx1"/>
                </a:solidFill>
                <a:effectLst/>
                <a:latin typeface="Arial" charset="0"/>
                <a:ea typeface="宋体" pitchFamily="2" charset="-122"/>
                <a:cs typeface="+mn-cs"/>
              </a:rPr>
              <a:t>生成的，而另一个是由</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生成的，那么它们可能具有相同的标识字段。 </a:t>
            </a:r>
            <a:endParaRPr lang="zh-CN" altLang="zh-CN" dirty="0" smtClean="0"/>
          </a:p>
          <a:p>
            <a:endParaRPr lang="zh-CN" altLang="zh-CN"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在旅行过程中如何接收邮件？</a:t>
            </a:r>
            <a:endParaRPr lang="en-US" altLang="zh-CN" dirty="0" smtClean="0"/>
          </a:p>
          <a:p>
            <a:r>
              <a:rPr lang="zh-CN" altLang="en-US" dirty="0" smtClean="0"/>
              <a:t>寄明信片给每一位可能给你写信的人，通知他们地址变更情况、给你家所在邮局留一个转发通知</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移动</a:t>
            </a:r>
            <a:r>
              <a:rPr lang="en-US" altLang="zh-CN" sz="1200" dirty="0" smtClean="0"/>
              <a:t>IP</a:t>
            </a:r>
            <a:r>
              <a:rPr lang="zh-CN" altLang="en-US" sz="1200" dirty="0" smtClean="0"/>
              <a:t>是一个在</a:t>
            </a:r>
            <a:r>
              <a:rPr lang="en-US" altLang="zh-CN" sz="1200" dirty="0" smtClean="0"/>
              <a:t>Internet</a:t>
            </a:r>
            <a:r>
              <a:rPr lang="zh-CN" altLang="en-US" sz="1200" dirty="0" smtClean="0"/>
              <a:t>上提供移动功能的方案，使节点在切换链路时仍可保持正在进行的通信；移动</a:t>
            </a:r>
            <a:r>
              <a:rPr lang="en-US" altLang="zh-CN" sz="1200" dirty="0" smtClean="0"/>
              <a:t>IP</a:t>
            </a:r>
            <a:r>
              <a:rPr lang="zh-CN" altLang="en-US" sz="1200" dirty="0" smtClean="0"/>
              <a:t>提供了一种</a:t>
            </a:r>
            <a:r>
              <a:rPr lang="en-US" altLang="zh-CN" sz="1200" dirty="0" smtClean="0"/>
              <a:t>IP</a:t>
            </a:r>
            <a:r>
              <a:rPr lang="zh-CN" altLang="en-US" sz="1200" dirty="0" smtClean="0"/>
              <a:t>路由机制，使移动节点以一个永久</a:t>
            </a:r>
            <a:r>
              <a:rPr lang="en-US" altLang="zh-CN" sz="1200" dirty="0" smtClean="0"/>
              <a:t>IP</a:t>
            </a:r>
            <a:r>
              <a:rPr lang="zh-CN" altLang="en-US" sz="1200" dirty="0" smtClean="0"/>
              <a:t>地址连接到任何链路上</a:t>
            </a:r>
            <a:endParaRPr lang="en-US" altLang="zh-CN" dirty="0" smtClean="0"/>
          </a:p>
          <a:p>
            <a:pPr>
              <a:lnSpc>
                <a:spcPct val="90000"/>
              </a:lnSpc>
            </a:pPr>
            <a:r>
              <a:rPr lang="zh-CN" altLang="en-US" sz="2400" dirty="0" smtClean="0"/>
              <a:t>为什么在网络层支持移动性？</a:t>
            </a:r>
            <a:endParaRPr lang="en-US" altLang="zh-CN" sz="2400" dirty="0" smtClean="0"/>
          </a:p>
          <a:p>
            <a:pPr>
              <a:lnSpc>
                <a:spcPct val="90000"/>
              </a:lnSpc>
            </a:pPr>
            <a:r>
              <a:rPr lang="en-US" altLang="zh-CN" sz="2000" dirty="0" smtClean="0"/>
              <a:t>Internet</a:t>
            </a:r>
            <a:r>
              <a:rPr lang="zh-CN" altLang="en-US" sz="2000" dirty="0" smtClean="0"/>
              <a:t>上的每个节点都有网络层、网络层负责将分组路由到合适的位置、移动性面向整个</a:t>
            </a:r>
            <a:r>
              <a:rPr lang="en-US" altLang="zh-CN" sz="2000" dirty="0" smtClean="0"/>
              <a:t>Internet</a:t>
            </a:r>
            <a:r>
              <a:rPr lang="zh-CN" altLang="en-US" sz="2000" dirty="0" smtClean="0"/>
              <a:t>，改变物理介质对应用透明、对全部应用来说是全局解决方案</a:t>
            </a:r>
          </a:p>
          <a:p>
            <a:endParaRPr lang="zh-CN" altLang="en-US" dirty="0" smtClean="0"/>
          </a:p>
          <a:p>
            <a:pPr eaLnBrk="1" hangingPunct="1"/>
            <a:endParaRPr lang="zh-CN" altLang="en-US" dirty="0" smtClean="0">
              <a:ea typeface="宋体" charset="-122"/>
            </a:endParaRPr>
          </a:p>
        </p:txBody>
      </p:sp>
      <p:sp>
        <p:nvSpPr>
          <p:cNvPr id="250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EF6BE1-0564-440D-9B1E-1A3B915E8F98}" type="slidenum">
              <a:rPr lang="zh-CN" altLang="en-US" smtClean="0">
                <a:latin typeface="Tahoma" pitchFamily="34" charset="0"/>
              </a:rPr>
              <a:pPr eaLnBrk="1" hangingPunct="1"/>
              <a:t>141</a:t>
            </a:fld>
            <a:endParaRPr lang="en-US" altLang="zh-CN" smtClean="0">
              <a:latin typeface="Tahoma"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2400" dirty="0" smtClean="0"/>
              <a:t>每个</a:t>
            </a:r>
            <a:r>
              <a:rPr lang="en-US" altLang="zh-CN" sz="2400" dirty="0" smtClean="0"/>
              <a:t>MN</a:t>
            </a:r>
            <a:r>
              <a:rPr lang="zh-CN" altLang="en-US" sz="2400" dirty="0" smtClean="0"/>
              <a:t>有两个</a:t>
            </a:r>
            <a:r>
              <a:rPr lang="en-US" altLang="zh-CN" sz="2400" dirty="0" smtClean="0"/>
              <a:t>IP</a:t>
            </a:r>
            <a:r>
              <a:rPr lang="zh-CN" altLang="en-US" sz="2400" dirty="0" smtClean="0"/>
              <a:t>地址（</a:t>
            </a:r>
            <a:r>
              <a:rPr lang="en-US" altLang="zh-CN" sz="2400" dirty="0" smtClean="0"/>
              <a:t>1+i</a:t>
            </a:r>
            <a:r>
              <a:rPr lang="zh-CN" altLang="en-US" sz="2400" dirty="0" smtClean="0"/>
              <a:t>）</a:t>
            </a:r>
            <a:endParaRPr lang="en-US" altLang="zh-CN" sz="2400" dirty="0" smtClean="0"/>
          </a:p>
          <a:p>
            <a:pPr>
              <a:lnSpc>
                <a:spcPct val="90000"/>
              </a:lnSpc>
            </a:pPr>
            <a:r>
              <a:rPr lang="zh-CN" altLang="en-US" sz="2000" dirty="0" smtClean="0"/>
              <a:t>一个固定的家乡地址（用来标识节点）、一个可变的转交地址（</a:t>
            </a:r>
            <a:r>
              <a:rPr lang="en-US" altLang="zh-CN" sz="2000" dirty="0" smtClean="0"/>
              <a:t>CoA</a:t>
            </a:r>
            <a:r>
              <a:rPr lang="zh-CN" altLang="en-US" sz="2000" dirty="0" smtClean="0"/>
              <a:t>）（用来路由数据报）</a:t>
            </a:r>
          </a:p>
          <a:p>
            <a:pPr>
              <a:lnSpc>
                <a:spcPct val="90000"/>
              </a:lnSpc>
            </a:pPr>
            <a:r>
              <a:rPr lang="zh-CN" altLang="en-US" sz="2400" dirty="0" smtClean="0"/>
              <a:t>采用了代理概念</a:t>
            </a:r>
            <a:endParaRPr lang="en-US" altLang="zh-CN" sz="2400" dirty="0" smtClean="0"/>
          </a:p>
          <a:p>
            <a:pPr>
              <a:lnSpc>
                <a:spcPct val="90000"/>
              </a:lnSpc>
            </a:pPr>
            <a:r>
              <a:rPr lang="zh-CN" altLang="en-US" sz="2000" dirty="0" smtClean="0"/>
              <a:t>家乡代理（</a:t>
            </a:r>
            <a:r>
              <a:rPr lang="en-US" altLang="zh-CN" sz="2000" dirty="0" smtClean="0"/>
              <a:t>HA</a:t>
            </a:r>
            <a:r>
              <a:rPr lang="zh-CN" altLang="en-US" sz="2000" dirty="0" smtClean="0"/>
              <a:t>）截获家乡链路上发送给</a:t>
            </a:r>
            <a:r>
              <a:rPr lang="en-US" altLang="zh-CN" sz="2000" dirty="0" smtClean="0"/>
              <a:t>MN</a:t>
            </a:r>
            <a:r>
              <a:rPr lang="zh-CN" altLang="en-US" sz="2000" dirty="0" smtClean="0"/>
              <a:t>的分组，封装后通过隧道发给</a:t>
            </a:r>
            <a:r>
              <a:rPr lang="en-US" altLang="zh-CN" sz="2000" dirty="0" smtClean="0"/>
              <a:t>MN</a:t>
            </a:r>
            <a:r>
              <a:rPr lang="zh-CN" altLang="en-US" sz="2000" dirty="0" smtClean="0"/>
              <a:t>的注册</a:t>
            </a:r>
            <a:r>
              <a:rPr lang="en-US" altLang="zh-CN" sz="2000" dirty="0" smtClean="0"/>
              <a:t>CoA</a:t>
            </a:r>
            <a:r>
              <a:rPr lang="zh-CN" altLang="en-US" sz="2000" dirty="0" smtClean="0"/>
              <a:t>、外地代理（</a:t>
            </a:r>
            <a:r>
              <a:rPr lang="en-US" altLang="zh-CN" sz="2000" dirty="0" smtClean="0"/>
              <a:t>FA</a:t>
            </a:r>
            <a:r>
              <a:rPr lang="zh-CN" altLang="en-US" sz="2000" dirty="0" smtClean="0"/>
              <a:t>）是与</a:t>
            </a:r>
            <a:r>
              <a:rPr lang="en-US" altLang="zh-CN" sz="2000" dirty="0" smtClean="0"/>
              <a:t>MN</a:t>
            </a:r>
            <a:r>
              <a:rPr lang="zh-CN" altLang="en-US" sz="2000" dirty="0" smtClean="0"/>
              <a:t>建立联系的一个路由器（会随</a:t>
            </a:r>
            <a:r>
              <a:rPr lang="en-US" altLang="zh-CN" sz="2000" dirty="0" smtClean="0"/>
              <a:t>MN</a:t>
            </a:r>
            <a:r>
              <a:rPr lang="zh-CN" altLang="en-US" sz="2000" dirty="0" smtClean="0"/>
              <a:t>移动而变化）。</a:t>
            </a:r>
            <a:r>
              <a:rPr lang="en-US" altLang="zh-CN" sz="2000" dirty="0" smtClean="0"/>
              <a:t>MN</a:t>
            </a:r>
            <a:r>
              <a:rPr lang="zh-CN" altLang="en-US" sz="2000" dirty="0" smtClean="0"/>
              <a:t>必须通过</a:t>
            </a:r>
            <a:r>
              <a:rPr lang="en-US" altLang="zh-CN" sz="2000" dirty="0" smtClean="0"/>
              <a:t>FA</a:t>
            </a:r>
            <a:r>
              <a:rPr lang="zh-CN" altLang="en-US" sz="2000" dirty="0" smtClean="0"/>
              <a:t>向</a:t>
            </a:r>
            <a:r>
              <a:rPr lang="en-US" altLang="zh-CN" sz="2000" dirty="0" smtClean="0"/>
              <a:t>HA</a:t>
            </a:r>
            <a:r>
              <a:rPr lang="zh-CN" altLang="en-US" sz="2000" dirty="0" smtClean="0"/>
              <a:t>更新自己的位置</a:t>
            </a:r>
          </a:p>
          <a:p>
            <a:pPr eaLnBrk="1" hangingPunct="1"/>
            <a:endParaRPr lang="zh-CN" altLang="en-US" dirty="0" smtClean="0">
              <a:ea typeface="宋体" charset="-122"/>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2E1A01-3F26-41E2-9BB3-C80ACE3D25E2}" type="slidenum">
              <a:rPr lang="zh-CN" altLang="en-US" smtClean="0">
                <a:latin typeface="Tahoma" pitchFamily="34" charset="0"/>
              </a:rPr>
              <a:pPr eaLnBrk="1" hangingPunct="1"/>
              <a:t>142</a:t>
            </a:fld>
            <a:endParaRPr lang="en-US" altLang="zh-CN" smtClean="0">
              <a:latin typeface="Tahoma"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2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6AC223-5752-4C0E-B754-C9D76D5CD8BF}" type="slidenum">
              <a:rPr lang="zh-CN" altLang="en-US" smtClean="0">
                <a:latin typeface="Tahoma" pitchFamily="34" charset="0"/>
              </a:rPr>
              <a:pPr eaLnBrk="1" hangingPunct="1"/>
              <a:t>143</a:t>
            </a:fld>
            <a:endParaRPr lang="en-US" altLang="zh-CN" smtClean="0">
              <a:latin typeface="Tahoma"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3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87DB0D3-5E32-4FFA-BF82-1F8579FC3B21}" type="slidenum">
              <a:rPr lang="zh-CN" altLang="en-US" smtClean="0">
                <a:latin typeface="Tahoma" pitchFamily="34" charset="0"/>
              </a:rPr>
              <a:pPr eaLnBrk="1" hangingPunct="1"/>
              <a:t>147</a:t>
            </a:fld>
            <a:endParaRPr lang="en-US" altLang="zh-CN" smtClean="0">
              <a:latin typeface="Tahoma"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家乡代理和外地代理周期性广播代理通告（</a:t>
            </a:r>
            <a:r>
              <a:rPr lang="en-US" altLang="zh-CN" dirty="0" smtClean="0">
                <a:ea typeface="宋体" charset="-122"/>
              </a:rPr>
              <a:t>agent advertisement</a:t>
            </a:r>
            <a:r>
              <a:rPr lang="zh-CN" altLang="en-US" dirty="0" smtClean="0">
                <a:ea typeface="宋体" charset="-122"/>
              </a:rPr>
              <a:t>）消息</a:t>
            </a:r>
            <a:endParaRPr lang="en-US" altLang="zh-CN" dirty="0" smtClean="0">
              <a:ea typeface="宋体" charset="-122"/>
            </a:endParaRPr>
          </a:p>
          <a:p>
            <a:pPr eaLnBrk="1" hangingPunct="1"/>
            <a:r>
              <a:rPr lang="en-US" altLang="zh-CN" dirty="0" smtClean="0">
                <a:ea typeface="宋体" charset="-122"/>
              </a:rPr>
              <a:t>MN</a:t>
            </a:r>
            <a:r>
              <a:rPr lang="zh-CN" altLang="en-US" dirty="0" smtClean="0">
                <a:ea typeface="宋体" charset="-122"/>
              </a:rPr>
              <a:t>通过接收到的代理通告确定自己的接入点或者</a:t>
            </a:r>
            <a:r>
              <a:rPr lang="en-US" altLang="zh-CN" dirty="0" smtClean="0">
                <a:ea typeface="宋体" charset="-122"/>
              </a:rPr>
              <a:t>IP</a:t>
            </a:r>
            <a:r>
              <a:rPr lang="zh-CN" altLang="en-US" dirty="0" smtClean="0">
                <a:ea typeface="宋体" charset="-122"/>
              </a:rPr>
              <a:t>地址：确定当前连接的链路、检测是否改变了接入点、如果连接到一个外地网络则获得一个</a:t>
            </a:r>
            <a:r>
              <a:rPr lang="en-US" altLang="zh-CN" dirty="0" smtClean="0">
                <a:ea typeface="宋体" charset="-122"/>
              </a:rPr>
              <a:t>CoA</a:t>
            </a:r>
          </a:p>
          <a:p>
            <a:pPr eaLnBrk="1" hangingPunct="1"/>
            <a:r>
              <a:rPr lang="en-US" altLang="zh-CN" dirty="0" smtClean="0">
                <a:ea typeface="宋体" charset="-122"/>
              </a:rPr>
              <a:t>ICMP</a:t>
            </a:r>
            <a:r>
              <a:rPr lang="zh-CN" altLang="en-US" dirty="0" smtClean="0">
                <a:ea typeface="宋体" charset="-122"/>
              </a:rPr>
              <a:t>消息通过</a:t>
            </a:r>
            <a:r>
              <a:rPr lang="en-US" altLang="zh-CN" dirty="0" smtClean="0">
                <a:ea typeface="宋体" charset="-122"/>
              </a:rPr>
              <a:t>IP</a:t>
            </a:r>
            <a:r>
              <a:rPr lang="zh-CN" altLang="en-US" dirty="0" smtClean="0">
                <a:ea typeface="宋体" charset="-122"/>
              </a:rPr>
              <a:t>数据报发送：源地址为发出该消息的接口</a:t>
            </a:r>
            <a:r>
              <a:rPr lang="en-US" altLang="zh-CN" dirty="0" smtClean="0">
                <a:ea typeface="宋体" charset="-122"/>
              </a:rPr>
              <a:t>IP</a:t>
            </a:r>
            <a:r>
              <a:rPr lang="zh-CN" altLang="en-US" dirty="0" smtClean="0">
                <a:ea typeface="宋体" charset="-122"/>
              </a:rPr>
              <a:t>地址、目的地址为</a:t>
            </a:r>
            <a:r>
              <a:rPr lang="en-US" altLang="zh-CN" dirty="0" smtClean="0">
                <a:ea typeface="宋体" charset="-122"/>
              </a:rPr>
              <a:t>224.0.0.1</a:t>
            </a:r>
            <a:r>
              <a:rPr lang="zh-CN" altLang="en-US" dirty="0" smtClean="0">
                <a:ea typeface="宋体" charset="-122"/>
              </a:rPr>
              <a:t>（路由器支持组播）或</a:t>
            </a:r>
            <a:r>
              <a:rPr lang="en-US" altLang="zh-CN" dirty="0" smtClean="0">
                <a:ea typeface="宋体" charset="-122"/>
              </a:rPr>
              <a:t>255.255.255.255</a:t>
            </a:r>
            <a:r>
              <a:rPr lang="zh-CN" altLang="en-US" dirty="0" smtClean="0">
                <a:ea typeface="宋体" charset="-122"/>
              </a:rPr>
              <a:t>（全系统广播）、</a:t>
            </a:r>
            <a:r>
              <a:rPr lang="en-US" altLang="zh-CN" dirty="0" smtClean="0">
                <a:ea typeface="宋体" charset="-122"/>
              </a:rPr>
              <a:t>TTL</a:t>
            </a:r>
            <a:r>
              <a:rPr lang="zh-CN" altLang="en-US" dirty="0" smtClean="0">
                <a:ea typeface="宋体" charset="-122"/>
              </a:rPr>
              <a:t>为</a:t>
            </a:r>
            <a:r>
              <a:rPr lang="en-US" altLang="zh-CN" dirty="0" smtClean="0">
                <a:ea typeface="宋体" charset="-122"/>
              </a:rPr>
              <a:t>1</a:t>
            </a:r>
            <a:r>
              <a:rPr lang="zh-CN" altLang="en-US" dirty="0" smtClean="0">
                <a:ea typeface="宋体" charset="-122"/>
              </a:rPr>
              <a:t>、</a:t>
            </a:r>
            <a:endParaRPr lang="en-US" altLang="zh-CN" dirty="0" smtClean="0">
              <a:ea typeface="宋体" charset="-122"/>
            </a:endParaRPr>
          </a:p>
          <a:p>
            <a:pPr eaLnBrk="1" hangingPunct="1"/>
            <a:r>
              <a:rPr lang="en-US" altLang="zh-CN" dirty="0" smtClean="0">
                <a:ea typeface="宋体" charset="-122"/>
              </a:rPr>
              <a:t>Protocol</a:t>
            </a:r>
            <a:r>
              <a:rPr lang="zh-CN" altLang="en-US" dirty="0" smtClean="0">
                <a:ea typeface="宋体" charset="-122"/>
              </a:rPr>
              <a:t>为</a:t>
            </a:r>
            <a:r>
              <a:rPr lang="en-US" altLang="zh-CN" dirty="0" smtClean="0">
                <a:ea typeface="宋体" charset="-122"/>
              </a:rPr>
              <a:t>ICMP</a:t>
            </a:r>
            <a:endParaRPr lang="zh-CN" altLang="en-US" dirty="0" smtClean="0">
              <a:ea typeface="宋体" charset="-122"/>
            </a:endParaRPr>
          </a:p>
        </p:txBody>
      </p:sp>
      <p:sp>
        <p:nvSpPr>
          <p:cNvPr id="254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0F764B5-67C1-4DC3-9FAF-E677311492FC}" type="slidenum">
              <a:rPr lang="zh-CN" altLang="en-US" smtClean="0">
                <a:latin typeface="Tahoma" pitchFamily="34" charset="0"/>
              </a:rPr>
              <a:pPr eaLnBrk="1" hangingPunct="1"/>
              <a:t>148</a:t>
            </a:fld>
            <a:endParaRPr lang="en-US" altLang="zh-CN" smtClean="0">
              <a:latin typeface="Tahoma"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p:spPr>
      </p:sp>
      <p:sp>
        <p:nvSpPr>
          <p:cNvPr id="256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注册的目的：使</a:t>
            </a:r>
            <a:r>
              <a:rPr lang="en-US" altLang="zh-CN" dirty="0" smtClean="0">
                <a:ea typeface="宋体" charset="-122"/>
              </a:rPr>
              <a:t>MN</a:t>
            </a:r>
            <a:r>
              <a:rPr lang="zh-CN" altLang="en-US" dirty="0" smtClean="0">
                <a:ea typeface="宋体" charset="-122"/>
              </a:rPr>
              <a:t>获得</a:t>
            </a:r>
            <a:r>
              <a:rPr lang="en-US" altLang="zh-CN" dirty="0" smtClean="0">
                <a:ea typeface="宋体" charset="-122"/>
              </a:rPr>
              <a:t>FA</a:t>
            </a:r>
            <a:r>
              <a:rPr lang="zh-CN" altLang="en-US" dirty="0" smtClean="0">
                <a:ea typeface="宋体" charset="-122"/>
              </a:rPr>
              <a:t>的转发服务、使</a:t>
            </a:r>
            <a:r>
              <a:rPr lang="en-US" altLang="zh-CN" dirty="0" smtClean="0">
                <a:ea typeface="宋体" charset="-122"/>
              </a:rPr>
              <a:t>HA</a:t>
            </a:r>
            <a:r>
              <a:rPr lang="zh-CN" altLang="en-US" dirty="0" smtClean="0">
                <a:ea typeface="宋体" charset="-122"/>
              </a:rPr>
              <a:t>知道</a:t>
            </a:r>
            <a:r>
              <a:rPr lang="en-US" altLang="zh-CN" dirty="0" smtClean="0">
                <a:ea typeface="宋体" charset="-122"/>
              </a:rPr>
              <a:t>MN</a:t>
            </a:r>
            <a:r>
              <a:rPr lang="zh-CN" altLang="en-US" dirty="0" smtClean="0">
                <a:ea typeface="宋体" charset="-122"/>
              </a:rPr>
              <a:t>当前的转交地址、使一个要过期的注册重新生效、</a:t>
            </a:r>
            <a:r>
              <a:rPr lang="en-US" altLang="zh-CN" dirty="0" smtClean="0">
                <a:ea typeface="宋体" charset="-122"/>
              </a:rPr>
              <a:t>HA</a:t>
            </a:r>
            <a:r>
              <a:rPr lang="zh-CN" altLang="en-US" dirty="0" smtClean="0">
                <a:ea typeface="宋体" charset="-122"/>
              </a:rPr>
              <a:t>注销回到家乡的</a:t>
            </a:r>
            <a:r>
              <a:rPr lang="en-US" altLang="zh-CN" dirty="0" smtClean="0">
                <a:ea typeface="宋体" charset="-122"/>
              </a:rPr>
              <a:t>MN</a:t>
            </a:r>
          </a:p>
          <a:p>
            <a:pPr eaLnBrk="1" hangingPunct="1"/>
            <a:r>
              <a:rPr lang="en-US" altLang="zh-CN" dirty="0" smtClean="0">
                <a:ea typeface="宋体" charset="-122"/>
              </a:rPr>
              <a:t>MN</a:t>
            </a:r>
            <a:r>
              <a:rPr lang="zh-CN" altLang="en-US" dirty="0" smtClean="0">
                <a:ea typeface="宋体" charset="-122"/>
              </a:rPr>
              <a:t>只要检测到连接网络发生变化就发起注册，发送</a:t>
            </a:r>
            <a:r>
              <a:rPr lang="en-US" altLang="zh-CN" dirty="0" smtClean="0">
                <a:ea typeface="宋体" charset="-122"/>
              </a:rPr>
              <a:t>registration request</a:t>
            </a:r>
            <a:r>
              <a:rPr lang="zh-CN" altLang="en-US" dirty="0" smtClean="0">
                <a:ea typeface="宋体" charset="-122"/>
              </a:rPr>
              <a:t>：</a:t>
            </a:r>
            <a:endParaRPr lang="en-US" altLang="zh-CN" dirty="0" smtClean="0">
              <a:ea typeface="宋体" charset="-122"/>
            </a:endParaRPr>
          </a:p>
          <a:p>
            <a:pPr eaLnBrk="1" hangingPunct="1"/>
            <a:r>
              <a:rPr lang="en-US" altLang="zh-CN" dirty="0" smtClean="0">
                <a:ea typeface="宋体" charset="-122"/>
              </a:rPr>
              <a:t>IP</a:t>
            </a:r>
            <a:r>
              <a:rPr lang="zh-CN" altLang="en-US" dirty="0" smtClean="0">
                <a:ea typeface="宋体" charset="-122"/>
              </a:rPr>
              <a:t>源地址为</a:t>
            </a:r>
            <a:r>
              <a:rPr lang="en-US" altLang="zh-CN" dirty="0" smtClean="0">
                <a:ea typeface="宋体" charset="-122"/>
              </a:rPr>
              <a:t>Co-CoA/</a:t>
            </a:r>
            <a:r>
              <a:rPr lang="zh-CN" altLang="en-US" dirty="0" smtClean="0">
                <a:ea typeface="宋体" charset="-122"/>
              </a:rPr>
              <a:t>家乡地址、</a:t>
            </a:r>
            <a:r>
              <a:rPr lang="en-US" altLang="zh-CN" dirty="0" smtClean="0">
                <a:ea typeface="宋体" charset="-122"/>
              </a:rPr>
              <a:t>IP</a:t>
            </a:r>
            <a:r>
              <a:rPr lang="zh-CN" altLang="en-US" dirty="0" smtClean="0">
                <a:ea typeface="宋体" charset="-122"/>
              </a:rPr>
              <a:t>目的地址、</a:t>
            </a:r>
            <a:r>
              <a:rPr lang="en-US" altLang="zh-CN" dirty="0" smtClean="0">
                <a:ea typeface="宋体" charset="-122"/>
              </a:rPr>
              <a:t>FA</a:t>
            </a:r>
            <a:r>
              <a:rPr lang="zh-CN" altLang="en-US" dirty="0" smtClean="0">
                <a:ea typeface="宋体" charset="-122"/>
              </a:rPr>
              <a:t>的地址</a:t>
            </a:r>
            <a:r>
              <a:rPr lang="en-US" altLang="zh-CN" dirty="0" smtClean="0">
                <a:ea typeface="宋体" charset="-122"/>
              </a:rPr>
              <a:t>/224.0.0.1</a:t>
            </a:r>
            <a:r>
              <a:rPr lang="zh-CN" altLang="en-US" dirty="0" smtClean="0">
                <a:ea typeface="宋体" charset="-122"/>
              </a:rPr>
              <a:t>、</a:t>
            </a:r>
            <a:r>
              <a:rPr lang="en-US" altLang="zh-CN" dirty="0" smtClean="0">
                <a:ea typeface="宋体" charset="-122"/>
              </a:rPr>
              <a:t>HA</a:t>
            </a:r>
            <a:r>
              <a:rPr lang="zh-CN" altLang="en-US" dirty="0" smtClean="0">
                <a:ea typeface="宋体" charset="-122"/>
              </a:rPr>
              <a:t>的地址</a:t>
            </a:r>
            <a:r>
              <a:rPr lang="en-US" altLang="zh-CN" dirty="0" smtClean="0">
                <a:ea typeface="宋体" charset="-122"/>
              </a:rPr>
              <a:t>/</a:t>
            </a:r>
            <a:r>
              <a:rPr lang="zh-CN" altLang="en-US" dirty="0" smtClean="0">
                <a:ea typeface="宋体" charset="-122"/>
              </a:rPr>
              <a:t>子网广播地址</a:t>
            </a:r>
          </a:p>
        </p:txBody>
      </p:sp>
      <p:sp>
        <p:nvSpPr>
          <p:cNvPr id="256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EFF1519-FBB4-4AF8-B349-1AC89CD5CBE8}" type="slidenum">
              <a:rPr lang="zh-CN" altLang="en-US" smtClean="0">
                <a:latin typeface="Tahoma" pitchFamily="34" charset="0"/>
              </a:rPr>
              <a:pPr eaLnBrk="1" hangingPunct="1"/>
              <a:t>149</a:t>
            </a:fld>
            <a:endParaRPr lang="en-US" altLang="zh-CN" smtClean="0">
              <a:latin typeface="Tahoma"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7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0FFC0B-EB5C-4A13-82BD-AB0C746216C6}" type="slidenum">
              <a:rPr lang="zh-CN" altLang="en-US" smtClean="0">
                <a:latin typeface="Tahoma" pitchFamily="34" charset="0"/>
              </a:rPr>
              <a:pPr eaLnBrk="1" hangingPunct="1"/>
              <a:t>150</a:t>
            </a:fld>
            <a:endParaRPr lang="en-US" altLang="zh-CN" smtClean="0">
              <a:latin typeface="Tahoma"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a:t>
            </a:r>
            <a:r>
              <a:rPr lang="zh-CN" altLang="en-US" dirty="0" smtClean="0"/>
              <a:t>将发送给</a:t>
            </a:r>
            <a:r>
              <a:rPr lang="en-US" altLang="zh-CN" dirty="0" smtClean="0"/>
              <a:t>MN</a:t>
            </a:r>
            <a:r>
              <a:rPr lang="zh-CN" altLang="en-US" dirty="0" smtClean="0"/>
              <a:t>的分组通过隧道转发：隧道的入口是</a:t>
            </a:r>
            <a:r>
              <a:rPr lang="en-US" altLang="zh-CN" dirty="0" smtClean="0"/>
              <a:t>HA</a:t>
            </a:r>
            <a:r>
              <a:rPr lang="zh-CN" altLang="en-US" dirty="0" smtClean="0"/>
              <a:t>、隧道的出口是</a:t>
            </a:r>
            <a:r>
              <a:rPr lang="en-US" altLang="zh-CN" dirty="0" smtClean="0"/>
              <a:t>FA/MN</a:t>
            </a:r>
          </a:p>
          <a:p>
            <a:r>
              <a:rPr lang="en-US" altLang="zh-CN" dirty="0" smtClean="0"/>
              <a:t>HA</a:t>
            </a:r>
            <a:r>
              <a:rPr lang="zh-CN" altLang="en-US" dirty="0" smtClean="0"/>
              <a:t>和</a:t>
            </a:r>
            <a:r>
              <a:rPr lang="en-US" altLang="zh-CN" dirty="0" smtClean="0"/>
              <a:t>FA</a:t>
            </a:r>
            <a:r>
              <a:rPr lang="zh-CN" altLang="en-US" dirty="0" smtClean="0"/>
              <a:t>必须支持通过隧道发送的</a:t>
            </a:r>
            <a:r>
              <a:rPr lang="en-US" altLang="zh-CN" dirty="0" smtClean="0"/>
              <a:t>IP-in-IP</a:t>
            </a:r>
            <a:r>
              <a:rPr lang="zh-CN" altLang="en-US" dirty="0" smtClean="0"/>
              <a:t>封装的数据报、任何使用</a:t>
            </a:r>
            <a:r>
              <a:rPr lang="en-US" altLang="zh-CN" dirty="0" smtClean="0"/>
              <a:t>C-CoA</a:t>
            </a:r>
            <a:r>
              <a:rPr lang="zh-CN" altLang="en-US" dirty="0" smtClean="0"/>
              <a:t>的</a:t>
            </a:r>
            <a:r>
              <a:rPr lang="en-US" altLang="zh-CN" dirty="0" smtClean="0"/>
              <a:t>MN</a:t>
            </a:r>
            <a:r>
              <a:rPr lang="zh-CN" altLang="en-US" dirty="0" smtClean="0"/>
              <a:t>必须能够接收经过</a:t>
            </a:r>
            <a:r>
              <a:rPr lang="en-US" altLang="zh-CN" dirty="0" smtClean="0"/>
              <a:t>IP-in-IP</a:t>
            </a:r>
            <a:r>
              <a:rPr lang="zh-CN" altLang="en-US" dirty="0" smtClean="0"/>
              <a:t>封装的数据报</a:t>
            </a:r>
            <a:endParaRPr lang="en-US" altLang="zh-CN" dirty="0" smtClean="0"/>
          </a:p>
          <a:p>
            <a:r>
              <a:rPr lang="zh-CN" altLang="en-US" dirty="0" smtClean="0"/>
              <a:t>源自</a:t>
            </a:r>
            <a:r>
              <a:rPr lang="en-US" altLang="zh-CN" dirty="0" smtClean="0"/>
              <a:t>CN</a:t>
            </a:r>
            <a:r>
              <a:rPr lang="zh-CN" altLang="en-US" dirty="0" smtClean="0"/>
              <a:t>发送给</a:t>
            </a:r>
            <a:r>
              <a:rPr lang="en-US" altLang="zh-CN" dirty="0" smtClean="0"/>
              <a:t>MN</a:t>
            </a:r>
            <a:r>
              <a:rPr lang="zh-CN" altLang="en-US" dirty="0" smtClean="0"/>
              <a:t>的报文被</a:t>
            </a:r>
            <a:r>
              <a:rPr lang="en-US" altLang="zh-CN" dirty="0" smtClean="0"/>
              <a:t>HA</a:t>
            </a:r>
            <a:r>
              <a:rPr lang="zh-CN" altLang="en-US" dirty="0" smtClean="0"/>
              <a:t>截获、</a:t>
            </a:r>
            <a:r>
              <a:rPr lang="en-US" altLang="zh-CN" dirty="0" smtClean="0"/>
              <a:t>HA</a:t>
            </a:r>
            <a:r>
              <a:rPr lang="zh-CN" altLang="en-US" dirty="0" smtClean="0"/>
              <a:t>封装该数据报并隧道发送给</a:t>
            </a:r>
            <a:r>
              <a:rPr lang="en-US" altLang="zh-CN" dirty="0" smtClean="0"/>
              <a:t>CoA</a:t>
            </a:r>
            <a:r>
              <a:rPr lang="zh-CN" altLang="en-US" dirty="0" smtClean="0"/>
              <a:t>、在</a:t>
            </a:r>
            <a:r>
              <a:rPr lang="en-US" altLang="zh-CN" dirty="0" smtClean="0"/>
              <a:t>CoA</a:t>
            </a:r>
            <a:r>
              <a:rPr lang="zh-CN" altLang="en-US" dirty="0" smtClean="0"/>
              <a:t>（</a:t>
            </a:r>
            <a:r>
              <a:rPr lang="en-US" altLang="zh-CN" dirty="0" smtClean="0"/>
              <a:t>FA</a:t>
            </a:r>
            <a:r>
              <a:rPr lang="zh-CN" altLang="en-US" dirty="0" smtClean="0"/>
              <a:t>或则</a:t>
            </a:r>
            <a:r>
              <a:rPr lang="en-US" altLang="zh-CN" dirty="0" smtClean="0"/>
              <a:t>MN</a:t>
            </a:r>
            <a:r>
              <a:rPr lang="zh-CN" altLang="en-US" dirty="0" smtClean="0"/>
              <a:t>本身），数据报被拆封，然后被递交给</a:t>
            </a:r>
            <a:r>
              <a:rPr lang="en-US" altLang="zh-CN" dirty="0" smtClean="0"/>
              <a:t>MN</a:t>
            </a:r>
          </a:p>
          <a:p>
            <a:r>
              <a:rPr lang="zh-CN" altLang="en-US" dirty="0" smtClean="0"/>
              <a:t>逆向隧道：</a:t>
            </a:r>
            <a:r>
              <a:rPr lang="en-US" altLang="zh-CN" sz="1200" dirty="0" smtClean="0"/>
              <a:t>MN</a:t>
            </a:r>
            <a:r>
              <a:rPr lang="zh-CN" altLang="en-US" sz="1200" dirty="0" smtClean="0"/>
              <a:t>发出的分组被</a:t>
            </a:r>
            <a:r>
              <a:rPr lang="en-US" altLang="zh-CN" sz="1200" dirty="0" smtClean="0"/>
              <a:t>FA</a:t>
            </a:r>
            <a:r>
              <a:rPr lang="zh-CN" altLang="en-US" sz="1200" dirty="0" smtClean="0"/>
              <a:t>封装，通过逆向隧道发送到</a:t>
            </a:r>
            <a:r>
              <a:rPr lang="en-US" altLang="zh-CN" sz="1200" dirty="0" smtClean="0"/>
              <a:t>MN</a:t>
            </a:r>
            <a:r>
              <a:rPr lang="zh-CN" altLang="en-US" sz="1200" dirty="0" smtClean="0"/>
              <a:t>的</a:t>
            </a:r>
            <a:r>
              <a:rPr lang="en-US" altLang="zh-CN" sz="1200" dirty="0" smtClean="0"/>
              <a:t>HA</a:t>
            </a:r>
            <a:r>
              <a:rPr lang="zh-CN" altLang="en-US" sz="1200" dirty="0" smtClean="0"/>
              <a:t>、由</a:t>
            </a:r>
            <a:r>
              <a:rPr lang="en-US" altLang="zh-CN" sz="1200" dirty="0" smtClean="0"/>
              <a:t>HA</a:t>
            </a:r>
            <a:r>
              <a:rPr lang="zh-CN" altLang="en-US" sz="1200" dirty="0" smtClean="0"/>
              <a:t>拆封后路由到通信的对等节点（</a:t>
            </a:r>
            <a:r>
              <a:rPr lang="en-US" altLang="zh-CN" sz="1200" dirty="0" smtClean="0"/>
              <a:t>CN</a:t>
            </a:r>
            <a:r>
              <a:rPr lang="zh-CN" altLang="en-US" sz="1200" dirty="0" smtClean="0"/>
              <a:t>）</a:t>
            </a:r>
            <a:endParaRPr lang="en-US" altLang="zh-CN" sz="12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最小封装：</a:t>
            </a:r>
            <a:r>
              <a:rPr lang="zh-CN" altLang="en-US" sz="2400" dirty="0" smtClean="0"/>
              <a:t>去掉</a:t>
            </a:r>
            <a:r>
              <a:rPr lang="en-US" altLang="zh-CN" sz="2400" dirty="0" smtClean="0"/>
              <a:t>IP-in-IP</a:t>
            </a:r>
            <a:r>
              <a:rPr lang="zh-CN" altLang="en-US" sz="2400" dirty="0" smtClean="0"/>
              <a:t>封装中内层</a:t>
            </a:r>
            <a:r>
              <a:rPr lang="en-US" altLang="zh-CN" sz="2400" dirty="0" smtClean="0"/>
              <a:t>IP</a:t>
            </a:r>
            <a:r>
              <a:rPr lang="zh-CN" altLang="en-US" sz="2400" dirty="0" smtClean="0"/>
              <a:t>报头和外层</a:t>
            </a:r>
            <a:r>
              <a:rPr lang="en-US" altLang="zh-CN" sz="2400" dirty="0" smtClean="0"/>
              <a:t>IP</a:t>
            </a:r>
            <a:r>
              <a:rPr lang="zh-CN" altLang="en-US" sz="2400" dirty="0" smtClean="0"/>
              <a:t>报头的冗余部分</a:t>
            </a:r>
          </a:p>
          <a:p>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04188E2B-50DB-48F8-ACB5-7B93B3CDE5CF}" type="slidenum">
              <a:rPr lang="zh-CN" altLang="en-US" smtClean="0"/>
              <a:pPr>
                <a:defRPr/>
              </a:pPr>
              <a:t>151</a:t>
            </a:fld>
            <a:endParaRPr lang="en-US" altLang="zh-CN"/>
          </a:p>
        </p:txBody>
      </p:sp>
    </p:spTree>
    <p:extLst>
      <p:ext uri="{BB962C8B-B14F-4D97-AF65-F5344CB8AC3E}">
        <p14:creationId xmlns:p14="http://schemas.microsoft.com/office/powerpoint/2010/main" val="12529697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ea typeface="宋体" charset="-122"/>
            </a:endParaRPr>
          </a:p>
        </p:txBody>
      </p:sp>
      <p:sp>
        <p:nvSpPr>
          <p:cNvPr id="258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DFB54CF-61BA-4E9D-98D1-054D2E34B7AA}" type="slidenum">
              <a:rPr lang="zh-CN" altLang="en-US" smtClean="0">
                <a:latin typeface="Tahoma" pitchFamily="34" charset="0"/>
              </a:rPr>
              <a:pPr eaLnBrk="1" hangingPunct="1"/>
              <a:t>152</a:t>
            </a:fld>
            <a:endParaRPr lang="en-US" altLang="zh-CN" smtClean="0">
              <a:latin typeface="Tahoma"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58AF4-77C9-4D8B-BDE7-2F66FF15E6AA}" type="slidenum">
              <a:rPr lang="en-US" altLang="zh-CN"/>
              <a:pPr/>
              <a:t>15</a:t>
            </a:fld>
            <a:endParaRPr lang="en-US" altLang="zh-CN"/>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B9E563-74CC-475B-9CF2-731FEFD41335}" type="slidenum">
              <a:rPr lang="en-US" altLang="zh-CN"/>
              <a:pPr/>
              <a:t>16</a:t>
            </a:fld>
            <a:endParaRPr lang="en-US" altLang="zh-CN"/>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00D2F8-5A73-45F2-8747-2B1DC58A5F14}" type="slidenum">
              <a:rPr lang="en-US" altLang="zh-CN"/>
              <a:pPr/>
              <a:t>17</a:t>
            </a:fld>
            <a:endParaRPr lang="en-US" altLang="zh-CN"/>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r>
              <a:rPr lang="en-US" altLang="zh-CN" dirty="0" err="1" smtClean="0"/>
              <a:t>Df</a:t>
            </a:r>
            <a:r>
              <a:rPr lang="zh-CN" altLang="en-US" dirty="0" smtClean="0"/>
              <a:t> </a:t>
            </a:r>
            <a:r>
              <a:rPr lang="en-US" altLang="zh-CN" dirty="0" smtClean="0"/>
              <a:t>don</a:t>
            </a:r>
            <a:r>
              <a:rPr lang="fr-FR" altLang="zh-CN" dirty="0" smtClean="0"/>
              <a:t>’</a:t>
            </a:r>
            <a:r>
              <a:rPr lang="en-US" altLang="zh-CN" dirty="0" smtClean="0"/>
              <a:t>t</a:t>
            </a:r>
            <a:r>
              <a:rPr lang="zh-CN" altLang="en-US" dirty="0" smtClean="0"/>
              <a:t> </a:t>
            </a:r>
            <a:r>
              <a:rPr lang="en-US" altLang="zh-CN" dirty="0" err="1" smtClean="0"/>
              <a:t>fregment</a:t>
            </a:r>
            <a:endParaRPr lang="en-US" altLang="zh-CN" dirty="0" smtClean="0"/>
          </a:p>
          <a:p>
            <a:r>
              <a:rPr lang="en-US" altLang="zh-CN" dirty="0" smtClean="0"/>
              <a:t>Mf</a:t>
            </a:r>
            <a:r>
              <a:rPr lang="zh-CN" altLang="en-US" dirty="0" smtClean="0"/>
              <a:t> </a:t>
            </a:r>
            <a:r>
              <a:rPr lang="en-US" altLang="zh-CN" dirty="0" smtClean="0"/>
              <a:t>more</a:t>
            </a:r>
            <a:r>
              <a:rPr lang="zh-CN" altLang="en-US" dirty="0" smtClean="0"/>
              <a:t> </a:t>
            </a:r>
            <a:r>
              <a:rPr lang="en-US" altLang="zh-CN" dirty="0" smtClean="0"/>
              <a:t>…</a:t>
            </a:r>
          </a:p>
          <a:p>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AA7F9F-7A13-47F7-B8AB-8EF7764FA407}" type="slidenum">
              <a:rPr lang="en-US" altLang="zh-CN"/>
              <a:pPr/>
              <a:t>18</a:t>
            </a:fld>
            <a:endParaRPr lang="en-US" altLang="zh-CN"/>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r>
              <a:rPr lang="en-US" altLang="zh-CN" dirty="0" smtClean="0"/>
              <a:t>Time</a:t>
            </a:r>
            <a:r>
              <a:rPr lang="zh-CN" altLang="en-US" dirty="0" smtClean="0"/>
              <a:t> </a:t>
            </a:r>
            <a:r>
              <a:rPr lang="en-US" altLang="zh-CN" dirty="0" smtClean="0"/>
              <a:t>to</a:t>
            </a:r>
            <a:r>
              <a:rPr lang="zh-CN" altLang="en-US" dirty="0" smtClean="0"/>
              <a:t> </a:t>
            </a:r>
            <a:r>
              <a:rPr lang="en-US" altLang="zh-CN" dirty="0" smtClean="0"/>
              <a:t>live</a:t>
            </a:r>
            <a:r>
              <a:rPr lang="zh-CN" altLang="en-US" dirty="0" smtClean="0"/>
              <a:t> 不是指时间</a:t>
            </a:r>
            <a:r>
              <a:rPr lang="zh-CN" altLang="zh-CN" dirty="0"/>
              <a:t> </a:t>
            </a:r>
            <a:r>
              <a:rPr lang="zh-CN" altLang="en-US" dirty="0" smtClean="0"/>
              <a:t>没经过一个路由器就加</a:t>
            </a:r>
            <a:r>
              <a:rPr lang="en-US" altLang="zh-CN" dirty="0" smtClean="0"/>
              <a:t>1,</a:t>
            </a:r>
            <a:r>
              <a:rPr lang="zh-CN" altLang="en-US" dirty="0" smtClean="0"/>
              <a:t>不同的协议规定的数目上限不同</a:t>
            </a:r>
            <a:r>
              <a:rPr lang="en-US" altLang="zh-CN" dirty="0" smtClean="0"/>
              <a:t>,</a:t>
            </a:r>
            <a:r>
              <a:rPr lang="zh-CN" altLang="en-US" dirty="0" smtClean="0"/>
              <a:t>到达一定上线就认为有环状在兜圈</a:t>
            </a:r>
            <a:r>
              <a:rPr lang="en-US" altLang="zh-CN" dirty="0" smtClean="0"/>
              <a:t>,</a:t>
            </a:r>
            <a:r>
              <a:rPr lang="zh-CN" altLang="en-US" dirty="0" smtClean="0"/>
              <a:t>直接把报文扔到垃圾桶里面</a:t>
            </a:r>
            <a:endParaRPr lang="en-US" altLang="zh-CN" dirty="0" smtClean="0"/>
          </a:p>
          <a:p>
            <a:endParaRPr lang="en-US"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E5807-F157-4C37-B6DD-D7AA1FE85ECE}" type="slidenum">
              <a:rPr lang="en-US" altLang="zh-CN"/>
              <a:pPr/>
              <a:t>19</a:t>
            </a:fld>
            <a:endParaRPr lang="en-US" altLang="zh-CN"/>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2</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第三层协议多复杂</a:t>
            </a:r>
            <a:endParaRPr lang="en-US" altLang="zh-CN" dirty="0" smtClean="0">
              <a:ea typeface="宋体" charset="-122"/>
            </a:endParaRPr>
          </a:p>
          <a:p>
            <a:pPr eaLnBrk="1" hangingPunct="1"/>
            <a:endParaRPr lang="zh-CN" altLang="en-US" dirty="0"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500BE-995E-41FE-912B-687ED514E2C8}" type="slidenum">
              <a:rPr lang="en-US" altLang="zh-CN"/>
              <a:pPr/>
              <a:t>20</a:t>
            </a:fld>
            <a:endParaRPr lang="en-US"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82C43A-2F82-4EB8-BA62-6FBE0C43CE15}" type="slidenum">
              <a:rPr lang="en-US" altLang="zh-CN"/>
              <a:pPr/>
              <a:t>21</a:t>
            </a:fld>
            <a:endParaRPr lang="en-US" altLang="zh-CN"/>
          </a:p>
        </p:txBody>
      </p:sp>
      <p:sp>
        <p:nvSpPr>
          <p:cNvPr id="750594" name="Rectangle 2"/>
          <p:cNvSpPr>
            <a:spLocks noGrp="1" noRot="1" noChangeAspect="1" noChangeArrowheads="1" noTextEdit="1"/>
          </p:cNvSpPr>
          <p:nvPr>
            <p:ph type="sldImg"/>
          </p:nvPr>
        </p:nvSpPr>
        <p:spPr>
          <a:ln/>
        </p:spPr>
      </p:sp>
      <p:sp>
        <p:nvSpPr>
          <p:cNvPr id="750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917EC2-1038-46D7-A563-67CD2155F928}" type="slidenum">
              <a:rPr lang="en-US" altLang="zh-CN"/>
              <a:pPr/>
              <a:t>22</a:t>
            </a:fld>
            <a:endParaRPr lang="en-US" altLang="zh-CN"/>
          </a:p>
        </p:txBody>
      </p:sp>
      <p:sp>
        <p:nvSpPr>
          <p:cNvPr id="751618" name="Rectangle 2"/>
          <p:cNvSpPr>
            <a:spLocks noGrp="1" noRot="1" noChangeAspect="1" noChangeArrowheads="1" noTextEdit="1"/>
          </p:cNvSpPr>
          <p:nvPr>
            <p:ph type="sldImg"/>
          </p:nvPr>
        </p:nvSpPr>
        <p:spPr>
          <a:ln/>
        </p:spPr>
      </p:sp>
      <p:sp>
        <p:nvSpPr>
          <p:cNvPr id="751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E38038-F9B2-4473-ADC8-B76AF16D08B3}" type="slidenum">
              <a:rPr lang="en-US" altLang="zh-CN"/>
              <a:pPr/>
              <a:t>23</a:t>
            </a:fld>
            <a:endParaRPr lang="en-US" altLang="zh-CN"/>
          </a:p>
        </p:txBody>
      </p:sp>
      <p:sp>
        <p:nvSpPr>
          <p:cNvPr id="752642" name="Rectangle 2"/>
          <p:cNvSpPr>
            <a:spLocks noGrp="1" noRot="1" noChangeAspect="1"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07AFE83-40D3-4C51-A063-D2909121BFE1}" type="slidenum">
              <a:rPr lang="zh-CN" altLang="en-US" smtClean="0">
                <a:latin typeface="Tahoma" pitchFamily="34" charset="0"/>
              </a:rPr>
              <a:pPr eaLnBrk="1" hangingPunct="1"/>
              <a:t>24</a:t>
            </a:fld>
            <a:endParaRPr lang="en-US" altLang="zh-CN" smtClean="0">
              <a:latin typeface="Tahoma" pitchFamily="3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657B818-85D1-4257-96E6-C74E365F1597}" type="slidenum">
              <a:rPr lang="zh-CN" altLang="en-US" smtClean="0">
                <a:latin typeface="Tahoma" pitchFamily="34" charset="0"/>
              </a:rPr>
              <a:pPr eaLnBrk="1" hangingPunct="1"/>
              <a:t>25</a:t>
            </a:fld>
            <a:endParaRPr lang="en-US" altLang="zh-CN" smtClean="0">
              <a:latin typeface="Tahoma"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chemeClr val="tx1"/>
              </a:solidFill>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57BD955-03C6-45EB-8A0B-E4EAD1EBB88F}" type="slidenum">
              <a:rPr lang="zh-CN" altLang="en-US" smtClean="0">
                <a:latin typeface="Tahoma" pitchFamily="34" charset="0"/>
              </a:rPr>
              <a:pPr eaLnBrk="1" hangingPunct="1"/>
              <a:t>26</a:t>
            </a:fld>
            <a:endParaRPr lang="en-US" altLang="zh-CN" smtClean="0">
              <a:latin typeface="Tahoma" pitchFamily="3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A</a:t>
            </a:r>
            <a:r>
              <a:rPr lang="zh-CN" altLang="en-US" dirty="0" smtClean="0">
                <a:ea typeface="宋体" charset="-122"/>
              </a:rPr>
              <a:t>类的话一个网段里面可以放</a:t>
            </a:r>
            <a:r>
              <a:rPr lang="en-US" altLang="zh-CN" dirty="0" smtClean="0">
                <a:ea typeface="宋体" charset="-122"/>
              </a:rPr>
              <a:t>256^3</a:t>
            </a:r>
            <a:r>
              <a:rPr lang="zh-CN" altLang="en-US" dirty="0" smtClean="0">
                <a:ea typeface="宋体" charset="-122"/>
              </a:rPr>
              <a:t>个机器</a:t>
            </a:r>
            <a:r>
              <a:rPr lang="en-US" altLang="zh-CN" dirty="0" smtClean="0">
                <a:ea typeface="宋体" charset="-122"/>
              </a:rPr>
              <a:t>,</a:t>
            </a:r>
            <a:r>
              <a:rPr lang="zh-CN" altLang="en-US" dirty="0" smtClean="0">
                <a:ea typeface="宋体" charset="-122"/>
              </a:rPr>
              <a:t>但是只能放</a:t>
            </a:r>
            <a:r>
              <a:rPr lang="en-US" altLang="zh-CN" dirty="0" smtClean="0">
                <a:ea typeface="宋体" charset="-122"/>
              </a:rPr>
              <a:t>256</a:t>
            </a:r>
            <a:r>
              <a:rPr lang="zh-CN" altLang="en-US" dirty="0" smtClean="0">
                <a:ea typeface="宋体" charset="-122"/>
              </a:rPr>
              <a:t>个网段</a:t>
            </a:r>
            <a:r>
              <a:rPr lang="en-US" altLang="zh-CN" dirty="0" smtClean="0">
                <a:ea typeface="宋体" charset="-122"/>
              </a:rPr>
              <a:t>,</a:t>
            </a:r>
            <a:r>
              <a:rPr lang="zh-CN" altLang="en-US" dirty="0" smtClean="0">
                <a:ea typeface="宋体" charset="-122"/>
              </a:rPr>
              <a:t>显然不需要不符合实际   一格表示一个字节</a:t>
            </a:r>
            <a:endParaRPr lang="en-US" altLang="zh-CN" dirty="0" smtClean="0">
              <a:ea typeface="宋体" charset="-122"/>
            </a:endParaRPr>
          </a:p>
          <a:p>
            <a:pPr eaLnBrk="1" hangingPunct="1"/>
            <a:r>
              <a:rPr lang="en-US" altLang="zh-CN" dirty="0" smtClean="0">
                <a:ea typeface="宋体" charset="-122"/>
              </a:rPr>
              <a:t>B</a:t>
            </a:r>
            <a:r>
              <a:rPr lang="zh-CN" altLang="en-US" dirty="0" smtClean="0">
                <a:ea typeface="宋体" charset="-122"/>
              </a:rPr>
              <a:t>类是</a:t>
            </a:r>
            <a:r>
              <a:rPr lang="en-US" altLang="zh-CN" dirty="0" smtClean="0">
                <a:ea typeface="宋体" charset="-122"/>
              </a:rPr>
              <a:t>256*256</a:t>
            </a:r>
            <a:r>
              <a:rPr lang="zh-CN" altLang="en-US" dirty="0" smtClean="0">
                <a:ea typeface="宋体" charset="-122"/>
              </a:rPr>
              <a:t>个网段</a:t>
            </a:r>
            <a:r>
              <a:rPr lang="en-US" altLang="zh-CN" dirty="0" smtClean="0">
                <a:ea typeface="宋体" charset="-122"/>
              </a:rPr>
              <a:t>,</a:t>
            </a:r>
            <a:r>
              <a:rPr lang="zh-CN" altLang="en-US" dirty="0" smtClean="0">
                <a:ea typeface="宋体" charset="-122"/>
              </a:rPr>
              <a:t>每个网段里面有六万多台机器</a:t>
            </a:r>
            <a:r>
              <a:rPr lang="en-US" altLang="zh-CN" dirty="0" smtClean="0">
                <a:ea typeface="宋体" charset="-122"/>
              </a:rPr>
              <a:t>,</a:t>
            </a:r>
            <a:r>
              <a:rPr lang="zh-CN" altLang="en-US" dirty="0" smtClean="0">
                <a:ea typeface="宋体" charset="-122"/>
              </a:rPr>
              <a:t>比较符合实际</a:t>
            </a:r>
            <a:endParaRPr lang="en-US" altLang="zh-CN" dirty="0" smtClean="0">
              <a:ea typeface="宋体" charset="-122"/>
            </a:endParaRPr>
          </a:p>
          <a:p>
            <a:pPr eaLnBrk="1" hangingPunct="1"/>
            <a:r>
              <a:rPr lang="en-US" altLang="zh-CN" dirty="0" smtClean="0">
                <a:ea typeface="宋体" charset="-122"/>
              </a:rPr>
              <a:t>C</a:t>
            </a:r>
            <a:r>
              <a:rPr lang="zh-CN" altLang="en-US" dirty="0" smtClean="0">
                <a:ea typeface="宋体" charset="-122"/>
              </a:rPr>
              <a:t>类同上类推</a:t>
            </a:r>
            <a:r>
              <a:rPr lang="en-US" altLang="zh-CN" dirty="0" smtClean="0">
                <a:ea typeface="宋体" charset="-122"/>
              </a:rPr>
              <a:t>,c</a:t>
            </a:r>
            <a:r>
              <a:rPr lang="zh-CN" altLang="en-US" dirty="0" smtClean="0">
                <a:ea typeface="宋体" charset="-122"/>
              </a:rPr>
              <a:t>最符合实际</a:t>
            </a:r>
            <a:r>
              <a:rPr lang="en-US" altLang="zh-CN" dirty="0" smtClean="0">
                <a:ea typeface="宋体" charset="-122"/>
              </a:rPr>
              <a:t>,</a:t>
            </a:r>
            <a:r>
              <a:rPr lang="zh-CN" altLang="en-US" dirty="0" smtClean="0">
                <a:ea typeface="宋体" charset="-122"/>
              </a:rPr>
              <a:t>但是网段数还是不够用</a:t>
            </a:r>
            <a:endParaRPr lang="en-US" altLang="zh-CN" dirty="0" smtClean="0">
              <a:ea typeface="宋体" charset="-122"/>
            </a:endParaRPr>
          </a:p>
          <a:p>
            <a:pPr eaLnBrk="1" hangingPunct="1"/>
            <a:endParaRPr lang="en-US" altLang="zh-CN" dirty="0" smtClean="0">
              <a:ea typeface="宋体" charset="-122"/>
            </a:endParaRPr>
          </a:p>
          <a:p>
            <a:pPr eaLnBrk="1" hangingPunct="1"/>
            <a:r>
              <a:rPr lang="en-US" altLang="zh-CN" dirty="0" smtClean="0">
                <a:ea typeface="宋体" charset="-122"/>
              </a:rPr>
              <a:t>N-network</a:t>
            </a:r>
          </a:p>
          <a:p>
            <a:pPr eaLnBrk="1" hangingPunct="1"/>
            <a:r>
              <a:rPr lang="en-US" altLang="zh-CN" dirty="0" smtClean="0">
                <a:ea typeface="宋体" charset="-122"/>
              </a:rPr>
              <a:t>H-host</a:t>
            </a:r>
          </a:p>
          <a:p>
            <a:pPr eaLnBrk="1" hangingPunct="1"/>
            <a:endParaRPr lang="zh-CN" altLang="en-US" dirty="0"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AAB265D-79AD-4D2E-B37F-35C7F97372C5}" type="slidenum">
              <a:rPr lang="zh-CN" altLang="en-US" smtClean="0">
                <a:latin typeface="Tahoma" pitchFamily="34" charset="0"/>
              </a:rPr>
              <a:pPr eaLnBrk="1" hangingPunct="1"/>
              <a:t>27</a:t>
            </a:fld>
            <a:endParaRPr lang="en-US" altLang="zh-CN" smtClean="0">
              <a:latin typeface="Tahoma" pitchFamily="3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地址结构适用于有大量主机的大型网络。</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B</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地址适用于一些国际性大公司与政府机构等中等大小的组织使用。</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地址适用于一些小公司与普通的研究机构</a:t>
            </a:r>
            <a:r>
              <a:rPr lang="zh-CN" altLang="en-US" sz="1200" b="1" dirty="0" smtClean="0">
                <a:ea typeface="楷体_GB2312" pitchFamily="49" charset="-122"/>
              </a:rPr>
              <a:t>。</a:t>
            </a: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smtClean="0">
                <a:ea typeface="楷体_GB2312" pitchFamily="49" charset="-122"/>
              </a:rPr>
              <a:t>各类表示的范围都是相连的</a:t>
            </a: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b="1" dirty="0" smtClean="0">
                <a:ea typeface="楷体_GB2312" pitchFamily="49" charset="-122"/>
              </a:rPr>
              <a:t>D</a:t>
            </a:r>
            <a:r>
              <a:rPr lang="zh-CN" altLang="en-US" sz="1200" b="1" dirty="0" smtClean="0">
                <a:ea typeface="楷体_GB2312" pitchFamily="49" charset="-122"/>
              </a:rPr>
              <a:t>之后一个地址表示的是一组特殊协议配置的机器</a:t>
            </a:r>
            <a:r>
              <a:rPr lang="en-US" altLang="zh-CN" sz="1200" b="1" dirty="0" smtClean="0">
                <a:ea typeface="楷体_GB2312" pitchFamily="49" charset="-122"/>
              </a:rPr>
              <a:t>,</a:t>
            </a:r>
            <a:r>
              <a:rPr lang="zh-CN" altLang="en-US" sz="1200" b="1" dirty="0" smtClean="0">
                <a:ea typeface="楷体_GB2312" pitchFamily="49" charset="-122"/>
              </a:rPr>
              <a:t>不是一台主机</a:t>
            </a:r>
            <a:r>
              <a:rPr lang="en-US" altLang="zh-CN" sz="1200" b="1" dirty="0" smtClean="0">
                <a:ea typeface="楷体_GB2312" pitchFamily="49" charset="-122"/>
              </a:rPr>
              <a:t>,</a:t>
            </a:r>
            <a:r>
              <a:rPr lang="zh-CN" altLang="en-US" sz="1200" b="1" dirty="0" smtClean="0">
                <a:ea typeface="楷体_GB2312" pitchFamily="49" charset="-122"/>
              </a:rPr>
              <a:t>我们不用深究</a:t>
            </a:r>
            <a:r>
              <a:rPr lang="en-US" altLang="zh-CN" sz="1200" b="1" dirty="0" smtClean="0">
                <a:ea typeface="楷体_GB2312" pitchFamily="49" charset="-122"/>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b="1" dirty="0" smtClean="0">
              <a:ea typeface="楷体_GB2312" pitchFamily="49"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b="1" dirty="0" smtClean="0">
              <a:ea typeface="楷体_GB2312" pitchFamily="49"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38D226-073B-4197-84F6-2F18F989B84F}" type="slidenum">
              <a:rPr lang="zh-CN" altLang="en-US" smtClean="0">
                <a:latin typeface="Tahoma" pitchFamily="34" charset="0"/>
              </a:rPr>
              <a:pPr eaLnBrk="1" hangingPunct="1"/>
              <a:t>28</a:t>
            </a:fld>
            <a:endParaRPr lang="en-US" altLang="zh-CN" smtClean="0">
              <a:latin typeface="Tahoma" pitchFamily="3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None/>
            </a:pPr>
            <a:r>
              <a:rPr lang="en-US" altLang="zh-CN" sz="1200" dirty="0" smtClean="0"/>
              <a:t>IP </a:t>
            </a:r>
            <a:r>
              <a:rPr lang="zh-CN" altLang="en-US" sz="1200" dirty="0" smtClean="0"/>
              <a:t>地址是一种分等级的地址结构。分两个等级的好处是：</a:t>
            </a:r>
          </a:p>
          <a:p>
            <a:pPr algn="just"/>
            <a:r>
              <a:rPr lang="zh-CN" altLang="en-US" sz="1200" dirty="0" smtClean="0"/>
              <a:t>第一，</a:t>
            </a:r>
            <a:r>
              <a:rPr lang="en-US" altLang="zh-CN" sz="1200" dirty="0" smtClean="0"/>
              <a:t>IP</a:t>
            </a:r>
            <a:r>
              <a:rPr lang="en-US" altLang="zh-CN" sz="100" dirty="0" smtClean="0"/>
              <a:t> </a:t>
            </a:r>
            <a:r>
              <a:rPr lang="zh-CN" altLang="en-US" sz="1200" dirty="0" smtClean="0"/>
              <a:t>地址管理机构在分配</a:t>
            </a:r>
            <a:r>
              <a:rPr lang="zh-CN" altLang="en-US" sz="800" dirty="0" smtClean="0"/>
              <a:t> </a:t>
            </a:r>
            <a:r>
              <a:rPr lang="en-US" altLang="zh-CN" sz="1200" dirty="0" smtClean="0"/>
              <a:t>IP</a:t>
            </a:r>
            <a:r>
              <a:rPr lang="en-US" altLang="zh-CN" sz="100" dirty="0" smtClean="0"/>
              <a:t> </a:t>
            </a:r>
            <a:r>
              <a:rPr lang="zh-CN" altLang="en-US" sz="1200" dirty="0" smtClean="0"/>
              <a:t>地址时只分配网络号，而剩下的主机号则由得到该网络号的单位自行分配。这样就方便了</a:t>
            </a:r>
            <a:r>
              <a:rPr lang="zh-CN" altLang="en-US" sz="900" dirty="0" smtClean="0"/>
              <a:t> </a:t>
            </a:r>
            <a:r>
              <a:rPr lang="en-US" altLang="zh-CN" sz="1200" dirty="0" smtClean="0"/>
              <a:t>IP</a:t>
            </a:r>
            <a:r>
              <a:rPr lang="en-US" altLang="zh-CN" sz="900" dirty="0" smtClean="0"/>
              <a:t> </a:t>
            </a:r>
            <a:r>
              <a:rPr lang="zh-CN" altLang="en-US" sz="1200" dirty="0" smtClean="0"/>
              <a:t>地址的管理。</a:t>
            </a:r>
          </a:p>
          <a:p>
            <a:pPr algn="just"/>
            <a:r>
              <a:rPr lang="zh-CN" altLang="en-US" sz="1200" dirty="0" smtClean="0"/>
              <a:t>第二，路由器仅根据目的主机所连接的网络号来转发分组（而不考虑目的主机号），这样就可以使路由表中的项目数大幅度减少，从而减小了路由表所占的存储空间。 </a:t>
            </a:r>
          </a:p>
          <a:p>
            <a:pPr algn="just">
              <a:lnSpc>
                <a:spcPct val="90000"/>
              </a:lnSpc>
              <a:buFont typeface="Wingdings" pitchFamily="2" charset="2"/>
              <a:buNone/>
            </a:pPr>
            <a:r>
              <a:rPr lang="zh-CN" altLang="en-US" sz="1200" dirty="0" smtClean="0"/>
              <a:t>实际上 </a:t>
            </a:r>
            <a:r>
              <a:rPr lang="en-US" altLang="zh-CN" sz="1200" dirty="0" smtClean="0"/>
              <a:t>IP </a:t>
            </a:r>
            <a:r>
              <a:rPr lang="zh-CN" altLang="en-US" sz="1200" dirty="0" smtClean="0"/>
              <a:t>地址是标志一个主机（或路由器）和一条链路的接口。 </a:t>
            </a:r>
          </a:p>
          <a:p>
            <a:pPr algn="just">
              <a:lnSpc>
                <a:spcPct val="90000"/>
              </a:lnSpc>
            </a:pPr>
            <a:r>
              <a:rPr lang="zh-CN" altLang="en-US" sz="1200" dirty="0" smtClean="0"/>
              <a:t>当一个主机同时连接到两个网络上时，该主机就必须同时具有两个相应的 </a:t>
            </a:r>
            <a:r>
              <a:rPr lang="en-US" altLang="zh-CN" sz="1200" dirty="0" smtClean="0"/>
              <a:t>IP </a:t>
            </a:r>
            <a:r>
              <a:rPr lang="zh-CN" altLang="en-US" sz="1200" dirty="0" smtClean="0"/>
              <a:t>地址，其网络号 </a:t>
            </a:r>
            <a:r>
              <a:rPr lang="en-US" altLang="zh-CN" sz="1200" dirty="0" smtClean="0"/>
              <a:t>net-id </a:t>
            </a:r>
            <a:r>
              <a:rPr lang="zh-CN" altLang="en-US" sz="1200" dirty="0" smtClean="0"/>
              <a:t>必须是不同的。这种主机称为多接口主机。</a:t>
            </a:r>
          </a:p>
          <a:p>
            <a:pPr algn="just">
              <a:lnSpc>
                <a:spcPct val="90000"/>
              </a:lnSpc>
            </a:pPr>
            <a:r>
              <a:rPr lang="zh-CN" altLang="en-US" sz="1200" dirty="0" smtClean="0"/>
              <a:t>由于一个路由器至少应当连接到两个网络（这样它才能将 </a:t>
            </a:r>
            <a:r>
              <a:rPr lang="en-US" altLang="zh-CN" sz="1200" dirty="0" smtClean="0"/>
              <a:t>IP </a:t>
            </a:r>
            <a:r>
              <a:rPr lang="zh-CN" altLang="en-US" sz="1200" dirty="0" smtClean="0"/>
              <a:t>数据报从一个网络转发到另一个网络），因此一个路由器至少应当有两个不同的 </a:t>
            </a:r>
            <a:r>
              <a:rPr lang="en-US" altLang="zh-CN" sz="1200" dirty="0" smtClean="0"/>
              <a:t>IP </a:t>
            </a:r>
            <a:r>
              <a:rPr lang="zh-CN" altLang="en-US" sz="1200" dirty="0" smtClean="0"/>
              <a:t>地址。 </a:t>
            </a:r>
            <a:endParaRPr lang="en-US" altLang="zh-CN" sz="1200" dirty="0" smtClean="0"/>
          </a:p>
          <a:p>
            <a:pPr algn="just">
              <a:lnSpc>
                <a:spcPct val="90000"/>
              </a:lnSpc>
            </a:pPr>
            <a:endParaRPr lang="en-US" altLang="zh-CN" sz="1200" dirty="0" smtClean="0"/>
          </a:p>
          <a:p>
            <a:pPr algn="just">
              <a:lnSpc>
                <a:spcPct val="90000"/>
              </a:lnSpc>
            </a:pPr>
            <a:endParaRPr lang="en-US" altLang="zh-CN" sz="1200" dirty="0" smtClean="0"/>
          </a:p>
          <a:p>
            <a:pPr algn="just">
              <a:lnSpc>
                <a:spcPct val="90000"/>
              </a:lnSpc>
            </a:pPr>
            <a:r>
              <a:rPr lang="zh-CN" altLang="en-US" sz="1200" dirty="0" smtClean="0"/>
              <a:t>减去的</a:t>
            </a:r>
            <a:r>
              <a:rPr lang="en-US" altLang="zh-CN" sz="1200" dirty="0" smtClean="0"/>
              <a:t>2</a:t>
            </a:r>
            <a:r>
              <a:rPr lang="zh-CN" altLang="en-US" sz="1200" dirty="0" smtClean="0"/>
              <a:t>个因为是一个网段里面地址全是</a:t>
            </a:r>
            <a:r>
              <a:rPr lang="en-US" altLang="zh-CN" sz="1200" dirty="0" smtClean="0"/>
              <a:t>0</a:t>
            </a:r>
            <a:r>
              <a:rPr lang="zh-CN" altLang="en-US" sz="1200" dirty="0" smtClean="0"/>
              <a:t>或者全是</a:t>
            </a:r>
            <a:r>
              <a:rPr lang="en-US" altLang="zh-CN" sz="1200" dirty="0" smtClean="0"/>
              <a:t>1</a:t>
            </a:r>
            <a:r>
              <a:rPr lang="zh-CN" altLang="en-US" sz="1200" dirty="0" smtClean="0"/>
              <a:t>不算</a:t>
            </a:r>
            <a:r>
              <a:rPr lang="en-US" altLang="zh-CN" sz="1200" dirty="0" smtClean="0"/>
              <a:t>,</a:t>
            </a:r>
            <a:r>
              <a:rPr lang="zh-CN" altLang="en-US" sz="1200" dirty="0" smtClean="0"/>
              <a:t>比如</a:t>
            </a:r>
            <a:r>
              <a:rPr lang="en-US" altLang="zh-CN" sz="1200" dirty="0" smtClean="0"/>
              <a:t>31.0.0.0</a:t>
            </a:r>
            <a:r>
              <a:rPr lang="zh-CN" altLang="en-US" sz="1200" dirty="0" smtClean="0"/>
              <a:t>这是用来标注网段的</a:t>
            </a:r>
            <a:r>
              <a:rPr lang="en-US" altLang="zh-CN" sz="1200" dirty="0" smtClean="0"/>
              <a:t>,</a:t>
            </a:r>
            <a:r>
              <a:rPr lang="zh-CN" altLang="en-US" sz="1200" dirty="0" smtClean="0"/>
              <a:t>而不是指某一台机器</a:t>
            </a:r>
            <a:r>
              <a:rPr lang="en-US" altLang="zh-CN" sz="1200" dirty="0" smtClean="0"/>
              <a:t>,</a:t>
            </a:r>
            <a:r>
              <a:rPr lang="zh-CN" altLang="en-US" sz="1200" dirty="0" smtClean="0"/>
              <a:t>     </a:t>
            </a:r>
            <a:r>
              <a:rPr lang="en-US" altLang="zh-CN" sz="1200" dirty="0" smtClean="0"/>
              <a:t>31.255.255.255</a:t>
            </a:r>
            <a:r>
              <a:rPr lang="zh-CN" altLang="en-US" sz="1200" dirty="0" smtClean="0"/>
              <a:t>整个网段的广播地址</a:t>
            </a:r>
            <a:r>
              <a:rPr lang="en-US" altLang="zh-CN" sz="1200" dirty="0" smtClean="0"/>
              <a:t>.</a:t>
            </a:r>
          </a:p>
          <a:p>
            <a:pPr algn="just">
              <a:lnSpc>
                <a:spcPct val="90000"/>
              </a:lnSpc>
            </a:pPr>
            <a:endParaRPr lang="en-US" altLang="zh-CN" sz="1200" dirty="0" smtClean="0"/>
          </a:p>
          <a:p>
            <a:pPr algn="just">
              <a:lnSpc>
                <a:spcPct val="90000"/>
              </a:lnSpc>
            </a:pPr>
            <a:endParaRPr lang="en-US" altLang="zh-CN" sz="1200" dirty="0" smtClean="0"/>
          </a:p>
          <a:p>
            <a:pPr algn="just">
              <a:lnSpc>
                <a:spcPct val="90000"/>
              </a:lnSpc>
            </a:pPr>
            <a:endParaRPr lang="zh-CN" altLang="en-US" sz="1200" dirty="0" smtClean="0"/>
          </a:p>
          <a:p>
            <a:pPr eaLnBrk="1" hangingPunct="1"/>
            <a:endParaRPr lang="zh-CN" altLang="en-US" dirty="0"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DD56CB-8373-4C8B-A89D-1BBAB343E206}" type="slidenum">
              <a:rPr lang="zh-CN" altLang="en-US" smtClean="0">
                <a:latin typeface="Tahoma" pitchFamily="34" charset="0"/>
              </a:rPr>
              <a:pPr eaLnBrk="1" hangingPunct="1"/>
              <a:t>29</a:t>
            </a:fld>
            <a:endParaRPr lang="en-US" altLang="zh-CN" smtClean="0">
              <a:latin typeface="Tahoma" pitchFamily="3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2954C9-F233-469C-A15D-AB95EF29CD62}" type="slidenum">
              <a:rPr lang="zh-CN" altLang="en-US" smtClean="0">
                <a:latin typeface="Tahoma" pitchFamily="34" charset="0"/>
              </a:rPr>
              <a:pPr eaLnBrk="1" hangingPunct="1"/>
              <a:t>3</a:t>
            </a:fld>
            <a:endParaRPr lang="en-US" altLang="zh-CN" smtClean="0">
              <a:latin typeface="Tahoma" pitchFamily="3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u="none" dirty="0" smtClean="0">
                <a:ea typeface="宋体" charset="-122"/>
              </a:rPr>
              <a:t>追求报文的最优转发</a:t>
            </a:r>
            <a:endParaRPr lang="en-US" altLang="zh-CN" u="none" dirty="0" smtClean="0">
              <a:ea typeface="宋体" charset="-122"/>
            </a:endParaRPr>
          </a:p>
          <a:p>
            <a:pPr eaLnBrk="1" hangingPunct="1"/>
            <a:r>
              <a:rPr lang="en-US" altLang="zh-CN" u="none" dirty="0" smtClean="0">
                <a:ea typeface="宋体" charset="-122"/>
              </a:rPr>
              <a:t>Mac</a:t>
            </a:r>
            <a:r>
              <a:rPr lang="zh-CN" altLang="en-US" u="none" dirty="0" smtClean="0">
                <a:ea typeface="宋体" charset="-122"/>
              </a:rPr>
              <a:t>地址是扁平化的</a:t>
            </a:r>
            <a:r>
              <a:rPr lang="en-US" altLang="zh-CN" u="none" dirty="0" smtClean="0">
                <a:ea typeface="宋体" charset="-122"/>
              </a:rPr>
              <a:t>,</a:t>
            </a:r>
            <a:r>
              <a:rPr lang="zh-CN" altLang="en-US" u="none" dirty="0" smtClean="0">
                <a:ea typeface="宋体" charset="-122"/>
              </a:rPr>
              <a:t>按顺序来</a:t>
            </a:r>
            <a:r>
              <a:rPr lang="en-US" altLang="zh-CN" u="none" dirty="0" smtClean="0">
                <a:ea typeface="宋体" charset="-122"/>
              </a:rPr>
              <a:t>,</a:t>
            </a:r>
            <a:r>
              <a:rPr lang="zh-CN" altLang="en-US" u="none" dirty="0" smtClean="0">
                <a:ea typeface="宋体" charset="-122"/>
              </a:rPr>
              <a:t>看不出来层次结构</a:t>
            </a:r>
            <a:r>
              <a:rPr lang="en-US" altLang="zh-CN" u="none" dirty="0" smtClean="0">
                <a:ea typeface="宋体" charset="-122"/>
              </a:rPr>
              <a:t>,</a:t>
            </a:r>
            <a:r>
              <a:rPr lang="zh-CN" altLang="en-US" u="none" dirty="0" smtClean="0">
                <a:ea typeface="宋体" charset="-122"/>
              </a:rPr>
              <a:t>相关性</a:t>
            </a:r>
            <a:r>
              <a:rPr lang="en-US" altLang="zh-CN" u="none" dirty="0" smtClean="0">
                <a:ea typeface="宋体" charset="-122"/>
              </a:rPr>
              <a:t>.</a:t>
            </a:r>
            <a:r>
              <a:rPr lang="zh-CN" altLang="en-US" u="none" dirty="0" smtClean="0">
                <a:ea typeface="宋体" charset="-122"/>
              </a:rPr>
              <a:t>所以不能用来构建路由协议</a:t>
            </a:r>
            <a:r>
              <a:rPr lang="en-US" altLang="zh-CN" u="none" dirty="0" smtClean="0">
                <a:ea typeface="宋体" charset="-122"/>
              </a:rPr>
              <a:t>,</a:t>
            </a:r>
            <a:r>
              <a:rPr lang="zh-CN" altLang="en-US" u="none" dirty="0" smtClean="0">
                <a:ea typeface="宋体" charset="-122"/>
              </a:rPr>
              <a:t>协议就会很复杂</a:t>
            </a:r>
            <a:r>
              <a:rPr lang="en-US" altLang="zh-CN" u="none" dirty="0" smtClean="0">
                <a:ea typeface="宋体" charset="-122"/>
              </a:rPr>
              <a:t>.</a:t>
            </a:r>
          </a:p>
          <a:p>
            <a:pPr eaLnBrk="1" hangingPunct="1"/>
            <a:r>
              <a:rPr lang="zh-CN" altLang="en-US" u="none" dirty="0" smtClean="0">
                <a:ea typeface="宋体" charset="-122"/>
              </a:rPr>
              <a:t>所以要在第三层上构建一个特殊的地址</a:t>
            </a:r>
            <a:r>
              <a:rPr lang="en-US" altLang="zh-CN" u="none" dirty="0" smtClean="0">
                <a:ea typeface="宋体" charset="-122"/>
              </a:rPr>
              <a:t>,</a:t>
            </a:r>
            <a:r>
              <a:rPr lang="zh-CN" altLang="en-US" u="none" dirty="0" smtClean="0">
                <a:ea typeface="宋体" charset="-122"/>
              </a:rPr>
              <a:t>而这个地址是分层次的</a:t>
            </a:r>
            <a:r>
              <a:rPr lang="en-US" altLang="zh-CN" u="none" dirty="0" smtClean="0">
                <a:ea typeface="宋体" charset="-122"/>
              </a:rPr>
              <a:t>,</a:t>
            </a:r>
            <a:r>
              <a:rPr lang="zh-CN" altLang="en-US" u="none" dirty="0" smtClean="0">
                <a:ea typeface="宋体" charset="-122"/>
              </a:rPr>
              <a:t>称为逻辑地址</a:t>
            </a:r>
            <a:r>
              <a:rPr lang="en-US" altLang="zh-CN" u="none" dirty="0" smtClean="0">
                <a:ea typeface="宋体" charset="-122"/>
              </a:rPr>
              <a:t>,</a:t>
            </a:r>
            <a:r>
              <a:rPr lang="en-US" altLang="zh-CN" u="none" dirty="0" err="1" smtClean="0">
                <a:ea typeface="宋体" charset="-122"/>
              </a:rPr>
              <a:t>ip</a:t>
            </a:r>
            <a:r>
              <a:rPr lang="zh-CN" altLang="en-US" u="none" dirty="0" smtClean="0">
                <a:ea typeface="宋体" charset="-122"/>
              </a:rPr>
              <a:t>地址属于逻辑地址的一种</a:t>
            </a:r>
            <a:r>
              <a:rPr lang="en-US" altLang="zh-CN" u="none" dirty="0" smtClean="0">
                <a:ea typeface="宋体" charset="-122"/>
              </a:rPr>
              <a:t>,</a:t>
            </a:r>
            <a:r>
              <a:rPr lang="zh-CN" altLang="en-US" u="none" dirty="0" smtClean="0">
                <a:ea typeface="宋体" charset="-122"/>
              </a:rPr>
              <a:t>他构建在第三层上</a:t>
            </a:r>
            <a:endParaRPr lang="en-US" altLang="zh-CN" u="none" dirty="0" smtClean="0">
              <a:ea typeface="宋体" charset="-122"/>
            </a:endParaRPr>
          </a:p>
          <a:p>
            <a:pPr eaLnBrk="1" hangingPunct="1"/>
            <a:r>
              <a:rPr lang="zh-CN" altLang="en-US" u="none" dirty="0" smtClean="0">
                <a:ea typeface="宋体" charset="-122"/>
              </a:rPr>
              <a:t>类比行政区划</a:t>
            </a:r>
            <a:endParaRPr lang="en-US" altLang="zh-CN" u="none" dirty="0" smtClean="0">
              <a:ea typeface="宋体" charset="-122"/>
            </a:endParaRPr>
          </a:p>
          <a:p>
            <a:pPr eaLnBrk="1" hangingPunct="1"/>
            <a:endParaRPr lang="en-US" altLang="zh-CN" u="none" dirty="0"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CD1239-6DAB-4AF6-9BE2-E7BDC6A2A7DA}" type="slidenum">
              <a:rPr lang="zh-CN" altLang="en-US" smtClean="0">
                <a:latin typeface="Tahoma" pitchFamily="34" charset="0"/>
              </a:rPr>
              <a:pPr eaLnBrk="1" hangingPunct="1"/>
              <a:t>30</a:t>
            </a:fld>
            <a:endParaRPr lang="en-US" altLang="zh-CN" smtClean="0">
              <a:latin typeface="Tahoma"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6AF9F5F-A189-457F-86CA-D8B6617831FF}" type="slidenum">
              <a:rPr lang="zh-CN" altLang="en-US" smtClean="0">
                <a:latin typeface="Tahoma" pitchFamily="34" charset="0"/>
              </a:rPr>
              <a:pPr eaLnBrk="1" hangingPunct="1"/>
              <a:t>31</a:t>
            </a:fld>
            <a:endParaRPr lang="en-US" altLang="zh-CN" smtClean="0">
              <a:latin typeface="Tahoma" pitchFamily="34"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80D4F6-5EE3-412E-ABEC-7B4DF0F72091}" type="slidenum">
              <a:rPr lang="zh-CN" altLang="en-US" smtClean="0">
                <a:latin typeface="Tahoma" pitchFamily="34" charset="0"/>
              </a:rPr>
              <a:pPr eaLnBrk="1" hangingPunct="1"/>
              <a:t>32</a:t>
            </a:fld>
            <a:endParaRPr lang="en-US" altLang="zh-CN" smtClean="0">
              <a:latin typeface="Tahoma" pitchFamily="34"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dirty="0" smtClean="0">
                <a:ea typeface="宋体" charset="-122"/>
              </a:rPr>
              <a:t>CIDR</a:t>
            </a:r>
            <a:r>
              <a:rPr lang="zh-CN" altLang="en-US" dirty="0" smtClean="0">
                <a:ea typeface="宋体" charset="-122"/>
              </a:rPr>
              <a:t>：地址不够、路由</a:t>
            </a:r>
            <a:endParaRPr lang="en-US" altLang="zh-CN" dirty="0" smtClean="0">
              <a:ea typeface="宋体" charset="-122"/>
            </a:endParaRPr>
          </a:p>
          <a:p>
            <a:pPr algn="just">
              <a:spcBef>
                <a:spcPct val="0"/>
              </a:spcBef>
              <a:buFont typeface="Wingdings" pitchFamily="2" charset="2"/>
              <a:buNone/>
            </a:pPr>
            <a:r>
              <a:rPr lang="zh-CN" altLang="en-US" sz="1200" dirty="0" smtClean="0"/>
              <a:t>划分子网在一定程度上缓解了因特网在发展中遇到的困难。然而在</a:t>
            </a:r>
            <a:r>
              <a:rPr lang="zh-CN" altLang="en-US" sz="900" dirty="0" smtClean="0"/>
              <a:t> </a:t>
            </a:r>
            <a:r>
              <a:rPr lang="en-US" altLang="zh-CN" sz="1200" dirty="0" smtClean="0"/>
              <a:t>1992</a:t>
            </a:r>
            <a:r>
              <a:rPr lang="en-US" altLang="zh-CN" sz="900" dirty="0" smtClean="0"/>
              <a:t> </a:t>
            </a:r>
            <a:r>
              <a:rPr lang="zh-CN" altLang="en-US" sz="1200" dirty="0" smtClean="0"/>
              <a:t>年因特网仍然面临三个必须尽早解决的问题，这就是：</a:t>
            </a:r>
          </a:p>
          <a:p>
            <a:pPr algn="just"/>
            <a:r>
              <a:rPr lang="en-US" altLang="zh-CN" sz="1200" dirty="0" smtClean="0"/>
              <a:t>B </a:t>
            </a:r>
            <a:r>
              <a:rPr lang="zh-CN" altLang="en-US" sz="1200" dirty="0" smtClean="0"/>
              <a:t>类地址在 </a:t>
            </a:r>
            <a:r>
              <a:rPr lang="en-US" altLang="zh-CN" sz="1200" dirty="0" smtClean="0"/>
              <a:t>1992 </a:t>
            </a:r>
            <a:r>
              <a:rPr lang="zh-CN" altLang="en-US" sz="1200" dirty="0" smtClean="0"/>
              <a:t>年已分配了近一半，眼看就要在 </a:t>
            </a:r>
            <a:r>
              <a:rPr lang="en-US" altLang="zh-CN" sz="1200" dirty="0" smtClean="0"/>
              <a:t>1994 </a:t>
            </a:r>
            <a:r>
              <a:rPr lang="zh-CN" altLang="en-US" sz="1200" dirty="0" smtClean="0"/>
              <a:t>年 </a:t>
            </a:r>
            <a:r>
              <a:rPr lang="en-US" altLang="zh-CN" sz="1200" dirty="0" smtClean="0"/>
              <a:t>3 </a:t>
            </a:r>
            <a:r>
              <a:rPr lang="zh-CN" altLang="en-US" sz="1200" dirty="0" smtClean="0"/>
              <a:t>月全部分配完毕！</a:t>
            </a:r>
            <a:endParaRPr lang="en-US" altLang="zh-CN" sz="1200" dirty="0" smtClean="0"/>
          </a:p>
          <a:p>
            <a:pPr algn="just"/>
            <a:r>
              <a:rPr lang="zh-CN" altLang="en-US" sz="1200" dirty="0" smtClean="0"/>
              <a:t>因特网主干网上的路由表中的项目数急剧增长（从几千个增长到几万个）。</a:t>
            </a:r>
          </a:p>
          <a:p>
            <a:pPr algn="just"/>
            <a:r>
              <a:rPr lang="zh-CN" altLang="en-US" sz="1200" dirty="0" smtClean="0"/>
              <a:t>整个 </a:t>
            </a:r>
            <a:r>
              <a:rPr lang="en-US" altLang="zh-CN" sz="1200" dirty="0" smtClean="0"/>
              <a:t>IPv4 </a:t>
            </a:r>
            <a:r>
              <a:rPr lang="zh-CN" altLang="en-US" sz="1200" dirty="0" smtClean="0"/>
              <a:t>的地址空间最终将全部耗尽</a:t>
            </a:r>
            <a:r>
              <a:rPr lang="zh-CN" altLang="en-US" dirty="0" smtClean="0">
                <a:ea typeface="宋体" charset="-122"/>
              </a:rPr>
              <a:t>表项太多。</a:t>
            </a:r>
            <a:endParaRPr lang="en-US" altLang="zh-CN" dirty="0" smtClean="0">
              <a:ea typeface="宋体" charset="-122"/>
            </a:endParaRPr>
          </a:p>
          <a:p>
            <a:pPr algn="just">
              <a:lnSpc>
                <a:spcPct val="90000"/>
              </a:lnSpc>
            </a:pPr>
            <a:r>
              <a:rPr lang="en-US" altLang="zh-CN" dirty="0" smtClean="0"/>
              <a:t>1987 </a:t>
            </a:r>
            <a:r>
              <a:rPr lang="zh-CN" altLang="en-US" dirty="0" smtClean="0"/>
              <a:t>年，</a:t>
            </a:r>
            <a:r>
              <a:rPr lang="en-US" altLang="zh-CN" dirty="0" smtClean="0"/>
              <a:t>RFC 1009 </a:t>
            </a:r>
            <a:r>
              <a:rPr lang="zh-CN" altLang="en-US" dirty="0" smtClean="0"/>
              <a:t>就指明了在一个划分子网的网络中可同时使用几个不同的子网掩码。使用</a:t>
            </a:r>
            <a:r>
              <a:rPr lang="zh-CN" altLang="en-US" dirty="0" smtClean="0">
                <a:solidFill>
                  <a:schemeClr val="hlink"/>
                </a:solidFill>
              </a:rPr>
              <a:t>变长子网掩码 </a:t>
            </a:r>
            <a:r>
              <a:rPr lang="en-US" altLang="zh-CN" dirty="0" smtClean="0">
                <a:solidFill>
                  <a:schemeClr val="hlink"/>
                </a:solidFill>
              </a:rPr>
              <a:t>VLSM</a:t>
            </a:r>
            <a:r>
              <a:rPr lang="en-US" altLang="zh-CN" dirty="0" smtClean="0"/>
              <a:t> (Variable Length Subnet Mask)</a:t>
            </a:r>
            <a:r>
              <a:rPr lang="zh-CN" altLang="en-US" dirty="0" smtClean="0"/>
              <a:t>可进一步提高 </a:t>
            </a:r>
            <a:r>
              <a:rPr lang="en-US" altLang="zh-CN" dirty="0" smtClean="0"/>
              <a:t>IP </a:t>
            </a:r>
            <a:r>
              <a:rPr lang="zh-CN" altLang="en-US" dirty="0" smtClean="0"/>
              <a:t>地址资源的利用率。</a:t>
            </a:r>
          </a:p>
          <a:p>
            <a:pPr algn="just">
              <a:lnSpc>
                <a:spcPct val="90000"/>
              </a:lnSpc>
            </a:pPr>
            <a:r>
              <a:rPr lang="zh-CN" altLang="en-US" dirty="0" smtClean="0"/>
              <a:t>在 </a:t>
            </a:r>
            <a:r>
              <a:rPr lang="en-US" altLang="zh-CN" dirty="0" smtClean="0"/>
              <a:t>VLSM </a:t>
            </a:r>
            <a:r>
              <a:rPr lang="zh-CN" altLang="en-US" dirty="0" smtClean="0"/>
              <a:t>的基础上又进一步研究出无分类编址方法，它的正式名字是</a:t>
            </a:r>
            <a:r>
              <a:rPr lang="zh-CN" altLang="en-US" dirty="0" smtClean="0">
                <a:solidFill>
                  <a:schemeClr val="hlink"/>
                </a:solidFill>
              </a:rPr>
              <a:t>无分类域间路由选择 </a:t>
            </a:r>
            <a:r>
              <a:rPr lang="en-US" altLang="zh-CN" dirty="0" smtClean="0">
                <a:solidFill>
                  <a:schemeClr val="hlink"/>
                </a:solidFill>
              </a:rPr>
              <a:t>CIDR</a:t>
            </a:r>
            <a:r>
              <a:rPr lang="en-US" altLang="zh-CN" dirty="0" smtClean="0"/>
              <a:t> (Classless Inter-Domain Routing)</a:t>
            </a:r>
            <a:r>
              <a:rPr lang="zh-CN" altLang="en-US" dirty="0" smtClean="0"/>
              <a:t>。  </a:t>
            </a:r>
          </a:p>
          <a:p>
            <a:pPr algn="just"/>
            <a:r>
              <a:rPr lang="en-US" altLang="zh-CN" dirty="0" smtClean="0"/>
              <a:t>CIDR </a:t>
            </a:r>
            <a:r>
              <a:rPr lang="zh-CN" altLang="en-US" dirty="0" smtClean="0"/>
              <a:t>消除了传统的 </a:t>
            </a:r>
            <a:r>
              <a:rPr lang="en-US" altLang="zh-CN" dirty="0" smtClean="0"/>
              <a:t>A </a:t>
            </a:r>
            <a:r>
              <a:rPr lang="zh-CN" altLang="en-US" dirty="0" smtClean="0"/>
              <a:t>类、</a:t>
            </a:r>
            <a:r>
              <a:rPr lang="en-US" altLang="zh-CN" dirty="0" smtClean="0"/>
              <a:t>B </a:t>
            </a:r>
            <a:r>
              <a:rPr lang="zh-CN" altLang="en-US" dirty="0" smtClean="0"/>
              <a:t>类和 </a:t>
            </a:r>
            <a:r>
              <a:rPr lang="en-US" altLang="zh-CN" dirty="0" smtClean="0"/>
              <a:t>C </a:t>
            </a:r>
            <a:r>
              <a:rPr lang="zh-CN" altLang="en-US" dirty="0" smtClean="0"/>
              <a:t>类地址以及划分子网的概念，因而可以更加有效地分配 </a:t>
            </a:r>
            <a:r>
              <a:rPr lang="en-US" altLang="zh-CN" dirty="0" smtClean="0"/>
              <a:t>IPv4 </a:t>
            </a:r>
            <a:r>
              <a:rPr lang="zh-CN" altLang="en-US" dirty="0" smtClean="0"/>
              <a:t>的地址空间。</a:t>
            </a:r>
          </a:p>
          <a:p>
            <a:pPr algn="just"/>
            <a:r>
              <a:rPr lang="en-US" altLang="zh-CN" dirty="0" smtClean="0"/>
              <a:t>CIDR</a:t>
            </a:r>
            <a:r>
              <a:rPr lang="zh-CN" altLang="en-US" dirty="0" smtClean="0"/>
              <a:t>使用各种长度的“</a:t>
            </a:r>
            <a:r>
              <a:rPr lang="zh-CN" altLang="en-US" dirty="0" smtClean="0">
                <a:solidFill>
                  <a:schemeClr val="hlink"/>
                </a:solidFill>
              </a:rPr>
              <a:t>网络前缀</a:t>
            </a:r>
            <a:r>
              <a:rPr lang="zh-CN" altLang="en-US" dirty="0" smtClean="0"/>
              <a:t>”</a:t>
            </a:r>
            <a:r>
              <a:rPr lang="en-US" altLang="zh-CN" dirty="0" smtClean="0"/>
              <a:t>(network-prefix)</a:t>
            </a:r>
            <a:r>
              <a:rPr lang="zh-CN" altLang="en-US" dirty="0" smtClean="0"/>
              <a:t>来代替分类地址中的网络号和子网号。</a:t>
            </a:r>
          </a:p>
          <a:p>
            <a:pPr algn="just"/>
            <a:r>
              <a:rPr lang="en-US" altLang="zh-CN" dirty="0" smtClean="0"/>
              <a:t>IP </a:t>
            </a:r>
            <a:r>
              <a:rPr lang="zh-CN" altLang="en-US" dirty="0" smtClean="0"/>
              <a:t>地址从三级编址（使用子网掩码）又回到了两级编址。  </a:t>
            </a:r>
          </a:p>
          <a:p>
            <a:pPr algn="just"/>
            <a:endParaRPr lang="en-US" altLang="zh-CN" dirty="0" smtClean="0">
              <a:ea typeface="宋体" charset="-122"/>
            </a:endParaRPr>
          </a:p>
          <a:p>
            <a:pPr algn="just"/>
            <a:r>
              <a:rPr lang="zh-CN" altLang="en-US" dirty="0" smtClean="0">
                <a:ea typeface="宋体" charset="-122"/>
              </a:rPr>
              <a:t>这些地址是私有地址</a:t>
            </a:r>
            <a:r>
              <a:rPr lang="en-US" altLang="zh-CN" dirty="0" smtClean="0">
                <a:ea typeface="宋体" charset="-122"/>
              </a:rPr>
              <a:t>,</a:t>
            </a:r>
            <a:r>
              <a:rPr lang="zh-CN" altLang="en-US" dirty="0" smtClean="0">
                <a:ea typeface="宋体" charset="-122"/>
              </a:rPr>
              <a:t>只能用于内网</a:t>
            </a:r>
            <a:r>
              <a:rPr lang="en-US" altLang="zh-CN" dirty="0" smtClean="0">
                <a:ea typeface="宋体" charset="-122"/>
              </a:rPr>
              <a:t>,</a:t>
            </a:r>
            <a:r>
              <a:rPr lang="zh-CN" altLang="en-US" dirty="0" smtClean="0">
                <a:ea typeface="宋体" charset="-122"/>
              </a:rPr>
              <a:t>不能用于</a:t>
            </a:r>
            <a:r>
              <a:rPr lang="en-US" altLang="zh-CN" dirty="0" smtClean="0">
                <a:ea typeface="宋体" charset="-122"/>
              </a:rPr>
              <a:t>internet,</a:t>
            </a:r>
            <a:r>
              <a:rPr lang="zh-CN" altLang="en-US" dirty="0" smtClean="0">
                <a:ea typeface="宋体" charset="-122"/>
              </a:rPr>
              <a:t>边界路由器看到了直接扔掉</a:t>
            </a:r>
            <a:r>
              <a:rPr lang="en-US" altLang="zh-CN" dirty="0" smtClean="0">
                <a:ea typeface="宋体" charset="-122"/>
              </a:rPr>
              <a:t>,</a:t>
            </a:r>
            <a:r>
              <a:rPr lang="zh-CN" altLang="en-US" dirty="0" smtClean="0">
                <a:ea typeface="宋体" charset="-122"/>
              </a:rPr>
              <a:t>只能在内网里面跑</a:t>
            </a:r>
            <a:endParaRPr lang="en-US" altLang="zh-CN" dirty="0" smtClean="0">
              <a:ea typeface="宋体" charset="-122"/>
            </a:endParaRPr>
          </a:p>
          <a:p>
            <a:pPr algn="just"/>
            <a:r>
              <a:rPr lang="zh-CN" altLang="en-US" dirty="0" smtClean="0">
                <a:ea typeface="宋体" charset="-122"/>
              </a:rPr>
              <a:t>原因是</a:t>
            </a:r>
            <a:r>
              <a:rPr lang="en-US" altLang="zh-CN" dirty="0" smtClean="0">
                <a:ea typeface="宋体" charset="-122"/>
              </a:rPr>
              <a:t>ipv4</a:t>
            </a:r>
            <a:r>
              <a:rPr lang="zh-CN" altLang="en-US" dirty="0" smtClean="0">
                <a:ea typeface="宋体" charset="-122"/>
              </a:rPr>
              <a:t>不够用了</a:t>
            </a:r>
            <a:r>
              <a:rPr lang="en-US" altLang="zh-CN" dirty="0" smtClean="0">
                <a:ea typeface="宋体" charset="-122"/>
              </a:rPr>
              <a:t>,</a:t>
            </a:r>
            <a:r>
              <a:rPr lang="zh-CN" altLang="en-US" dirty="0" smtClean="0">
                <a:ea typeface="宋体" charset="-122"/>
              </a:rPr>
              <a:t>一出边界会自动转成其他</a:t>
            </a:r>
            <a:r>
              <a:rPr lang="en-US" altLang="zh-CN" dirty="0" err="1" smtClean="0">
                <a:ea typeface="宋体" charset="-122"/>
              </a:rPr>
              <a:t>ip</a:t>
            </a:r>
            <a:endParaRPr lang="zh-CN" altLang="en-US" dirty="0"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B16501-A12B-402A-9FA2-48340AEC2A9A}" type="slidenum">
              <a:rPr lang="zh-CN" altLang="en-US" smtClean="0">
                <a:latin typeface="Tahoma" pitchFamily="34" charset="0"/>
              </a:rPr>
              <a:pPr eaLnBrk="1" hangingPunct="1"/>
              <a:t>33</a:t>
            </a:fld>
            <a:endParaRPr lang="en-US" altLang="zh-CN" smtClean="0">
              <a:latin typeface="Tahoma" pitchFamily="3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子网太大而使得资源浪费的情况</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F4965D-1305-4948-902C-B85AAC86DC04}" type="slidenum">
              <a:rPr lang="zh-CN" altLang="en-US" smtClean="0">
                <a:latin typeface="Tahoma" pitchFamily="34" charset="0"/>
              </a:rPr>
              <a:pPr eaLnBrk="1" hangingPunct="1"/>
              <a:t>34</a:t>
            </a:fld>
            <a:endParaRPr lang="en-US" altLang="zh-CN" smtClean="0">
              <a:latin typeface="Tahoma" pitchFamily="3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zh-CN" altLang="en-US" sz="1200" b="1" dirty="0" smtClean="0">
                <a:ea typeface="楷体_GB2312" pitchFamily="49" charset="-122"/>
              </a:rPr>
              <a:t>标准的</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类与</a:t>
            </a: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地址是两层结构：</a:t>
            </a:r>
          </a:p>
          <a:p>
            <a:pPr>
              <a:lnSpc>
                <a:spcPct val="80000"/>
              </a:lnSpc>
              <a:buFontTx/>
              <a:buNone/>
            </a:pPr>
            <a:r>
              <a:rPr lang="en-US" altLang="zh-CN" sz="1200" b="1" dirty="0" smtClean="0">
                <a:ea typeface="楷体_GB2312" pitchFamily="49" charset="-122"/>
              </a:rPr>
              <a:t>     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子网</a:t>
            </a:r>
            <a:r>
              <a:rPr lang="en-US" altLang="zh-CN" sz="1200" b="1" dirty="0" smtClean="0">
                <a:ea typeface="楷体_GB2312" pitchFamily="49" charset="-122"/>
              </a:rPr>
              <a:t>IP</a:t>
            </a:r>
            <a:r>
              <a:rPr lang="zh-CN" altLang="en-US" sz="1200" b="1" dirty="0" smtClean="0">
                <a:ea typeface="楷体_GB2312" pitchFamily="49" charset="-122"/>
              </a:rPr>
              <a:t>地址是三层结构：</a:t>
            </a:r>
          </a:p>
          <a:p>
            <a:pPr>
              <a:lnSpc>
                <a:spcPct val="80000"/>
              </a:lnSpc>
              <a:buFontTx/>
              <a:buNone/>
            </a:pPr>
            <a:r>
              <a:rPr lang="en-US" altLang="zh-CN" sz="1200" b="1" dirty="0" smtClean="0">
                <a:ea typeface="楷体_GB2312" pitchFamily="49" charset="-122"/>
              </a:rPr>
              <a:t>      net ID-subnet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同一个子网中所有的主机必须使用相同的网络号</a:t>
            </a:r>
            <a:r>
              <a:rPr lang="en-US" altLang="zh-CN" sz="1200" b="1" dirty="0" smtClean="0">
                <a:ea typeface="楷体_GB2312" pitchFamily="49" charset="-122"/>
              </a:rPr>
              <a:t>-</a:t>
            </a:r>
            <a:r>
              <a:rPr lang="zh-CN" altLang="en-US" sz="1200" b="1" dirty="0" smtClean="0">
                <a:ea typeface="楷体_GB2312" pitchFamily="49" charset="-122"/>
              </a:rPr>
              <a:t>子网号（</a:t>
            </a:r>
            <a:r>
              <a:rPr lang="en-US" altLang="zh-CN" sz="1200" b="1" dirty="0" smtClean="0">
                <a:ea typeface="楷体_GB2312" pitchFamily="49" charset="-122"/>
              </a:rPr>
              <a:t>net ID-subnet ID</a:t>
            </a:r>
            <a:r>
              <a:rPr lang="zh-CN" altLang="en-US" sz="1200" b="1" dirty="0" smtClean="0">
                <a:ea typeface="楷体_GB2312" pitchFamily="49" charset="-122"/>
              </a:rPr>
              <a:t>）；</a:t>
            </a:r>
          </a:p>
          <a:p>
            <a:pPr>
              <a:lnSpc>
                <a:spcPct val="80000"/>
              </a:lnSpc>
            </a:pPr>
            <a:r>
              <a:rPr lang="zh-CN" altLang="en-US" sz="1200" b="1" dirty="0" smtClean="0">
                <a:ea typeface="楷体_GB2312" pitchFamily="49" charset="-122"/>
              </a:rPr>
              <a:t>子网的概念可以应用于</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类或</a:t>
            </a:r>
            <a:r>
              <a:rPr lang="en-US" altLang="zh-CN" sz="1200" b="1" dirty="0" smtClean="0">
                <a:ea typeface="楷体_GB2312" pitchFamily="49" charset="-122"/>
              </a:rPr>
              <a:t>C</a:t>
            </a:r>
            <a:r>
              <a:rPr lang="zh-CN" altLang="en-US" sz="1200" b="1" dirty="0" smtClean="0">
                <a:ea typeface="楷体_GB2312" pitchFamily="49" charset="-122"/>
              </a:rPr>
              <a:t>类中任意一类</a:t>
            </a:r>
            <a:r>
              <a:rPr lang="en-US" altLang="zh-CN" sz="1200" b="1" dirty="0" smtClean="0">
                <a:ea typeface="楷体_GB2312" pitchFamily="49" charset="-122"/>
              </a:rPr>
              <a:t>IP</a:t>
            </a:r>
            <a:r>
              <a:rPr lang="zh-CN" altLang="en-US" sz="1200" b="1" dirty="0" smtClean="0">
                <a:ea typeface="楷体_GB2312" pitchFamily="49" charset="-122"/>
              </a:rPr>
              <a:t>地址中；</a:t>
            </a:r>
          </a:p>
          <a:p>
            <a:pPr>
              <a:lnSpc>
                <a:spcPct val="80000"/>
              </a:lnSpc>
            </a:pPr>
            <a:r>
              <a:rPr lang="zh-CN" altLang="en-US" sz="1200" b="1" dirty="0" smtClean="0">
                <a:ea typeface="楷体_GB2312" pitchFamily="49" charset="-122"/>
              </a:rPr>
              <a:t>分配子网是一个组织和单位内部的事，它既不要向</a:t>
            </a:r>
            <a:r>
              <a:rPr lang="en-US" altLang="zh-CN" sz="1200" b="1" dirty="0" smtClean="0">
                <a:ea typeface="楷体_GB2312" pitchFamily="49" charset="-122"/>
              </a:rPr>
              <a:t>Internet</a:t>
            </a:r>
            <a:r>
              <a:rPr lang="zh-CN" altLang="en-US" sz="1200" b="1" dirty="0" smtClean="0">
                <a:ea typeface="楷体_GB2312" pitchFamily="49" charset="-122"/>
              </a:rPr>
              <a:t>地址管理部门申请，也不需要改变任何外部的数据库；</a:t>
            </a:r>
          </a:p>
          <a:p>
            <a:pPr>
              <a:lnSpc>
                <a:spcPct val="80000"/>
              </a:lnSpc>
            </a:pPr>
            <a:r>
              <a:rPr lang="zh-CN" altLang="en-US" sz="1200" b="1" dirty="0" smtClean="0">
                <a:ea typeface="楷体_GB2312" pitchFamily="49" charset="-122"/>
              </a:rPr>
              <a:t>在</a:t>
            </a:r>
            <a:r>
              <a:rPr lang="en-US" altLang="zh-CN" sz="1200" b="1" dirty="0" smtClean="0">
                <a:ea typeface="楷体_GB2312" pitchFamily="49" charset="-122"/>
              </a:rPr>
              <a:t>Internet</a:t>
            </a:r>
            <a:r>
              <a:rPr lang="zh-CN" altLang="en-US" sz="1200" b="1" dirty="0" smtClean="0">
                <a:ea typeface="楷体_GB2312" pitchFamily="49" charset="-122"/>
              </a:rPr>
              <a:t>中，一个子网也称为一个</a:t>
            </a:r>
            <a:r>
              <a:rPr lang="en-US" altLang="zh-CN" sz="1200" b="1" dirty="0" smtClean="0">
                <a:ea typeface="楷体_GB2312" pitchFamily="49" charset="-122"/>
              </a:rPr>
              <a:t>IP</a:t>
            </a:r>
            <a:r>
              <a:rPr lang="zh-CN" altLang="en-US" sz="1200" b="1" dirty="0" smtClean="0">
                <a:ea typeface="楷体_GB2312" pitchFamily="49" charset="-122"/>
              </a:rPr>
              <a:t>网络或一个网络</a:t>
            </a:r>
            <a:endParaRPr lang="en-US" altLang="zh-CN" sz="1200" b="1" dirty="0" smtClean="0">
              <a:ea typeface="楷体_GB2312" pitchFamily="49" charset="-122"/>
            </a:endParaRPr>
          </a:p>
          <a:p>
            <a:pPr>
              <a:buFontTx/>
              <a:buNone/>
            </a:pPr>
            <a:endParaRPr lang="zh-CN" altLang="en-US" sz="1200" b="1" dirty="0" smtClean="0">
              <a:ea typeface="楷体_GB2312" pitchFamily="49"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A9179D-7189-498C-967E-8BE99EA455E7}" type="slidenum">
              <a:rPr lang="zh-CN" altLang="en-US" smtClean="0">
                <a:latin typeface="Tahoma" pitchFamily="34" charset="0"/>
              </a:rPr>
              <a:pPr eaLnBrk="1" hangingPunct="1"/>
              <a:t>35</a:t>
            </a:fld>
            <a:endParaRPr lang="en-US" altLang="zh-CN" smtClean="0">
              <a:latin typeface="Tahoma" pitchFamily="3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rgbClr val="0000CC"/>
                </a:solidFill>
                <a:ea typeface="楷体_GB2312" pitchFamily="49" charset="-122"/>
              </a:rPr>
              <a:t>为什么要研究子网和超网：</a:t>
            </a:r>
            <a:r>
              <a:rPr lang="en-US" altLang="zh-CN" sz="1200" b="1" dirty="0" smtClean="0">
                <a:ea typeface="楷体_GB2312" pitchFamily="49" charset="-122"/>
              </a:rPr>
              <a:t>IP</a:t>
            </a:r>
            <a:r>
              <a:rPr lang="zh-CN" altLang="en-US" sz="1200" b="1" dirty="0" smtClean="0">
                <a:ea typeface="楷体_GB2312" pitchFamily="49" charset="-122"/>
              </a:rPr>
              <a:t>地址的有效利用率问题 ；路由器的工作效率问题</a:t>
            </a:r>
            <a:endParaRPr lang="en-US" altLang="zh-CN" sz="1200" b="1" dirty="0" smtClean="0">
              <a:ea typeface="楷体_GB2312" pitchFamily="49" charset="-122"/>
            </a:endParaRPr>
          </a:p>
          <a:p>
            <a:r>
              <a:rPr lang="zh-CN" altLang="en-US" sz="1200" b="1" u="sng" dirty="0" smtClean="0">
                <a:solidFill>
                  <a:schemeClr val="accent2"/>
                </a:solidFill>
                <a:ea typeface="楷体_GB2312" pitchFamily="49" charset="-122"/>
              </a:rPr>
              <a:t>子网（</a:t>
            </a:r>
            <a:r>
              <a:rPr lang="en-US" altLang="zh-CN" sz="1200" b="1" u="sng" dirty="0" smtClean="0">
                <a:solidFill>
                  <a:schemeClr val="accent2"/>
                </a:solidFill>
                <a:ea typeface="楷体_GB2312" pitchFamily="49" charset="-122"/>
              </a:rPr>
              <a:t>subnet）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将一个大的网络划分成几个较小的网络，而每一个网络都有其自己的子网地址；</a:t>
            </a:r>
            <a:endParaRPr lang="zh-CN" altLang="en-US" sz="300" b="1" dirty="0" smtClean="0">
              <a:ea typeface="楷体_GB2312" pitchFamily="49" charset="-122"/>
            </a:endParaRPr>
          </a:p>
          <a:p>
            <a:r>
              <a:rPr lang="zh-CN" altLang="en-US" sz="1200" b="1" u="sng" dirty="0" smtClean="0">
                <a:solidFill>
                  <a:schemeClr val="accent2"/>
                </a:solidFill>
                <a:ea typeface="楷体_GB2312" pitchFamily="49" charset="-122"/>
              </a:rPr>
              <a:t>超网（</a:t>
            </a:r>
            <a:r>
              <a:rPr lang="en-US" altLang="zh-CN" sz="1200" b="1" u="sng" dirty="0" err="1" smtClean="0">
                <a:solidFill>
                  <a:schemeClr val="accent2"/>
                </a:solidFill>
                <a:ea typeface="楷体_GB2312" pitchFamily="49" charset="-122"/>
              </a:rPr>
              <a:t>supernet</a:t>
            </a:r>
            <a:r>
              <a:rPr lang="en-US" altLang="zh-CN" sz="1200" b="1" u="sng" dirty="0" smtClean="0">
                <a:solidFill>
                  <a:schemeClr val="accent2"/>
                </a:solidFill>
                <a:ea typeface="楷体_GB2312" pitchFamily="49" charset="-122"/>
              </a:rPr>
              <a: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将一个组织所属的几个</a:t>
            </a:r>
            <a:r>
              <a:rPr lang="en-US" altLang="zh-CN" sz="1200" b="1" dirty="0" smtClean="0">
                <a:ea typeface="楷体_GB2312" pitchFamily="49" charset="-122"/>
              </a:rPr>
              <a:t>C</a:t>
            </a:r>
            <a:r>
              <a:rPr lang="zh-CN" altLang="en-US" sz="1200" b="1" dirty="0" smtClean="0">
                <a:ea typeface="楷体_GB2312" pitchFamily="49" charset="-122"/>
              </a:rPr>
              <a:t>类网络合并成为一个更大地址范围的逻辑网络。</a:t>
            </a:r>
            <a:r>
              <a:rPr lang="zh-CN" altLang="en-US" dirty="0" smtClean="0"/>
              <a:t> </a:t>
            </a:r>
            <a:endParaRPr lang="en-US" altLang="zh-CN" dirty="0" smtClean="0"/>
          </a:p>
          <a:p>
            <a:pPr>
              <a:buFontTx/>
              <a:buNone/>
            </a:pPr>
            <a:endParaRPr lang="en-US" altLang="zh-CN" dirty="0" smtClean="0"/>
          </a:p>
          <a:p>
            <a:pPr>
              <a:buFontTx/>
              <a:buNone/>
            </a:pPr>
            <a:r>
              <a:rPr lang="zh-CN" altLang="en-US" dirty="0" smtClean="0"/>
              <a:t>切的只剩</a:t>
            </a:r>
            <a:r>
              <a:rPr lang="en-US" altLang="zh-CN" dirty="0" smtClean="0"/>
              <a:t>2</a:t>
            </a:r>
            <a:r>
              <a:rPr lang="zh-CN" altLang="en-US" dirty="0" smtClean="0"/>
              <a:t>个刚好适用于</a:t>
            </a:r>
            <a:r>
              <a:rPr lang="en-US" altLang="zh-CN" dirty="0" smtClean="0"/>
              <a:t>2</a:t>
            </a:r>
            <a:r>
              <a:rPr lang="zh-CN" altLang="en-US" dirty="0" smtClean="0"/>
              <a:t>个路由器</a:t>
            </a:r>
            <a:r>
              <a:rPr lang="en-US" altLang="zh-CN" dirty="0" smtClean="0"/>
              <a:t>,</a:t>
            </a:r>
            <a:r>
              <a:rPr lang="zh-CN" altLang="en-US" dirty="0" smtClean="0"/>
              <a:t>因为路由器每个接口上必须是独立的网段</a:t>
            </a:r>
            <a:r>
              <a:rPr lang="zh-CN" altLang="en-US" dirty="0" smtClean="0"/>
              <a:t> </a:t>
            </a:r>
            <a:endParaRPr lang="zh-CN" altLang="en-US" dirty="0" smtClean="0"/>
          </a:p>
          <a:p>
            <a:pPr>
              <a:lnSpc>
                <a:spcPct val="80000"/>
              </a:lnSpc>
            </a:pPr>
            <a:endParaRPr lang="zh-CN" altLang="en-US" dirty="0" smtClean="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9C0DAC9-071C-4DD8-8183-560F2289D280}" type="slidenum">
              <a:rPr lang="zh-CN" altLang="en-US" smtClean="0">
                <a:latin typeface="Tahoma" pitchFamily="34" charset="0"/>
              </a:rPr>
              <a:pPr eaLnBrk="1" hangingPunct="1"/>
              <a:t>37</a:t>
            </a:fld>
            <a:endParaRPr lang="en-US" altLang="zh-CN" smtClean="0">
              <a:latin typeface="Tahoma" pitchFamily="3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0202F4-05BD-4F21-BA61-2BCF33017B78}" type="slidenum">
              <a:rPr lang="zh-CN" altLang="en-US" smtClean="0">
                <a:latin typeface="Tahoma" pitchFamily="34" charset="0"/>
              </a:rPr>
              <a:pPr eaLnBrk="1" hangingPunct="1"/>
              <a:t>38</a:t>
            </a:fld>
            <a:endParaRPr lang="en-US" altLang="zh-CN" smtClean="0">
              <a:latin typeface="Tahoma" pitchFamily="3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87BF5B-26FA-4093-B772-671395FE3AD9}" type="slidenum">
              <a:rPr lang="zh-CN" altLang="en-US" smtClean="0">
                <a:latin typeface="Tahoma" pitchFamily="34" charset="0"/>
              </a:rPr>
              <a:pPr eaLnBrk="1" hangingPunct="1"/>
              <a:t>39</a:t>
            </a:fld>
            <a:endParaRPr lang="en-US" altLang="zh-CN" smtClean="0">
              <a:latin typeface="Tahoma" pitchFamily="3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D36DEEF-6A4C-45D9-B75C-83A6C3F96625}" type="slidenum">
              <a:rPr lang="zh-CN" altLang="en-US" smtClean="0">
                <a:latin typeface="Tahoma" pitchFamily="34" charset="0"/>
              </a:rPr>
              <a:pPr eaLnBrk="1" hangingPunct="1"/>
              <a:t>40</a:t>
            </a:fld>
            <a:endParaRPr lang="en-US" altLang="zh-CN" smtClean="0">
              <a:latin typeface="Tahoma" pitchFamily="3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73E6FD-795E-4D7B-AABC-BB11E6F2D01C}" type="slidenum">
              <a:rPr lang="zh-CN" altLang="en-US" smtClean="0">
                <a:latin typeface="Tahoma" pitchFamily="34" charset="0"/>
              </a:rPr>
              <a:pPr eaLnBrk="1" hangingPunct="1"/>
              <a:t>4</a:t>
            </a:fld>
            <a:endParaRPr lang="en-US" altLang="zh-CN" smtClean="0">
              <a:latin typeface="Tahoma" pitchFamily="3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r>
              <a:rPr lang="zh-CN" altLang="en-US" dirty="0" smtClean="0">
                <a:ea typeface="宋体" charset="-122"/>
              </a:rPr>
              <a:t>第三层设备上主要就是路由器</a:t>
            </a:r>
            <a:r>
              <a:rPr lang="en-US" altLang="zh-CN" dirty="0" smtClean="0">
                <a:ea typeface="宋体" charset="-122"/>
              </a:rPr>
              <a:t>,</a:t>
            </a:r>
            <a:r>
              <a:rPr lang="zh-CN" altLang="en-US" dirty="0" smtClean="0">
                <a:ea typeface="宋体" charset="-122"/>
              </a:rPr>
              <a:t>也是我们讨论的核心</a:t>
            </a:r>
            <a:endParaRPr lang="en-US" altLang="zh-CN" dirty="0" smtClean="0">
              <a:ea typeface="宋体" charset="-122"/>
            </a:endParaRPr>
          </a:p>
          <a:p>
            <a:pPr algn="l" eaLnBrk="1" hangingPunct="1"/>
            <a:r>
              <a:rPr lang="zh-CN" altLang="en-US" dirty="0" smtClean="0">
                <a:ea typeface="宋体" charset="-122"/>
              </a:rPr>
              <a:t>转发操作</a:t>
            </a:r>
            <a:r>
              <a:rPr lang="en-US" altLang="zh-CN" dirty="0" smtClean="0">
                <a:ea typeface="宋体" charset="-122"/>
              </a:rPr>
              <a:t>,</a:t>
            </a:r>
            <a:r>
              <a:rPr lang="zh-CN" altLang="en-US" dirty="0" smtClean="0">
                <a:ea typeface="宋体" charset="-122"/>
              </a:rPr>
              <a:t>报文</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B4B4D2-513C-4DAE-B4EA-2076434D27D8}" type="slidenum">
              <a:rPr lang="zh-CN" altLang="en-US" smtClean="0">
                <a:latin typeface="Tahoma" pitchFamily="34" charset="0"/>
              </a:rPr>
              <a:pPr eaLnBrk="1" hangingPunct="1"/>
              <a:t>41</a:t>
            </a:fld>
            <a:endParaRPr lang="en-US" altLang="zh-CN" smtClean="0">
              <a:latin typeface="Tahoma" pitchFamily="3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CDC522-96C0-4C05-B67A-AF745B4CEFEB}" type="slidenum">
              <a:rPr lang="zh-CN" altLang="en-US" smtClean="0">
                <a:latin typeface="Tahoma" pitchFamily="34" charset="0"/>
              </a:rPr>
              <a:pPr eaLnBrk="1" hangingPunct="1"/>
              <a:t>42</a:t>
            </a:fld>
            <a:endParaRPr lang="en-US" altLang="zh-CN" smtClean="0">
              <a:latin typeface="Tahoma" pitchFamily="3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585BFE-2E5F-4DAB-AF84-6D3128385587}" type="slidenum">
              <a:rPr lang="zh-CN" altLang="en-US" smtClean="0">
                <a:latin typeface="Tahoma" pitchFamily="34" charset="0"/>
              </a:rPr>
              <a:pPr eaLnBrk="1" hangingPunct="1"/>
              <a:t>43</a:t>
            </a:fld>
            <a:endParaRPr lang="en-US" altLang="zh-CN" smtClean="0">
              <a:latin typeface="Tahoma" pitchFamily="3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517B07A-A2E6-4329-B007-CD8F58A29E94}" type="slidenum">
              <a:rPr lang="zh-CN" altLang="en-US" smtClean="0">
                <a:latin typeface="Tahoma" pitchFamily="34" charset="0"/>
              </a:rPr>
              <a:pPr eaLnBrk="1" hangingPunct="1"/>
              <a:t>44</a:t>
            </a:fld>
            <a:endParaRPr lang="en-US" altLang="zh-CN" smtClean="0">
              <a:latin typeface="Tahoma" pitchFamily="3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0C7B178-8E9F-4F6E-9323-0F91E47297AC}" type="slidenum">
              <a:rPr lang="zh-CN" altLang="en-US" smtClean="0">
                <a:latin typeface="Tahoma" pitchFamily="34" charset="0"/>
              </a:rPr>
              <a:pPr eaLnBrk="1" hangingPunct="1"/>
              <a:t>45</a:t>
            </a:fld>
            <a:endParaRPr lang="en-US" altLang="zh-CN" smtClean="0">
              <a:latin typeface="Tahoma" pitchFamily="3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B289F5-E2FD-4367-92D6-ABD16508145F}" type="slidenum">
              <a:rPr lang="zh-CN" altLang="en-US" smtClean="0">
                <a:latin typeface="Tahoma" pitchFamily="34" charset="0"/>
              </a:rPr>
              <a:pPr eaLnBrk="1" hangingPunct="1"/>
              <a:t>46</a:t>
            </a:fld>
            <a:endParaRPr lang="en-US" altLang="zh-CN" smtClean="0">
              <a:latin typeface="Tahoma" pitchFamily="3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F8FF33-B0E9-419D-B9DA-BC59C138873B}" type="slidenum">
              <a:rPr lang="zh-CN" altLang="en-US" smtClean="0">
                <a:latin typeface="Tahoma" pitchFamily="34" charset="0"/>
              </a:rPr>
              <a:pPr eaLnBrk="1" hangingPunct="1"/>
              <a:t>47</a:t>
            </a:fld>
            <a:endParaRPr lang="en-US" altLang="zh-CN" smtClean="0">
              <a:latin typeface="Tahoma"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42CC8A-4C6B-4118-92E7-ADDA4DA70DD2}" type="slidenum">
              <a:rPr lang="zh-CN" altLang="en-US" smtClean="0">
                <a:latin typeface="Tahoma" pitchFamily="34" charset="0"/>
              </a:rPr>
              <a:pPr eaLnBrk="1" hangingPunct="1"/>
              <a:t>48</a:t>
            </a:fld>
            <a:endParaRPr lang="en-US" altLang="zh-CN" smtClean="0">
              <a:latin typeface="Tahoma"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2A619E3-EBD5-44A2-B225-9CAEBDD6D405}" type="slidenum">
              <a:rPr lang="zh-CN" altLang="en-US" smtClean="0">
                <a:latin typeface="Tahoma" pitchFamily="34" charset="0"/>
              </a:rPr>
              <a:pPr eaLnBrk="1" hangingPunct="1"/>
              <a:t>49</a:t>
            </a:fld>
            <a:endParaRPr lang="en-US" altLang="zh-CN" smtClean="0">
              <a:latin typeface="Tahoma"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8038E9-5811-49F7-9684-149E52283BAC}" type="slidenum">
              <a:rPr lang="zh-CN" altLang="en-US" smtClean="0">
                <a:latin typeface="Tahoma" pitchFamily="34" charset="0"/>
              </a:rPr>
              <a:pPr eaLnBrk="1" hangingPunct="1"/>
              <a:t>50</a:t>
            </a:fld>
            <a:endParaRPr lang="en-US" altLang="zh-CN" smtClean="0">
              <a:latin typeface="Tahoma"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做</a:t>
            </a:r>
            <a:r>
              <a:rPr lang="en-US" altLang="zh-CN" dirty="0" smtClean="0">
                <a:ea typeface="宋体" charset="-122"/>
              </a:rPr>
              <a:t>AND</a:t>
            </a:r>
            <a:r>
              <a:rPr lang="zh-CN" altLang="en-US" dirty="0" smtClean="0">
                <a:ea typeface="宋体" charset="-122"/>
              </a:rPr>
              <a:t>运算之后</a:t>
            </a:r>
            <a:r>
              <a:rPr lang="en-US" altLang="zh-CN" dirty="0" smtClean="0">
                <a:ea typeface="宋体" charset="-122"/>
              </a:rPr>
              <a:t>,</a:t>
            </a:r>
            <a:r>
              <a:rPr lang="zh-CN" altLang="en-US" dirty="0" smtClean="0">
                <a:ea typeface="宋体" charset="-122"/>
              </a:rPr>
              <a:t>之后匹配</a:t>
            </a:r>
            <a:r>
              <a:rPr lang="en-US" altLang="zh-CN" dirty="0" smtClean="0">
                <a:ea typeface="宋体" charset="-122"/>
              </a:rPr>
              <a:t>,</a:t>
            </a:r>
            <a:r>
              <a:rPr lang="zh-CN" altLang="en-US" dirty="0" smtClean="0">
                <a:ea typeface="宋体" charset="-122"/>
              </a:rPr>
              <a:t>路由器工作原理</a:t>
            </a:r>
            <a:r>
              <a:rPr lang="en-US" altLang="zh-CN" dirty="0" smtClean="0">
                <a:ea typeface="宋体" charset="-122"/>
              </a:rPr>
              <a:t>,</a:t>
            </a:r>
            <a:r>
              <a:rPr lang="zh-CN" altLang="en-US" dirty="0" smtClean="0">
                <a:ea typeface="宋体" charset="-122"/>
              </a:rPr>
              <a:t>利用子网掩码抽取网段号</a:t>
            </a:r>
            <a:endParaRPr lang="zh-CN" altLang="en-US" dirty="0"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5</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92943-A2F2-4DD1-8226-4791F8668199}" type="slidenum">
              <a:rPr lang="zh-CN" altLang="en-US" smtClean="0">
                <a:latin typeface="Tahoma" pitchFamily="34" charset="0"/>
              </a:rPr>
              <a:pPr eaLnBrk="1" hangingPunct="1"/>
              <a:t>51</a:t>
            </a:fld>
            <a:endParaRPr lang="en-US" altLang="zh-CN" smtClean="0">
              <a:latin typeface="Tahoma" pitchFamily="3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F2E40DE-C7E8-4622-993D-1D342F8C9F7A}" type="slidenum">
              <a:rPr lang="zh-CN" altLang="en-US" smtClean="0">
                <a:latin typeface="Tahoma" pitchFamily="34" charset="0"/>
              </a:rPr>
              <a:pPr eaLnBrk="1" hangingPunct="1"/>
              <a:t>52</a:t>
            </a:fld>
            <a:endParaRPr lang="en-US" altLang="zh-CN" smtClean="0">
              <a:latin typeface="Tahoma" pitchFamily="3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F32C8A-8898-4F07-A532-D290C15E3949}" type="slidenum">
              <a:rPr lang="zh-CN" altLang="en-US" smtClean="0">
                <a:latin typeface="Tahoma" pitchFamily="34" charset="0"/>
              </a:rPr>
              <a:pPr eaLnBrk="1" hangingPunct="1"/>
              <a:t>53</a:t>
            </a:fld>
            <a:endParaRPr lang="en-US" altLang="zh-CN" smtClean="0">
              <a:latin typeface="Tahoma" pitchFamily="3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B8FD39-9A4E-43F3-A4FA-888991DF82B1}" type="slidenum">
              <a:rPr lang="zh-CN" altLang="en-US" smtClean="0">
                <a:latin typeface="Tahoma" pitchFamily="34" charset="0"/>
              </a:rPr>
              <a:pPr eaLnBrk="1" hangingPunct="1"/>
              <a:t>54</a:t>
            </a:fld>
            <a:endParaRPr lang="en-US" altLang="zh-CN" smtClean="0">
              <a:latin typeface="Tahoma" pitchFamily="3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55</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E7C3D63-1213-476B-87BB-10099C8CEA2B}" type="slidenum">
              <a:rPr lang="zh-CN" altLang="en-US" smtClean="0">
                <a:latin typeface="Tahoma" pitchFamily="34" charset="0"/>
              </a:rPr>
              <a:pPr eaLnBrk="1" hangingPunct="1"/>
              <a:t>56</a:t>
            </a:fld>
            <a:endParaRPr lang="en-US" altLang="zh-CN" smtClean="0">
              <a:latin typeface="Tahoma" pitchFamily="34"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6AA4B90-FAED-40C7-87A2-49CF98AB75A9}" type="slidenum">
              <a:rPr lang="zh-CN" altLang="en-US" smtClean="0">
                <a:latin typeface="Tahoma" pitchFamily="34" charset="0"/>
              </a:rPr>
              <a:pPr eaLnBrk="1" hangingPunct="1"/>
              <a:t>57</a:t>
            </a:fld>
            <a:endParaRPr lang="en-US" altLang="zh-CN" smtClean="0">
              <a:latin typeface="Tahoma" pitchFamily="3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F8C45D7-FF8E-4F8A-95E1-D18FA9D90D5C}" type="slidenum">
              <a:rPr lang="zh-CN" altLang="en-US" smtClean="0">
                <a:latin typeface="Tahoma" pitchFamily="34" charset="0"/>
              </a:rPr>
              <a:pPr eaLnBrk="1" hangingPunct="1"/>
              <a:t>58</a:t>
            </a:fld>
            <a:endParaRPr lang="en-US" altLang="zh-CN" smtClean="0">
              <a:latin typeface="Tahoma" pitchFamily="3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972E068-AAAE-43D1-AE1B-0D2710996432}" type="slidenum">
              <a:rPr lang="zh-CN" altLang="en-US" smtClean="0">
                <a:latin typeface="Tahoma" pitchFamily="34" charset="0"/>
              </a:rPr>
              <a:pPr eaLnBrk="1" hangingPunct="1"/>
              <a:t>59</a:t>
            </a:fld>
            <a:endParaRPr lang="en-US" altLang="zh-CN" smtClean="0">
              <a:latin typeface="Tahoma" pitchFamily="3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4909C1-F5DD-4B51-9013-FB7C31FA556C}" type="slidenum">
              <a:rPr lang="zh-CN" altLang="en-US" smtClean="0">
                <a:latin typeface="Tahoma" pitchFamily="34" charset="0"/>
              </a:rPr>
              <a:pPr eaLnBrk="1" hangingPunct="1"/>
              <a:t>60</a:t>
            </a:fld>
            <a:endParaRPr lang="en-US" altLang="zh-CN" smtClean="0">
              <a:latin typeface="Tahoma" pitchFamily="3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F3FB17E-1572-4C40-AF01-5F5C14BFB67A}" type="slidenum">
              <a:rPr lang="zh-CN" altLang="en-US" smtClean="0">
                <a:latin typeface="Tahoma" pitchFamily="34" charset="0"/>
              </a:rPr>
              <a:pPr eaLnBrk="1" hangingPunct="1"/>
              <a:t>6</a:t>
            </a:fld>
            <a:endParaRPr lang="en-US" altLang="zh-CN" smtClean="0">
              <a:latin typeface="Tahoma" pitchFamily="34" charset="0"/>
            </a:endParaRPr>
          </a:p>
        </p:txBody>
      </p:sp>
      <p:sp>
        <p:nvSpPr>
          <p:cNvPr id="140291" name="Rectangle 1026"/>
          <p:cNvSpPr>
            <a:spLocks noGrp="1" noRot="1" noChangeAspect="1" noChangeArrowheads="1" noTextEdit="1"/>
          </p:cNvSpPr>
          <p:nvPr>
            <p:ph type="sldImg"/>
          </p:nvPr>
        </p:nvSpPr>
        <p:spPr>
          <a:ln/>
        </p:spPr>
      </p:sp>
      <p:sp>
        <p:nvSpPr>
          <p:cNvPr id="1402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000" b="1" u="sng" dirty="0" smtClean="0">
                <a:solidFill>
                  <a:schemeClr val="accent2"/>
                </a:solidFill>
                <a:latin typeface="楷体_GB2312" pitchFamily="49" charset="-122"/>
                <a:ea typeface="楷体_GB2312" pitchFamily="49" charset="-122"/>
              </a:rPr>
              <a:t>:</a:t>
            </a:r>
            <a:r>
              <a:rPr lang="zh-CN" altLang="en-US" sz="2000" b="1" u="sng" dirty="0" smtClean="0">
                <a:solidFill>
                  <a:schemeClr val="accent2"/>
                </a:solidFill>
                <a:latin typeface="楷体_GB2312" pitchFamily="49" charset="-122"/>
                <a:ea typeface="楷体_GB2312" pitchFamily="49" charset="-122"/>
              </a:rPr>
              <a:t>这个图显示的是</a:t>
            </a:r>
            <a:r>
              <a:rPr lang="en-US" altLang="zh-CN" sz="2000" b="1" u="sng" dirty="0" smtClean="0">
                <a:solidFill>
                  <a:schemeClr val="accent2"/>
                </a:solidFill>
                <a:latin typeface="楷体_GB2312" pitchFamily="49" charset="-122"/>
                <a:ea typeface="楷体_GB2312" pitchFamily="49" charset="-122"/>
              </a:rPr>
              <a:t>ipv4</a:t>
            </a:r>
            <a:r>
              <a:rPr lang="zh-CN" altLang="en-US" sz="2000" b="1" u="sng" dirty="0" smtClean="0">
                <a:solidFill>
                  <a:schemeClr val="accent2"/>
                </a:solidFill>
                <a:latin typeface="楷体_GB2312" pitchFamily="49" charset="-122"/>
                <a:ea typeface="楷体_GB2312" pitchFamily="49" charset="-122"/>
              </a:rPr>
              <a:t>的报文结构</a:t>
            </a:r>
            <a:endParaRPr lang="en-US" altLang="zh-CN" sz="2000" b="1" u="sng" dirty="0" smtClean="0">
              <a:solidFill>
                <a:schemeClr val="accent2"/>
              </a:solidFill>
              <a:latin typeface="楷体_GB2312" pitchFamily="49" charset="-122"/>
              <a:ea typeface="楷体_GB2312" pitchFamily="49" charset="-122"/>
            </a:endParaRPr>
          </a:p>
          <a:p>
            <a:r>
              <a:rPr lang="zh-CN" altLang="en-US" sz="2000" b="1" u="sng" dirty="0" smtClean="0">
                <a:solidFill>
                  <a:schemeClr val="accent2"/>
                </a:solidFill>
                <a:latin typeface="楷体_GB2312" pitchFamily="49" charset="-122"/>
                <a:ea typeface="楷体_GB2312" pitchFamily="49" charset="-122"/>
              </a:rPr>
              <a:t>必须是</a:t>
            </a:r>
            <a:r>
              <a:rPr lang="en-US" altLang="zh-CN" sz="2000" b="1" u="sng" dirty="0" smtClean="0">
                <a:solidFill>
                  <a:schemeClr val="accent2"/>
                </a:solidFill>
                <a:latin typeface="楷体_GB2312" pitchFamily="49" charset="-122"/>
                <a:ea typeface="楷体_GB2312" pitchFamily="49" charset="-122"/>
              </a:rPr>
              <a:t>32bit</a:t>
            </a:r>
            <a:r>
              <a:rPr lang="zh-CN" altLang="en-US" sz="2000" b="1" u="sng" dirty="0" smtClean="0">
                <a:solidFill>
                  <a:schemeClr val="accent2"/>
                </a:solidFill>
                <a:latin typeface="楷体_GB2312" pitchFamily="49" charset="-122"/>
                <a:ea typeface="楷体_GB2312" pitchFamily="49" charset="-122"/>
              </a:rPr>
              <a:t>的整数倍</a:t>
            </a:r>
            <a:endParaRPr lang="en-US" altLang="zh-CN" sz="2000" b="1" u="sng" dirty="0" smtClean="0">
              <a:solidFill>
                <a:schemeClr val="accent2"/>
              </a:solidFill>
              <a:latin typeface="楷体_GB2312" pitchFamily="49" charset="-122"/>
              <a:ea typeface="楷体_GB2312" pitchFamily="49" charset="-122"/>
            </a:endParaRPr>
          </a:p>
          <a:p>
            <a:r>
              <a:rPr lang="en-US" altLang="zh-CN" sz="2000" b="1" u="sng" dirty="0" smtClean="0">
                <a:solidFill>
                  <a:schemeClr val="accent2"/>
                </a:solidFill>
                <a:latin typeface="楷体_GB2312" pitchFamily="49" charset="-122"/>
                <a:ea typeface="楷体_GB2312" pitchFamily="49" charset="-122"/>
              </a:rPr>
              <a:t>20</a:t>
            </a:r>
            <a:r>
              <a:rPr lang="zh-CN" altLang="en-US" sz="2000" b="1" u="sng" dirty="0" smtClean="0">
                <a:solidFill>
                  <a:schemeClr val="accent2"/>
                </a:solidFill>
                <a:latin typeface="楷体_GB2312" pitchFamily="49" charset="-122"/>
                <a:ea typeface="楷体_GB2312" pitchFamily="49" charset="-122"/>
              </a:rPr>
              <a:t>个字节之后</a:t>
            </a:r>
            <a:r>
              <a:rPr lang="en-US" altLang="zh-CN" sz="2000" b="1" u="sng" dirty="0" smtClean="0">
                <a:solidFill>
                  <a:schemeClr val="accent2"/>
                </a:solidFill>
                <a:latin typeface="楷体_GB2312" pitchFamily="49" charset="-122"/>
                <a:ea typeface="楷体_GB2312" pitchFamily="49" charset="-122"/>
              </a:rPr>
              <a:t>,</a:t>
            </a:r>
            <a:r>
              <a:rPr lang="en-US" altLang="zh-CN" sz="2000" b="1" u="sng" dirty="0" err="1" smtClean="0">
                <a:solidFill>
                  <a:schemeClr val="accent2"/>
                </a:solidFill>
                <a:latin typeface="楷体_GB2312" pitchFamily="49" charset="-122"/>
                <a:ea typeface="楷体_GB2312" pitchFamily="49" charset="-122"/>
              </a:rPr>
              <a:t>Ip</a:t>
            </a:r>
            <a:r>
              <a:rPr lang="zh-CN" altLang="en-US" sz="2000" b="1" u="sng" dirty="0" smtClean="0">
                <a:solidFill>
                  <a:schemeClr val="accent2"/>
                </a:solidFill>
                <a:latin typeface="楷体_GB2312" pitchFamily="49" charset="-122"/>
                <a:ea typeface="楷体_GB2312" pitchFamily="49" charset="-122"/>
              </a:rPr>
              <a:t> </a:t>
            </a:r>
            <a:r>
              <a:rPr lang="en-US" altLang="zh-CN" sz="2000" b="1" u="sng" dirty="0" smtClean="0">
                <a:solidFill>
                  <a:schemeClr val="accent2"/>
                </a:solidFill>
                <a:latin typeface="楷体_GB2312" pitchFamily="49" charset="-122"/>
                <a:ea typeface="楷体_GB2312" pitchFamily="49" charset="-122"/>
              </a:rPr>
              <a:t>option</a:t>
            </a:r>
            <a:r>
              <a:rPr lang="zh-CN" altLang="en-US" sz="2000" b="1" u="sng" dirty="0" smtClean="0">
                <a:solidFill>
                  <a:schemeClr val="accent2"/>
                </a:solidFill>
                <a:latin typeface="楷体_GB2312" pitchFamily="49" charset="-122"/>
                <a:ea typeface="楷体_GB2312" pitchFamily="49" charset="-122"/>
              </a:rPr>
              <a:t>是可选的</a:t>
            </a:r>
            <a:endParaRPr lang="en-US" altLang="zh-CN" sz="2000" b="1" u="sng" dirty="0" smtClean="0">
              <a:solidFill>
                <a:schemeClr val="accent2"/>
              </a:solidFill>
              <a:latin typeface="楷体_GB2312" pitchFamily="49" charset="-122"/>
              <a:ea typeface="楷体_GB2312" pitchFamily="49" charset="-122"/>
            </a:endParaRPr>
          </a:p>
          <a:p>
            <a:endParaRPr lang="en-US" altLang="zh-CN" sz="2000" b="1" u="sng" dirty="0" smtClean="0">
              <a:solidFill>
                <a:schemeClr val="accent2"/>
              </a:solidFill>
              <a:latin typeface="楷体_GB2312" pitchFamily="49" charset="-122"/>
              <a:ea typeface="楷体_GB2312" pitchFamily="49" charset="-122"/>
            </a:endParaRPr>
          </a:p>
          <a:p>
            <a:endParaRPr lang="en-US" altLang="zh-CN" sz="2000" b="1" u="sng" dirty="0" smtClean="0">
              <a:solidFill>
                <a:schemeClr val="accent2"/>
              </a:solidFill>
              <a:latin typeface="楷体_GB2312" pitchFamily="49" charset="-122"/>
              <a:ea typeface="楷体_GB2312" pitchFamily="49" charset="-122"/>
            </a:endParaRPr>
          </a:p>
          <a:p>
            <a:endParaRPr lang="en-US" altLang="zh-CN" sz="2000" b="1" u="sng" dirty="0" smtClean="0">
              <a:solidFill>
                <a:schemeClr val="accent2"/>
              </a:solidFill>
              <a:latin typeface="楷体_GB2312" pitchFamily="49" charset="-122"/>
              <a:ea typeface="楷体_GB2312" pitchFamily="49" charset="-122"/>
            </a:endParaRPr>
          </a:p>
          <a:p>
            <a:r>
              <a:rPr lang="zh-CN" altLang="en-US" sz="2000" b="1" u="sng" dirty="0" smtClean="0">
                <a:solidFill>
                  <a:schemeClr val="accent2"/>
                </a:solidFill>
                <a:latin typeface="楷体_GB2312" pitchFamily="49" charset="-122"/>
                <a:ea typeface="楷体_GB2312" pitchFamily="49" charset="-122"/>
              </a:rPr>
              <a:t>版本与协议类型域</a:t>
            </a:r>
            <a:r>
              <a:rPr lang="zh-CN" altLang="en-US" sz="2000" b="1" dirty="0" smtClean="0">
                <a:latin typeface="楷体_GB2312" pitchFamily="49" charset="-122"/>
                <a:ea typeface="楷体_GB2312" pitchFamily="49" charset="-122"/>
              </a:rPr>
              <a:t> </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 版本域</a:t>
            </a:r>
            <a:r>
              <a:rPr lang="zh-CN" altLang="en-US" sz="2000" b="1" dirty="0" smtClean="0">
                <a:latin typeface="Times New Roman"/>
                <a:ea typeface="楷体_GB2312" pitchFamily="49" charset="-122"/>
              </a:rPr>
              <a:t>—</a:t>
            </a:r>
            <a:r>
              <a:rPr lang="zh-CN" altLang="en-US" sz="2000" b="1" dirty="0" smtClean="0">
                <a:latin typeface="楷体_GB2312" pitchFamily="49" charset="-122"/>
                <a:ea typeface="楷体_GB2312" pitchFamily="49" charset="-122"/>
              </a:rPr>
              <a:t>所使用的</a:t>
            </a:r>
            <a:r>
              <a:rPr lang="en-US" altLang="zh-CN" sz="2000" b="1" dirty="0" smtClean="0">
                <a:latin typeface="楷体_GB2312" pitchFamily="49" charset="-122"/>
                <a:ea typeface="楷体_GB2312" pitchFamily="49" charset="-122"/>
              </a:rPr>
              <a:t>IP</a:t>
            </a:r>
            <a:r>
              <a:rPr lang="zh-CN" altLang="en-US" sz="2000" b="1" dirty="0" smtClean="0">
                <a:latin typeface="楷体_GB2312" pitchFamily="49" charset="-122"/>
                <a:ea typeface="楷体_GB2312" pitchFamily="49" charset="-122"/>
              </a:rPr>
              <a:t>协议的版本号；协议类型域 </a:t>
            </a:r>
            <a:r>
              <a:rPr lang="zh-CN" altLang="en-US" sz="2000" b="1" dirty="0" smtClean="0">
                <a:latin typeface="Times New Roman"/>
                <a:ea typeface="楷体_GB2312" pitchFamily="49" charset="-122"/>
              </a:rPr>
              <a:t>—</a:t>
            </a:r>
            <a:r>
              <a:rPr lang="zh-CN" altLang="en-US" sz="2000" b="1" dirty="0" smtClean="0">
                <a:latin typeface="楷体_GB2312" pitchFamily="49" charset="-122"/>
                <a:ea typeface="楷体_GB2312" pitchFamily="49" charset="-122"/>
              </a:rPr>
              <a:t>高层协议类型； </a:t>
            </a:r>
          </a:p>
          <a:p>
            <a:r>
              <a:rPr lang="zh-CN" altLang="en-US" sz="2000" b="1" u="sng" dirty="0" smtClean="0">
                <a:solidFill>
                  <a:schemeClr val="accent2"/>
                </a:solidFill>
                <a:latin typeface="楷体_GB2312" pitchFamily="49" charset="-122"/>
                <a:ea typeface="楷体_GB2312" pitchFamily="49" charset="-122"/>
              </a:rPr>
              <a:t>长度域</a:t>
            </a:r>
            <a:r>
              <a:rPr lang="en-US" altLang="zh-CN" sz="2000" b="1" u="sng" dirty="0" smtClean="0">
                <a:solidFill>
                  <a:schemeClr val="accent2"/>
                </a:solidFill>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 报头长度域</a:t>
            </a:r>
            <a:r>
              <a:rPr lang="zh-CN" altLang="en-US" sz="2000" b="1" dirty="0" smtClean="0">
                <a:latin typeface="Times New Roman"/>
                <a:ea typeface="楷体_GB2312" pitchFamily="49" charset="-122"/>
              </a:rPr>
              <a:t>—</a:t>
            </a:r>
            <a:r>
              <a:rPr lang="zh-CN" altLang="en-US" sz="2000" b="1" dirty="0" smtClean="0">
                <a:latin typeface="楷体_GB2312" pitchFamily="49" charset="-122"/>
                <a:ea typeface="楷体_GB2312" pitchFamily="49" charset="-122"/>
              </a:rPr>
              <a:t>以4字节为一个单位的报头的长度； 总长度域</a:t>
            </a:r>
            <a:r>
              <a:rPr lang="zh-CN" altLang="en-US" sz="2000" b="1" dirty="0" smtClean="0">
                <a:latin typeface="Times New Roman"/>
                <a:ea typeface="楷体_GB2312" pitchFamily="49" charset="-122"/>
              </a:rPr>
              <a:t>—</a:t>
            </a:r>
            <a:r>
              <a:rPr lang="zh-CN" altLang="en-US" sz="2000" b="1" dirty="0" smtClean="0">
                <a:latin typeface="楷体_GB2312" pitchFamily="49" charset="-122"/>
                <a:ea typeface="楷体_GB2312" pitchFamily="49" charset="-122"/>
              </a:rPr>
              <a:t>以字节为单位的数据报的总长度；</a:t>
            </a:r>
          </a:p>
          <a:p>
            <a:r>
              <a:rPr lang="zh-CN" altLang="en-US" sz="2000" b="1" u="sng" dirty="0" smtClean="0">
                <a:solidFill>
                  <a:schemeClr val="accent2"/>
                </a:solidFill>
                <a:latin typeface="楷体_GB2312" pitchFamily="49" charset="-122"/>
                <a:ea typeface="楷体_GB2312" pitchFamily="49" charset="-122"/>
              </a:rPr>
              <a:t>服务类型域</a:t>
            </a:r>
            <a:r>
              <a:rPr lang="zh-CN" altLang="en-US" sz="2000" b="1" dirty="0" smtClean="0">
                <a:latin typeface="楷体_GB2312" pitchFamily="49" charset="-122"/>
                <a:ea typeface="楷体_GB2312" pitchFamily="49" charset="-122"/>
              </a:rPr>
              <a:t> </a:t>
            </a:r>
            <a:r>
              <a:rPr lang="en-US" altLang="zh-CN"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指示路由器如何处理该数据报；由4位的服务类型子域与3的优先级构成； </a:t>
            </a:r>
          </a:p>
          <a:p>
            <a:r>
              <a:rPr lang="zh-CN" altLang="en-US" sz="2000" b="1" u="sng" dirty="0" smtClean="0">
                <a:solidFill>
                  <a:schemeClr val="accent2"/>
                </a:solidFill>
                <a:ea typeface="楷体_GB2312" pitchFamily="49" charset="-122"/>
              </a:rPr>
              <a:t>生存时间域</a:t>
            </a:r>
            <a:r>
              <a:rPr lang="zh-CN" altLang="en-US" sz="2000" dirty="0" smtClean="0"/>
              <a:t> </a:t>
            </a:r>
            <a:r>
              <a:rPr lang="en-US" altLang="zh-CN" sz="2000" dirty="0" smtClean="0"/>
              <a:t>:</a:t>
            </a:r>
            <a:r>
              <a:rPr lang="zh-CN" altLang="en-US" sz="2000" b="1" dirty="0" smtClean="0">
                <a:ea typeface="楷体_GB2312" pitchFamily="49" charset="-122"/>
              </a:rPr>
              <a:t>设置数据报在互联网络的传输过程中可以经过的最多的路由器跳步数；</a:t>
            </a:r>
            <a:endParaRPr lang="zh-CN" altLang="en-US" sz="700" b="1" dirty="0" smtClean="0">
              <a:ea typeface="楷体_GB2312" pitchFamily="49" charset="-122"/>
            </a:endParaRPr>
          </a:p>
          <a:p>
            <a:r>
              <a:rPr lang="zh-CN" altLang="en-US" sz="2000" b="1" u="sng" dirty="0" smtClean="0">
                <a:solidFill>
                  <a:schemeClr val="accent2"/>
                </a:solidFill>
                <a:latin typeface="楷体_GB2312" pitchFamily="49" charset="-122"/>
                <a:ea typeface="楷体_GB2312" pitchFamily="49" charset="-122"/>
              </a:rPr>
              <a:t>头校验和域</a:t>
            </a:r>
            <a:r>
              <a:rPr lang="en-US" altLang="zh-CN" sz="2000" b="1" u="sng" dirty="0" smtClean="0">
                <a:solidFill>
                  <a:schemeClr val="accent2"/>
                </a:solidFill>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保证数据报头部的数据完整性</a:t>
            </a:r>
            <a:r>
              <a:rPr lang="zh-CN" altLang="en-US" sz="2000" dirty="0" smtClean="0"/>
              <a:t> ；</a:t>
            </a:r>
            <a:endParaRPr lang="zh-CN" altLang="en-US" sz="700" dirty="0" smtClean="0"/>
          </a:p>
          <a:p>
            <a:r>
              <a:rPr lang="zh-CN" altLang="en-US" sz="2000" b="1" u="sng" dirty="0" smtClean="0">
                <a:solidFill>
                  <a:schemeClr val="accent2"/>
                </a:solidFill>
                <a:ea typeface="楷体_GB2312" pitchFamily="49" charset="-122"/>
              </a:rPr>
              <a:t>地址域</a:t>
            </a:r>
            <a:r>
              <a:rPr lang="en-US" altLang="zh-CN" sz="2000" b="1" u="sng" dirty="0" smtClean="0">
                <a:solidFill>
                  <a:schemeClr val="accent2"/>
                </a:solidFill>
                <a:ea typeface="楷体_GB2312" pitchFamily="49" charset="-122"/>
              </a:rPr>
              <a:t>:</a:t>
            </a:r>
            <a:r>
              <a:rPr lang="zh-CN" altLang="en-US" sz="2000" b="1" dirty="0" smtClean="0">
                <a:ea typeface="楷体_GB2312" pitchFamily="49" charset="-122"/>
              </a:rPr>
              <a:t>包括源地址与目的地址；</a:t>
            </a:r>
          </a:p>
          <a:p>
            <a:r>
              <a:rPr lang="zh-CN" altLang="en-US" sz="2000" b="1" u="sng" dirty="0" smtClean="0">
                <a:solidFill>
                  <a:schemeClr val="accent2"/>
                </a:solidFill>
                <a:latin typeface="楷体_GB2312" pitchFamily="49" charset="-122"/>
                <a:ea typeface="楷体_GB2312" pitchFamily="49" charset="-122"/>
              </a:rPr>
              <a:t>选项域</a:t>
            </a:r>
            <a:r>
              <a:rPr lang="en-US" altLang="zh-CN" sz="2000" b="1" u="sng" dirty="0" smtClean="0">
                <a:solidFill>
                  <a:schemeClr val="accent2"/>
                </a:solidFill>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 用于控制与测试的目的</a:t>
            </a:r>
            <a:r>
              <a:rPr lang="zh-CN" altLang="en-US" sz="2000" b="1" dirty="0" smtClean="0">
                <a:ea typeface="楷体_GB2312" pitchFamily="49" charset="-122"/>
              </a:rPr>
              <a:t>。</a:t>
            </a:r>
            <a:endParaRPr lang="en-US" altLang="zh-CN" sz="2000" b="1" dirty="0" smtClean="0">
              <a:ea typeface="楷体_GB2312" pitchFamily="49" charset="-122"/>
            </a:endParaRPr>
          </a:p>
          <a:p>
            <a:r>
              <a:rPr lang="en-US" altLang="zh-CN" sz="2000" b="1" dirty="0" smtClean="0">
                <a:ea typeface="楷体_GB2312" pitchFamily="49" charset="-122"/>
              </a:rPr>
              <a:t>IP</a:t>
            </a:r>
            <a:r>
              <a:rPr lang="zh-CN" altLang="en-US" sz="2000" b="1" dirty="0" smtClean="0">
                <a:ea typeface="楷体_GB2312" pitchFamily="49" charset="-122"/>
              </a:rPr>
              <a:t>数据报作为网络层数据必然要通过帧来传输；一个数据报可能要通过多个不同的物理网络；每一个路由器都要将接收到的帧进行拆包和处理，然后封装成另外一个帧；每一种物理网络都规定了各自帧的数据域最大字节长度的最大传输单元；帧的格式与长度取决于物理网络所采用的协议</a:t>
            </a:r>
            <a:endParaRPr lang="en-US" altLang="zh-CN" sz="2000" b="1" dirty="0" smtClean="0">
              <a:ea typeface="楷体_GB2312" pitchFamily="49" charset="-122"/>
            </a:endParaRPr>
          </a:p>
          <a:p>
            <a:r>
              <a:rPr lang="zh-CN" altLang="en-US" sz="2000" b="1" dirty="0" smtClean="0">
                <a:ea typeface="楷体_GB2312" pitchFamily="49" charset="-122"/>
              </a:rPr>
              <a:t>如果数据报来自一个能够通过较大数据报的局域网，又要通过另一个只能通过较小的数据报的局域网，那么就必须对</a:t>
            </a:r>
            <a:r>
              <a:rPr lang="en-US" altLang="zh-CN" sz="2000" b="1" dirty="0" smtClean="0">
                <a:ea typeface="楷体_GB2312" pitchFamily="49" charset="-122"/>
              </a:rPr>
              <a:t>IP</a:t>
            </a:r>
            <a:r>
              <a:rPr lang="zh-CN" altLang="en-US" sz="2000" b="1" dirty="0" smtClean="0">
                <a:ea typeface="楷体_GB2312" pitchFamily="49" charset="-122"/>
              </a:rPr>
              <a:t>数据报进行分片</a:t>
            </a:r>
          </a:p>
          <a:p>
            <a:pPr eaLnBrk="1" hangingPunct="1"/>
            <a:endParaRPr lang="zh-CN" altLang="en-US" sz="2000" dirty="0" smtClean="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EADE61-6962-4942-AAA8-95356D61EEC0}" type="slidenum">
              <a:rPr lang="zh-CN" altLang="en-US" smtClean="0">
                <a:latin typeface="Tahoma" pitchFamily="34" charset="0"/>
              </a:rPr>
              <a:pPr eaLnBrk="1" hangingPunct="1"/>
              <a:t>61</a:t>
            </a:fld>
            <a:endParaRPr lang="en-US" altLang="zh-CN" smtClean="0">
              <a:latin typeface="Tahoma" pitchFamily="34" charset="0"/>
            </a:endParaRPr>
          </a:p>
        </p:txBody>
      </p:sp>
      <p:sp>
        <p:nvSpPr>
          <p:cNvPr id="178179" name="Rectangle 1026"/>
          <p:cNvSpPr>
            <a:spLocks noGrp="1" noRot="1" noChangeAspect="1" noChangeArrowheads="1" noTextEdit="1"/>
          </p:cNvSpPr>
          <p:nvPr>
            <p:ph type="sldImg"/>
          </p:nvPr>
        </p:nvSpPr>
        <p:spPr>
          <a:ln/>
        </p:spPr>
      </p:sp>
      <p:sp>
        <p:nvSpPr>
          <p:cNvPr id="1781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CD4891C-1380-4F29-8E0F-69660D10AA35}" type="slidenum">
              <a:rPr lang="zh-CN" altLang="en-US" smtClean="0">
                <a:latin typeface="Tahoma" pitchFamily="34" charset="0"/>
              </a:rPr>
              <a:pPr eaLnBrk="1" hangingPunct="1"/>
              <a:t>62</a:t>
            </a:fld>
            <a:endParaRPr lang="en-US" altLang="zh-CN" smtClean="0">
              <a:latin typeface="Tahoma" pitchFamily="3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D90B490-D752-497F-9E33-E46B15DB13DE}" type="slidenum">
              <a:rPr lang="zh-CN" altLang="en-US" smtClean="0">
                <a:latin typeface="Tahoma" pitchFamily="34" charset="0"/>
              </a:rPr>
              <a:pPr eaLnBrk="1" hangingPunct="1"/>
              <a:t>63</a:t>
            </a:fld>
            <a:endParaRPr lang="en-US" altLang="zh-CN" smtClean="0">
              <a:latin typeface="Tahoma" pitchFamily="3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4096FB9-E93C-4C45-8405-3AF72DC56DB4}" type="slidenum">
              <a:rPr lang="zh-CN" altLang="en-US" smtClean="0">
                <a:latin typeface="Tahoma" pitchFamily="34" charset="0"/>
              </a:rPr>
              <a:pPr eaLnBrk="1" hangingPunct="1"/>
              <a:t>64</a:t>
            </a:fld>
            <a:endParaRPr lang="en-US" altLang="zh-CN" smtClean="0">
              <a:latin typeface="Tahoma" pitchFamily="34" charset="0"/>
            </a:endParaRPr>
          </a:p>
        </p:txBody>
      </p:sp>
      <p:sp>
        <p:nvSpPr>
          <p:cNvPr id="181251" name="Rectangle 1026"/>
          <p:cNvSpPr>
            <a:spLocks noGrp="1" noRot="1" noChangeAspect="1" noChangeArrowheads="1" noTextEdit="1"/>
          </p:cNvSpPr>
          <p:nvPr>
            <p:ph type="sldImg"/>
          </p:nvPr>
        </p:nvSpPr>
        <p:spPr>
          <a:ln/>
        </p:spPr>
      </p:sp>
      <p:sp>
        <p:nvSpPr>
          <p:cNvPr id="18125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BC06A7-C050-493A-AD2E-C49235DA0610}" type="slidenum">
              <a:rPr lang="zh-CN" altLang="en-US" smtClean="0">
                <a:latin typeface="Tahoma" pitchFamily="34" charset="0"/>
              </a:rPr>
              <a:pPr eaLnBrk="1" hangingPunct="1"/>
              <a:t>65</a:t>
            </a:fld>
            <a:endParaRPr lang="en-US" altLang="zh-CN" smtClean="0">
              <a:latin typeface="Tahoma" pitchFamily="3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反向地址解析协议 也有</a:t>
            </a:r>
            <a:r>
              <a:rPr lang="en-US" altLang="zh-CN" dirty="0" smtClean="0">
                <a:ea typeface="宋体" charset="-122"/>
              </a:rPr>
              <a:t>ARP</a:t>
            </a:r>
            <a:r>
              <a:rPr lang="zh-CN" altLang="en-US" dirty="0" smtClean="0">
                <a:ea typeface="宋体" charset="-122"/>
              </a:rPr>
              <a:t>这个协议地位更重要</a:t>
            </a:r>
            <a:endParaRPr lang="en-US" altLang="zh-CN" dirty="0" smtClean="0">
              <a:ea typeface="宋体" charset="-122"/>
            </a:endParaRPr>
          </a:p>
          <a:p>
            <a:pPr eaLnBrk="1" hangingPunct="1"/>
            <a:r>
              <a:rPr lang="zh-CN" altLang="en-US" dirty="0" smtClean="0">
                <a:ea typeface="宋体" charset="-122"/>
              </a:rPr>
              <a:t>自启协议</a:t>
            </a:r>
            <a:endParaRPr lang="en-US" altLang="zh-CN" dirty="0" smtClean="0">
              <a:ea typeface="宋体" charset="-122"/>
            </a:endParaRPr>
          </a:p>
          <a:p>
            <a:pPr eaLnBrk="1" hangingPunct="1"/>
            <a:r>
              <a:rPr lang="zh-CN" altLang="en-US" dirty="0" smtClean="0">
                <a:ea typeface="宋体" charset="-122"/>
              </a:rPr>
              <a:t>地址分配协议</a:t>
            </a:r>
            <a:endParaRPr lang="en-US" altLang="zh-CN" dirty="0" smtClean="0">
              <a:ea typeface="宋体" charset="-122"/>
            </a:endParaRPr>
          </a:p>
          <a:p>
            <a:pPr eaLnBrk="1" hangingPunct="1"/>
            <a:r>
              <a:rPr lang="zh-CN" altLang="en-US" dirty="0" smtClean="0">
                <a:ea typeface="宋体" charset="-122"/>
              </a:rPr>
              <a:t>最后一个用的比较多</a:t>
            </a:r>
            <a:endParaRPr lang="en-US" altLang="zh-CN" dirty="0" smtClean="0">
              <a:ea typeface="宋体" charset="-122"/>
            </a:endParaRPr>
          </a:p>
          <a:p>
            <a:pPr eaLnBrk="1" hangingPunct="1"/>
            <a:endParaRPr lang="en-US" altLang="zh-CN" dirty="0" smtClean="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093F955-0756-4E51-9F87-1B7341CB86F8}" type="slidenum">
              <a:rPr lang="zh-CN" altLang="en-US" smtClean="0">
                <a:latin typeface="Tahoma" pitchFamily="34" charset="0"/>
              </a:rPr>
              <a:pPr eaLnBrk="1" hangingPunct="1"/>
              <a:t>66</a:t>
            </a:fld>
            <a:endParaRPr lang="en-US" altLang="zh-CN" smtClean="0">
              <a:latin typeface="Tahoma" pitchFamily="3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最早出现的协议</a:t>
            </a:r>
            <a:endParaRPr lang="en-US" altLang="zh-CN" dirty="0" smtClean="0">
              <a:ea typeface="宋体" charset="-122"/>
            </a:endParaRPr>
          </a:p>
          <a:p>
            <a:pPr eaLnBrk="1" hangingPunct="1"/>
            <a:r>
              <a:rPr lang="zh-CN" altLang="en-US" dirty="0" smtClean="0">
                <a:ea typeface="宋体" charset="-122"/>
              </a:rPr>
              <a:t>只知道自己的</a:t>
            </a:r>
            <a:r>
              <a:rPr lang="en-US" altLang="zh-CN" dirty="0" smtClean="0">
                <a:ea typeface="宋体" charset="-122"/>
              </a:rPr>
              <a:t>mac</a:t>
            </a:r>
            <a:r>
              <a:rPr lang="zh-CN" altLang="en-US" dirty="0" smtClean="0">
                <a:ea typeface="宋体" charset="-122"/>
              </a:rPr>
              <a:t>地址</a:t>
            </a:r>
            <a:r>
              <a:rPr lang="en-US" altLang="zh-CN" dirty="0" smtClean="0">
                <a:ea typeface="宋体" charset="-122"/>
              </a:rPr>
              <a:t>,</a:t>
            </a:r>
            <a:r>
              <a:rPr lang="zh-CN" altLang="en-US" dirty="0" smtClean="0">
                <a:ea typeface="宋体" charset="-122"/>
              </a:rPr>
              <a:t>其他信息一概不知</a:t>
            </a:r>
            <a:endParaRPr lang="en-US" altLang="zh-CN" dirty="0" smtClean="0">
              <a:ea typeface="宋体" charset="-122"/>
            </a:endParaRPr>
          </a:p>
          <a:p>
            <a:pPr eaLnBrk="1" hangingPunct="1"/>
            <a:r>
              <a:rPr lang="zh-CN" altLang="en-US" dirty="0" smtClean="0">
                <a:ea typeface="宋体" charset="-122"/>
              </a:rPr>
              <a:t>先广播请求</a:t>
            </a:r>
            <a:endParaRPr lang="en-US" altLang="zh-CN" dirty="0" smtClean="0">
              <a:ea typeface="宋体" charset="-122"/>
            </a:endParaRPr>
          </a:p>
          <a:p>
            <a:pPr eaLnBrk="1" hangingPunct="1"/>
            <a:r>
              <a:rPr lang="zh-CN" altLang="en-US" dirty="0" smtClean="0">
                <a:ea typeface="宋体" charset="-122"/>
              </a:rPr>
              <a:t>已知</a:t>
            </a:r>
            <a:r>
              <a:rPr lang="en-US" altLang="zh-CN" dirty="0" smtClean="0">
                <a:ea typeface="宋体" charset="-122"/>
              </a:rPr>
              <a:t>mac</a:t>
            </a:r>
            <a:r>
              <a:rPr lang="zh-CN" altLang="en-US" dirty="0" smtClean="0">
                <a:ea typeface="宋体" charset="-122"/>
              </a:rPr>
              <a:t>地址去找</a:t>
            </a:r>
            <a:r>
              <a:rPr lang="en-US" altLang="zh-CN" dirty="0" err="1" smtClean="0">
                <a:ea typeface="宋体" charset="-122"/>
              </a:rPr>
              <a:t>ip</a:t>
            </a:r>
            <a:r>
              <a:rPr lang="zh-CN" altLang="en-US" dirty="0" smtClean="0">
                <a:ea typeface="宋体" charset="-122"/>
              </a:rPr>
              <a:t>地址</a:t>
            </a:r>
            <a:endParaRPr lang="en-US" altLang="zh-CN" dirty="0" smtClean="0">
              <a:ea typeface="宋体" charset="-122"/>
            </a:endParaRPr>
          </a:p>
          <a:p>
            <a:pPr eaLnBrk="1" hangingPunct="1"/>
            <a:r>
              <a:rPr lang="en-US" altLang="zh-CN" dirty="0" smtClean="0">
                <a:ea typeface="宋体" charset="-122"/>
              </a:rPr>
              <a:t>ARP</a:t>
            </a:r>
            <a:r>
              <a:rPr lang="zh-CN" altLang="en-US" dirty="0" smtClean="0">
                <a:ea typeface="宋体" charset="-122"/>
              </a:rPr>
              <a:t>是已知</a:t>
            </a:r>
            <a:r>
              <a:rPr lang="en-US" altLang="zh-CN" dirty="0" err="1" smtClean="0">
                <a:ea typeface="宋体" charset="-122"/>
              </a:rPr>
              <a:t>ip</a:t>
            </a:r>
            <a:r>
              <a:rPr lang="zh-CN" altLang="en-US" dirty="0" smtClean="0">
                <a:ea typeface="宋体" charset="-122"/>
              </a:rPr>
              <a:t>去找</a:t>
            </a:r>
            <a:r>
              <a:rPr lang="en-US" altLang="zh-CN" dirty="0" smtClean="0">
                <a:ea typeface="宋体" charset="-122"/>
              </a:rPr>
              <a:t>mac</a:t>
            </a:r>
          </a:p>
          <a:p>
            <a:pPr eaLnBrk="1" hangingPunct="1"/>
            <a:endParaRPr lang="zh-CN" altLang="en-US" dirty="0" smtClean="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168C039-7C9A-44CC-98A1-FDF33C889FC1}" type="slidenum">
              <a:rPr lang="zh-CN" altLang="en-US" smtClean="0">
                <a:latin typeface="Tahoma" pitchFamily="34" charset="0"/>
              </a:rPr>
              <a:pPr eaLnBrk="1" hangingPunct="1"/>
              <a:t>67</a:t>
            </a:fld>
            <a:endParaRPr lang="en-US" altLang="zh-CN" smtClean="0">
              <a:latin typeface="Tahoma" pitchFamily="3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u="sng" kern="1200" dirty="0" smtClean="0">
                <a:solidFill>
                  <a:schemeClr val="tx1"/>
                </a:solidFill>
                <a:effectLst/>
                <a:latin typeface="Arial" charset="0"/>
                <a:ea typeface="宋体" pitchFamily="2" charset="-122"/>
                <a:cs typeface="+mn-cs"/>
              </a:rPr>
              <a:t>BOOTP </a:t>
            </a:r>
            <a:r>
              <a:rPr lang="zh-CN" altLang="en-US" sz="1200" u="sng" kern="1200" dirty="0" smtClean="0">
                <a:solidFill>
                  <a:schemeClr val="tx1"/>
                </a:solidFill>
                <a:effectLst/>
                <a:latin typeface="Arial" charset="0"/>
                <a:ea typeface="宋体" pitchFamily="2" charset="-122"/>
                <a:cs typeface="+mn-cs"/>
              </a:rPr>
              <a:t>原本是用于无磁盘主机连接的网络上面的</a:t>
            </a:r>
            <a:r>
              <a:rPr lang="en-US" altLang="zh-CN" sz="1200" u="sng" kern="1200" dirty="0" smtClean="0">
                <a:solidFill>
                  <a:schemeClr val="tx1"/>
                </a:solidFill>
                <a:effectLst/>
                <a:latin typeface="Arial" charset="0"/>
                <a:ea typeface="宋体" pitchFamily="2" charset="-122"/>
                <a:cs typeface="+mn-cs"/>
              </a:rPr>
              <a:t>﹕</a:t>
            </a:r>
            <a:r>
              <a:rPr lang="zh-CN" altLang="en-US" sz="1200" u="sng" kern="1200" dirty="0" smtClean="0">
                <a:solidFill>
                  <a:schemeClr val="tx1"/>
                </a:solidFill>
                <a:effectLst/>
                <a:latin typeface="Arial" charset="0"/>
                <a:ea typeface="宋体" pitchFamily="2" charset="-122"/>
                <a:cs typeface="+mn-cs"/>
              </a:rPr>
              <a:t>网络主机使用 </a:t>
            </a:r>
            <a:r>
              <a:rPr lang="en-US" altLang="zh-CN" sz="1200" u="sng" kern="1200" dirty="0" smtClean="0">
                <a:solidFill>
                  <a:schemeClr val="tx1"/>
                </a:solidFill>
                <a:effectLst/>
                <a:latin typeface="Arial" charset="0"/>
                <a:ea typeface="宋体" pitchFamily="2" charset="-122"/>
                <a:cs typeface="+mn-cs"/>
              </a:rPr>
              <a:t>BOOT ROM </a:t>
            </a:r>
            <a:r>
              <a:rPr lang="zh-CN" altLang="en-US" sz="1200" u="sng" kern="1200" dirty="0" smtClean="0">
                <a:solidFill>
                  <a:schemeClr val="tx1"/>
                </a:solidFill>
                <a:effectLst/>
                <a:latin typeface="Arial" charset="0"/>
                <a:ea typeface="宋体" pitchFamily="2" charset="-122"/>
                <a:cs typeface="+mn-cs"/>
              </a:rPr>
              <a:t>而不是磁盘起动并连接上网络</a:t>
            </a:r>
            <a:r>
              <a:rPr lang="en-US" altLang="zh-CN" sz="1200" u="sng" kern="1200" dirty="0" smtClean="0">
                <a:solidFill>
                  <a:schemeClr val="tx1"/>
                </a:solidFill>
                <a:effectLst/>
                <a:latin typeface="Arial" charset="0"/>
                <a:ea typeface="宋体" pitchFamily="2" charset="-122"/>
                <a:cs typeface="+mn-cs"/>
              </a:rPr>
              <a:t>﹐BOOTP </a:t>
            </a:r>
            <a:r>
              <a:rPr lang="zh-CN" altLang="en-US" sz="1200" u="sng" kern="1200" dirty="0" smtClean="0">
                <a:solidFill>
                  <a:schemeClr val="tx1"/>
                </a:solidFill>
                <a:effectLst/>
                <a:latin typeface="Arial" charset="0"/>
                <a:ea typeface="宋体" pitchFamily="2" charset="-122"/>
                <a:cs typeface="+mn-cs"/>
              </a:rPr>
              <a:t>则可以自动地为那些主机设定 </a:t>
            </a:r>
            <a:r>
              <a:rPr lang="en-US" altLang="zh-CN" sz="1200" u="sng" kern="1200" dirty="0" smtClean="0">
                <a:solidFill>
                  <a:schemeClr val="tx1"/>
                </a:solidFill>
                <a:effectLst/>
                <a:latin typeface="Arial" charset="0"/>
                <a:ea typeface="宋体" pitchFamily="2" charset="-122"/>
                <a:cs typeface="+mn-cs"/>
              </a:rPr>
              <a:t>TCP/IP </a:t>
            </a:r>
            <a:r>
              <a:rPr lang="zh-CN" altLang="en-US" sz="1200" u="sng" kern="1200" dirty="0" smtClean="0">
                <a:solidFill>
                  <a:schemeClr val="tx1"/>
                </a:solidFill>
                <a:effectLst/>
                <a:latin typeface="Arial" charset="0"/>
                <a:ea typeface="宋体" pitchFamily="2" charset="-122"/>
                <a:cs typeface="+mn-cs"/>
              </a:rPr>
              <a:t>环境。但 </a:t>
            </a:r>
            <a:r>
              <a:rPr lang="en-US" altLang="zh-CN" sz="1200" u="sng" kern="1200" dirty="0" smtClean="0">
                <a:solidFill>
                  <a:schemeClr val="tx1"/>
                </a:solidFill>
                <a:effectLst/>
                <a:latin typeface="Arial" charset="0"/>
                <a:ea typeface="宋体" pitchFamily="2" charset="-122"/>
                <a:cs typeface="+mn-cs"/>
              </a:rPr>
              <a:t>BOOTP </a:t>
            </a:r>
            <a:r>
              <a:rPr lang="zh-CN" altLang="en-US" sz="1200" u="sng" kern="1200" dirty="0" smtClean="0">
                <a:solidFill>
                  <a:schemeClr val="tx1"/>
                </a:solidFill>
                <a:effectLst/>
                <a:latin typeface="Arial" charset="0"/>
                <a:ea typeface="宋体" pitchFamily="2" charset="-122"/>
                <a:cs typeface="+mn-cs"/>
              </a:rPr>
              <a:t>有一个缺点：您在设定前须事先获得客户端的硬件地址，而且，与 </a:t>
            </a:r>
            <a:r>
              <a:rPr lang="en-US" altLang="zh-CN" sz="1200" u="sng" kern="1200" dirty="0" smtClean="0">
                <a:solidFill>
                  <a:schemeClr val="tx1"/>
                </a:solidFill>
                <a:effectLst/>
                <a:latin typeface="Arial" charset="0"/>
                <a:ea typeface="宋体" pitchFamily="2" charset="-122"/>
                <a:cs typeface="+mn-cs"/>
              </a:rPr>
              <a:t>IP </a:t>
            </a:r>
            <a:r>
              <a:rPr lang="zh-CN" altLang="en-US" sz="1200" u="sng" kern="1200" dirty="0" smtClean="0">
                <a:solidFill>
                  <a:schemeClr val="tx1"/>
                </a:solidFill>
                <a:effectLst/>
                <a:latin typeface="Arial" charset="0"/>
                <a:ea typeface="宋体" pitchFamily="2" charset="-122"/>
                <a:cs typeface="+mn-cs"/>
              </a:rPr>
              <a:t>的对应是静态的。换而言之，</a:t>
            </a:r>
            <a:r>
              <a:rPr lang="en-US" altLang="zh-CN" sz="1200" u="sng" kern="1200" dirty="0" smtClean="0">
                <a:solidFill>
                  <a:schemeClr val="tx1"/>
                </a:solidFill>
                <a:effectLst/>
                <a:latin typeface="Arial" charset="0"/>
                <a:ea typeface="宋体" pitchFamily="2" charset="-122"/>
                <a:cs typeface="+mn-cs"/>
              </a:rPr>
              <a:t>BOOTP </a:t>
            </a:r>
            <a:r>
              <a:rPr lang="zh-CN" altLang="en-US" sz="1200" u="sng" kern="1200" dirty="0" smtClean="0">
                <a:solidFill>
                  <a:schemeClr val="tx1"/>
                </a:solidFill>
                <a:effectLst/>
                <a:latin typeface="Arial" charset="0"/>
                <a:ea typeface="宋体" pitchFamily="2" charset="-122"/>
                <a:cs typeface="+mn-cs"/>
              </a:rPr>
              <a:t>非常缺乏 </a:t>
            </a:r>
            <a:r>
              <a:rPr lang="en-US" altLang="zh-CN" sz="1200" u="sng" kern="1200" dirty="0" smtClean="0">
                <a:solidFill>
                  <a:schemeClr val="tx1"/>
                </a:solidFill>
                <a:effectLst/>
                <a:latin typeface="Arial" charset="0"/>
                <a:ea typeface="宋体" pitchFamily="2" charset="-122"/>
                <a:cs typeface="+mn-cs"/>
              </a:rPr>
              <a:t>"</a:t>
            </a:r>
            <a:r>
              <a:rPr lang="zh-CN" altLang="en-US" sz="1200" u="sng" kern="1200" dirty="0" smtClean="0">
                <a:solidFill>
                  <a:schemeClr val="tx1"/>
                </a:solidFill>
                <a:effectLst/>
                <a:latin typeface="Arial" charset="0"/>
                <a:ea typeface="宋体" pitchFamily="2" charset="-122"/>
                <a:cs typeface="+mn-cs"/>
              </a:rPr>
              <a:t>动态性</a:t>
            </a:r>
            <a:r>
              <a:rPr lang="en-US" altLang="zh-CN" sz="1200" u="sng" kern="1200" dirty="0" smtClean="0">
                <a:solidFill>
                  <a:schemeClr val="tx1"/>
                </a:solidFill>
                <a:effectLst/>
                <a:latin typeface="Arial" charset="0"/>
                <a:ea typeface="宋体" pitchFamily="2" charset="-122"/>
                <a:cs typeface="+mn-cs"/>
              </a:rPr>
              <a:t>" </a:t>
            </a:r>
            <a:r>
              <a:rPr lang="zh-CN" altLang="en-US" sz="1200" u="sng" kern="1200" dirty="0" smtClean="0">
                <a:solidFill>
                  <a:schemeClr val="tx1"/>
                </a:solidFill>
                <a:effectLst/>
                <a:latin typeface="Arial" charset="0"/>
                <a:ea typeface="宋体" pitchFamily="2" charset="-122"/>
                <a:cs typeface="+mn-cs"/>
              </a:rPr>
              <a:t>，若在有限的 </a:t>
            </a:r>
            <a:r>
              <a:rPr lang="en-US" altLang="zh-CN" sz="1200" u="sng" kern="1200" dirty="0" smtClean="0">
                <a:solidFill>
                  <a:schemeClr val="tx1"/>
                </a:solidFill>
                <a:effectLst/>
                <a:latin typeface="Arial" charset="0"/>
                <a:ea typeface="宋体" pitchFamily="2" charset="-122"/>
                <a:cs typeface="+mn-cs"/>
              </a:rPr>
              <a:t>IP </a:t>
            </a:r>
            <a:r>
              <a:rPr lang="zh-CN" altLang="en-US" sz="1200" u="sng" kern="1200" dirty="0" smtClean="0">
                <a:solidFill>
                  <a:schemeClr val="tx1"/>
                </a:solidFill>
                <a:effectLst/>
                <a:latin typeface="Arial" charset="0"/>
                <a:ea typeface="宋体" pitchFamily="2" charset="-122"/>
                <a:cs typeface="+mn-cs"/>
              </a:rPr>
              <a:t>资源环境中，</a:t>
            </a:r>
            <a:r>
              <a:rPr lang="en-US" altLang="zh-CN" sz="1200" u="sng" kern="1200" dirty="0" smtClean="0">
                <a:solidFill>
                  <a:schemeClr val="tx1"/>
                </a:solidFill>
                <a:effectLst/>
                <a:latin typeface="Arial" charset="0"/>
                <a:ea typeface="宋体" pitchFamily="2" charset="-122"/>
                <a:cs typeface="+mn-cs"/>
              </a:rPr>
              <a:t>BOOTP </a:t>
            </a:r>
            <a:r>
              <a:rPr lang="zh-CN" altLang="en-US" sz="1200" u="sng" kern="1200" dirty="0" smtClean="0">
                <a:solidFill>
                  <a:schemeClr val="tx1"/>
                </a:solidFill>
                <a:effectLst/>
                <a:latin typeface="Arial" charset="0"/>
                <a:ea typeface="宋体" pitchFamily="2" charset="-122"/>
                <a:cs typeface="+mn-cs"/>
              </a:rPr>
              <a:t>的一对一对应会造成非常可观</a:t>
            </a:r>
            <a:r>
              <a:rPr lang="zh-CN" altLang="en-US" sz="1200" u="sng" kern="1200" dirty="0" smtClean="0">
                <a:solidFill>
                  <a:schemeClr val="tx1"/>
                </a:solidFill>
                <a:effectLst/>
                <a:latin typeface="Arial" charset="0"/>
                <a:ea typeface="宋体" pitchFamily="2" charset="-122"/>
                <a:cs typeface="+mn-cs"/>
              </a:rPr>
              <a:t>的浪费</a:t>
            </a:r>
            <a:endParaRPr lang="en-US" altLang="zh-CN" sz="1200" u="sng" kern="1200" dirty="0" smtClean="0">
              <a:solidFill>
                <a:schemeClr val="tx1"/>
              </a:solidFill>
              <a:effectLst/>
              <a:latin typeface="Arial" charset="0"/>
              <a:ea typeface="宋体" pitchFamily="2" charset="-122"/>
              <a:cs typeface="+mn-cs"/>
            </a:endParaRPr>
          </a:p>
          <a:p>
            <a:pPr eaLnBrk="1" hangingPunct="1"/>
            <a:endParaRPr lang="en-US" altLang="zh-CN" sz="1200" u="sng" kern="1200" dirty="0" smtClean="0">
              <a:solidFill>
                <a:schemeClr val="tx1"/>
              </a:solidFill>
              <a:effectLst/>
              <a:latin typeface="Arial" charset="0"/>
              <a:ea typeface="宋体" pitchFamily="2" charset="-122"/>
              <a:cs typeface="+mn-cs"/>
            </a:endParaRPr>
          </a:p>
          <a:p>
            <a:pPr eaLnBrk="1" hangingPunct="1"/>
            <a:endParaRPr lang="zh-CN" altLang="en-US" dirty="0" smtClean="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63C3AE2-1EB6-4928-8A18-07728FDBCF93}" type="slidenum">
              <a:rPr lang="zh-CN" altLang="en-US" smtClean="0">
                <a:latin typeface="Tahoma" pitchFamily="34" charset="0"/>
              </a:rPr>
              <a:pPr eaLnBrk="1" hangingPunct="1"/>
              <a:t>68</a:t>
            </a:fld>
            <a:endParaRPr lang="en-US" altLang="zh-CN" smtClean="0">
              <a:latin typeface="Tahoma" pitchFamily="3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smtClean="0">
                <a:ea typeface="宋体" charset="-122"/>
              </a:rPr>
              <a:t>Ip</a:t>
            </a:r>
            <a:r>
              <a:rPr lang="zh-CN" altLang="en-US" dirty="0" smtClean="0">
                <a:ea typeface="宋体" charset="-122"/>
              </a:rPr>
              <a:t>和</a:t>
            </a:r>
            <a:r>
              <a:rPr lang="en-US" altLang="zh-CN" dirty="0" smtClean="0">
                <a:ea typeface="宋体" charset="-122"/>
              </a:rPr>
              <a:t>mac</a:t>
            </a:r>
            <a:r>
              <a:rPr lang="zh-CN" altLang="en-US" dirty="0" smtClean="0">
                <a:ea typeface="宋体" charset="-122"/>
              </a:rPr>
              <a:t>没有一一对应</a:t>
            </a:r>
            <a:endParaRPr lang="en-US" altLang="zh-CN" dirty="0" smtClean="0">
              <a:ea typeface="宋体" charset="-122"/>
            </a:endParaRPr>
          </a:p>
          <a:p>
            <a:r>
              <a:rPr lang="zh-CN" altLang="en-US" dirty="0" smtClean="0">
                <a:ea typeface="宋体" charset="-122"/>
              </a:rPr>
              <a:t>先来先服务</a:t>
            </a:r>
            <a:endParaRPr lang="en-US" altLang="zh-CN" dirty="0" smtClean="0">
              <a:ea typeface="宋体" charset="-122"/>
            </a:endParaRPr>
          </a:p>
          <a:p>
            <a:r>
              <a:rPr lang="zh-CN" altLang="en-US" dirty="0" smtClean="0">
                <a:ea typeface="宋体" charset="-122"/>
              </a:rPr>
              <a:t>握手</a:t>
            </a:r>
            <a:endParaRPr lang="en-US" altLang="zh-CN" dirty="0" smtClean="0">
              <a:ea typeface="宋体" charset="-122"/>
            </a:endParaRPr>
          </a:p>
          <a:p>
            <a:endParaRPr lang="zh-CN" altLang="en-US" dirty="0" smtClean="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69</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374CCAB-5C95-4830-9E4F-6F305FF658EA}" type="slidenum">
              <a:rPr lang="zh-CN" altLang="en-US" smtClean="0">
                <a:latin typeface="Tahoma" pitchFamily="34" charset="0"/>
              </a:rPr>
              <a:pPr eaLnBrk="1" hangingPunct="1"/>
              <a:t>70</a:t>
            </a:fld>
            <a:endParaRPr lang="en-US" altLang="zh-CN" smtClean="0">
              <a:latin typeface="Tahoma" pitchFamily="3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1200" dirty="0" smtClean="0"/>
              <a:t>不管网络层使用的是什么协议，在实际网络的链路上传送数据帧时，最终还是必须使用硬件地址。 </a:t>
            </a:r>
          </a:p>
          <a:p>
            <a:pPr>
              <a:lnSpc>
                <a:spcPct val="90000"/>
              </a:lnSpc>
            </a:pPr>
            <a:r>
              <a:rPr lang="zh-CN" altLang="en-US" sz="1200" dirty="0" smtClean="0"/>
              <a:t>每一个主机都设有一个 </a:t>
            </a:r>
            <a:r>
              <a:rPr lang="en-US" altLang="zh-CN" sz="1200" dirty="0" smtClean="0"/>
              <a:t>ARP </a:t>
            </a:r>
            <a:r>
              <a:rPr lang="zh-CN" altLang="en-US" sz="1200" dirty="0" smtClean="0"/>
              <a:t>高速缓存</a:t>
            </a:r>
            <a:r>
              <a:rPr lang="en-US" altLang="zh-CN" sz="1200" dirty="0" smtClean="0"/>
              <a:t>(ARP cache)</a:t>
            </a:r>
            <a:r>
              <a:rPr lang="zh-CN" altLang="en-US" sz="1200" dirty="0" smtClean="0"/>
              <a:t>，里面有所在的局域网上的各主机和路由器的 </a:t>
            </a:r>
            <a:r>
              <a:rPr lang="en-US" altLang="zh-CN" sz="1200" dirty="0" smtClean="0"/>
              <a:t>IP </a:t>
            </a:r>
            <a:r>
              <a:rPr lang="zh-CN" altLang="en-US" sz="1200" dirty="0" smtClean="0"/>
              <a:t>地址到硬件地址的映</a:t>
            </a:r>
            <a:r>
              <a:rPr lang="zh-CN" altLang="en-US" sz="1200" dirty="0" smtClean="0"/>
              <a:t>射表</a:t>
            </a:r>
            <a:endParaRPr lang="en-US" altLang="zh-CN" sz="1200" dirty="0" smtClean="0"/>
          </a:p>
          <a:p>
            <a:pPr>
              <a:lnSpc>
                <a:spcPct val="90000"/>
              </a:lnSpc>
            </a:pPr>
            <a:endParaRPr lang="en-US" altLang="zh-CN" sz="1200" dirty="0" smtClean="0">
              <a:ea typeface="宋体" charset="-122"/>
            </a:endParaRPr>
          </a:p>
          <a:p>
            <a:pPr>
              <a:lnSpc>
                <a:spcPct val="90000"/>
              </a:lnSpc>
            </a:pPr>
            <a:r>
              <a:rPr lang="zh-CN" altLang="en-US" sz="1200" dirty="0" smtClean="0">
                <a:ea typeface="宋体" charset="-122"/>
              </a:rPr>
              <a:t>拿什么地址来封装帧的问题</a:t>
            </a:r>
            <a:endParaRPr lang="en-US" altLang="zh-CN" sz="1200" dirty="0" smtClean="0">
              <a:ea typeface="宋体" charset="-122"/>
            </a:endParaRPr>
          </a:p>
          <a:p>
            <a:pPr>
              <a:lnSpc>
                <a:spcPct val="90000"/>
              </a:lnSpc>
            </a:pPr>
            <a:r>
              <a:rPr lang="zh-CN" altLang="zh-CN" sz="1200" dirty="0" smtClean="0">
                <a:ea typeface="宋体" charset="-122"/>
              </a:rPr>
              <a:t> </a:t>
            </a:r>
            <a:endParaRPr lang="zh-CN" altLang="en-US" dirty="0"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D1A8C1-F497-4531-8851-E1F3FC22005B}" type="slidenum">
              <a:rPr lang="en-US" altLang="zh-CN"/>
              <a:pPr/>
              <a:t>7</a:t>
            </a:fld>
            <a:endParaRPr lang="en-US" altLang="zh-CN"/>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r>
              <a:rPr lang="zh-CN" altLang="en-US" sz="1200" b="1" u="sng" dirty="0" smtClean="0">
                <a:solidFill>
                  <a:schemeClr val="accent2"/>
                </a:solidFill>
                <a:latin typeface="楷体_GB2312" pitchFamily="49" charset="-122"/>
                <a:ea typeface="楷体_GB2312" pitchFamily="49" charset="-122"/>
              </a:rPr>
              <a:t>固定部分有</a:t>
            </a:r>
            <a:r>
              <a:rPr lang="en-US" altLang="zh-CN" sz="1200" b="1" u="sng" dirty="0" smtClean="0">
                <a:solidFill>
                  <a:schemeClr val="accent2"/>
                </a:solidFill>
                <a:latin typeface="楷体_GB2312" pitchFamily="49" charset="-122"/>
                <a:ea typeface="楷体_GB2312" pitchFamily="49" charset="-122"/>
              </a:rPr>
              <a:t>20</a:t>
            </a:r>
            <a:r>
              <a:rPr lang="zh-CN" altLang="en-US" sz="1200" b="1" u="sng" dirty="0" smtClean="0">
                <a:solidFill>
                  <a:schemeClr val="accent2"/>
                </a:solidFill>
                <a:latin typeface="楷体_GB2312" pitchFamily="49" charset="-122"/>
                <a:ea typeface="楷体_GB2312" pitchFamily="49" charset="-122"/>
              </a:rPr>
              <a:t>个字节</a:t>
            </a:r>
            <a:endParaRPr lang="en-US" altLang="zh-CN" sz="1200" b="1" u="sng" dirty="0" smtClean="0">
              <a:solidFill>
                <a:schemeClr val="accent2"/>
              </a:solidFill>
              <a:latin typeface="楷体_GB2312" pitchFamily="49" charset="-122"/>
              <a:ea typeface="楷体_GB2312" pitchFamily="49" charset="-122"/>
            </a:endParaRPr>
          </a:p>
          <a:p>
            <a:r>
              <a:rPr lang="zh-CN" altLang="en-US" sz="1200" b="1" u="sng" dirty="0" smtClean="0">
                <a:solidFill>
                  <a:schemeClr val="accent2"/>
                </a:solidFill>
                <a:latin typeface="楷体_GB2312" pitchFamily="49" charset="-122"/>
                <a:ea typeface="楷体_GB2312" pitchFamily="49" charset="-122"/>
              </a:rPr>
              <a:t>这里显示的时</a:t>
            </a:r>
            <a:r>
              <a:rPr lang="en-US" altLang="zh-CN" sz="1200" b="1" u="sng" dirty="0" smtClean="0">
                <a:solidFill>
                  <a:schemeClr val="accent2"/>
                </a:solidFill>
                <a:latin typeface="楷体_GB2312" pitchFamily="49" charset="-122"/>
                <a:ea typeface="楷体_GB2312" pitchFamily="49" charset="-122"/>
              </a:rPr>
              <a:t>ipv4</a:t>
            </a:r>
            <a:r>
              <a:rPr lang="zh-CN" altLang="en-US" sz="1200" b="1" u="sng" dirty="0" smtClean="0">
                <a:solidFill>
                  <a:schemeClr val="accent2"/>
                </a:solidFill>
                <a:latin typeface="楷体_GB2312" pitchFamily="49" charset="-122"/>
                <a:ea typeface="楷体_GB2312" pitchFamily="49" charset="-122"/>
              </a:rPr>
              <a:t>版本</a:t>
            </a:r>
            <a:endParaRPr lang="en-US" altLang="zh-CN" sz="1200" b="1" u="sng" dirty="0" smtClean="0">
              <a:solidFill>
                <a:schemeClr val="accent2"/>
              </a:solidFill>
              <a:latin typeface="楷体_GB2312" pitchFamily="49" charset="-122"/>
              <a:ea typeface="楷体_GB2312" pitchFamily="49" charset="-122"/>
            </a:endParaRPr>
          </a:p>
          <a:p>
            <a:endParaRPr lang="en-US" altLang="zh-CN" sz="1200" b="1" u="sng" dirty="0" smtClean="0">
              <a:solidFill>
                <a:schemeClr val="accent2"/>
              </a:solidFill>
              <a:latin typeface="楷体_GB2312" pitchFamily="49" charset="-122"/>
              <a:ea typeface="楷体_GB2312" pitchFamily="49" charset="-122"/>
            </a:endParaRPr>
          </a:p>
          <a:p>
            <a:endParaRPr lang="en-US" altLang="zh-CN" sz="1200" b="1" u="sng" dirty="0" smtClean="0">
              <a:solidFill>
                <a:schemeClr val="accent2"/>
              </a:solidFill>
              <a:latin typeface="楷体_GB2312" pitchFamily="49" charset="-122"/>
              <a:ea typeface="楷体_GB2312" pitchFamily="49" charset="-122"/>
            </a:endParaRPr>
          </a:p>
          <a:p>
            <a:r>
              <a:rPr lang="zh-CN" altLang="en-US" sz="1200" b="1" u="sng" dirty="0" smtClean="0">
                <a:solidFill>
                  <a:schemeClr val="accent2"/>
                </a:solidFill>
                <a:latin typeface="楷体_GB2312" pitchFamily="49" charset="-122"/>
                <a:ea typeface="楷体_GB2312" pitchFamily="49" charset="-122"/>
              </a:rPr>
              <a:t>版本与协议类型域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版本域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所使用的</a:t>
            </a:r>
            <a:r>
              <a:rPr lang="en-US" altLang="zh-CN" sz="1200" b="1" dirty="0" smtClean="0">
                <a:latin typeface="楷体_GB2312" pitchFamily="49" charset="-122"/>
                <a:ea typeface="楷体_GB2312" pitchFamily="49" charset="-122"/>
              </a:rPr>
              <a:t>IP</a:t>
            </a:r>
            <a:r>
              <a:rPr lang="zh-CN" altLang="en-US" sz="1200" b="1" dirty="0" smtClean="0">
                <a:latin typeface="楷体_GB2312" pitchFamily="49" charset="-122"/>
                <a:ea typeface="楷体_GB2312" pitchFamily="49" charset="-122"/>
              </a:rPr>
              <a:t>协议的版本号；协议类型域 </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高层协议类型； </a:t>
            </a:r>
          </a:p>
          <a:p>
            <a:r>
              <a:rPr lang="zh-CN" altLang="en-US" sz="1200" b="1" u="sng" dirty="0" smtClean="0">
                <a:solidFill>
                  <a:schemeClr val="accent2"/>
                </a:solidFill>
                <a:latin typeface="楷体_GB2312" pitchFamily="49" charset="-122"/>
                <a:ea typeface="楷体_GB2312" pitchFamily="49" charset="-122"/>
              </a:rPr>
              <a:t>长度域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报头长度域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以4字节为一个单位的报头的长度； 总长度域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以字节为单位的数据报的总长度；</a:t>
            </a:r>
          </a:p>
          <a:p>
            <a:r>
              <a:rPr lang="zh-CN" altLang="en-US" sz="1200" b="1" u="sng" dirty="0" smtClean="0">
                <a:solidFill>
                  <a:schemeClr val="accent2"/>
                </a:solidFill>
                <a:latin typeface="楷体_GB2312" pitchFamily="49" charset="-122"/>
                <a:ea typeface="楷体_GB2312" pitchFamily="49" charset="-122"/>
              </a:rPr>
              <a:t>服务类型域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指示路由器如何处理该数据报；由4位的服务类型子域与3的优先级构成； </a:t>
            </a:r>
          </a:p>
          <a:p>
            <a:r>
              <a:rPr lang="zh-CN" altLang="en-US" sz="1200" b="1" u="sng" dirty="0" smtClean="0">
                <a:solidFill>
                  <a:schemeClr val="accent2"/>
                </a:solidFill>
                <a:ea typeface="楷体_GB2312" pitchFamily="49" charset="-122"/>
              </a:rPr>
              <a:t>生存时间域</a:t>
            </a:r>
            <a:r>
              <a:rPr lang="zh-CN" altLang="en-US" sz="1200" dirty="0" smtClean="0"/>
              <a:t> </a:t>
            </a:r>
            <a:r>
              <a:rPr lang="en-US" altLang="zh-CN" sz="1200" dirty="0" smtClean="0"/>
              <a:t>:</a:t>
            </a:r>
            <a:r>
              <a:rPr lang="zh-CN" altLang="en-US" sz="1200" b="1" dirty="0" smtClean="0">
                <a:ea typeface="楷体_GB2312" pitchFamily="49" charset="-122"/>
              </a:rPr>
              <a:t>设置数据报在互联网络的传输过程中可以经过的最多的路由器跳步数；</a:t>
            </a:r>
            <a:endParaRPr lang="zh-CN" altLang="en-US" sz="300" b="1" dirty="0" smtClean="0">
              <a:ea typeface="楷体_GB2312" pitchFamily="49" charset="-122"/>
            </a:endParaRPr>
          </a:p>
          <a:p>
            <a:r>
              <a:rPr lang="zh-CN" altLang="en-US" sz="1200" b="1" u="sng" dirty="0" smtClean="0">
                <a:solidFill>
                  <a:schemeClr val="accent2"/>
                </a:solidFill>
                <a:latin typeface="楷体_GB2312" pitchFamily="49" charset="-122"/>
                <a:ea typeface="楷体_GB2312" pitchFamily="49" charset="-122"/>
              </a:rPr>
              <a:t>头校验和域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保证数据报头部的数据完整性</a:t>
            </a:r>
            <a:r>
              <a:rPr lang="zh-CN" altLang="en-US" sz="1200" dirty="0" smtClean="0"/>
              <a:t> ；</a:t>
            </a:r>
            <a:endParaRPr lang="zh-CN" altLang="en-US" sz="300" dirty="0" smtClean="0"/>
          </a:p>
          <a:p>
            <a:r>
              <a:rPr lang="zh-CN" altLang="en-US" sz="1200" b="1" u="sng" dirty="0" smtClean="0">
                <a:solidFill>
                  <a:schemeClr val="accent2"/>
                </a:solidFill>
                <a:ea typeface="楷体_GB2312" pitchFamily="49" charset="-122"/>
              </a:rPr>
              <a:t>地址域</a:t>
            </a:r>
            <a:r>
              <a:rPr lang="en-US" altLang="zh-CN" sz="1200" b="1" u="sng" dirty="0" smtClean="0">
                <a:solidFill>
                  <a:schemeClr val="accent2"/>
                </a:solidFill>
                <a:ea typeface="楷体_GB2312" pitchFamily="49" charset="-122"/>
              </a:rPr>
              <a:t>:</a:t>
            </a:r>
            <a:r>
              <a:rPr lang="zh-CN" altLang="en-US" sz="1200" b="1" dirty="0" smtClean="0">
                <a:ea typeface="楷体_GB2312" pitchFamily="49" charset="-122"/>
              </a:rPr>
              <a:t>包括源地址与目的地址；</a:t>
            </a:r>
          </a:p>
          <a:p>
            <a:r>
              <a:rPr lang="zh-CN" altLang="en-US" sz="1200" b="1" u="sng" dirty="0" smtClean="0">
                <a:solidFill>
                  <a:schemeClr val="accent2"/>
                </a:solidFill>
                <a:latin typeface="楷体_GB2312" pitchFamily="49" charset="-122"/>
                <a:ea typeface="楷体_GB2312" pitchFamily="49" charset="-122"/>
              </a:rPr>
              <a:t>选项域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用于控制与测试的目的</a:t>
            </a:r>
            <a:r>
              <a:rPr lang="zh-CN" altLang="en-US" sz="1200" b="1" dirty="0" smtClean="0">
                <a:ea typeface="楷体_GB2312" pitchFamily="49" charset="-122"/>
              </a:rPr>
              <a:t>。</a:t>
            </a:r>
            <a:endParaRPr lang="en-US" altLang="zh-CN" sz="1200" b="1" dirty="0" smtClean="0">
              <a:ea typeface="楷体_GB2312" pitchFamily="49" charset="-122"/>
            </a:endParaRPr>
          </a:p>
          <a:p>
            <a:r>
              <a:rPr lang="en-US" altLang="zh-CN" sz="1200" b="1" dirty="0" smtClean="0">
                <a:ea typeface="楷体_GB2312" pitchFamily="49" charset="-122"/>
              </a:rPr>
              <a:t>IP</a:t>
            </a:r>
            <a:r>
              <a:rPr lang="zh-CN" altLang="en-US" sz="1200" b="1" dirty="0" smtClean="0">
                <a:ea typeface="楷体_GB2312" pitchFamily="49" charset="-122"/>
              </a:rPr>
              <a:t>数据报作为网络层数据必然要通过帧来传输；一个数据报可能要通过多个不同的物理网络；每一个路由器都要将接收到的帧进行拆包和处理，然后封装成另外一个帧；每一种物理网络都规定了各自帧的数据域最大字节长度的最大传输单元；帧的格式与长度取决于物理网络所采用的协议</a:t>
            </a:r>
            <a:endParaRPr lang="en-US" altLang="zh-CN" sz="1200" b="1" dirty="0" smtClean="0">
              <a:ea typeface="楷体_GB2312" pitchFamily="49" charset="-122"/>
            </a:endParaRPr>
          </a:p>
          <a:p>
            <a:r>
              <a:rPr lang="zh-CN" altLang="en-US" sz="1200" b="1" dirty="0" smtClean="0">
                <a:ea typeface="楷体_GB2312" pitchFamily="49" charset="-122"/>
              </a:rPr>
              <a:t>如果数据报来自一个能够通过较大数据报的局域网，又要通过另一个只能通过较小的数据报的局域网，那么就必须对</a:t>
            </a:r>
            <a:r>
              <a:rPr lang="en-US" altLang="zh-CN" sz="1200" b="1" dirty="0" smtClean="0">
                <a:ea typeface="楷体_GB2312" pitchFamily="49" charset="-122"/>
              </a:rPr>
              <a:t>IP</a:t>
            </a:r>
            <a:r>
              <a:rPr lang="zh-CN" altLang="en-US" sz="1200" b="1" dirty="0" smtClean="0">
                <a:ea typeface="楷体_GB2312" pitchFamily="49" charset="-122"/>
              </a:rPr>
              <a:t>数据报进行分片</a:t>
            </a:r>
          </a:p>
          <a:p>
            <a:endParaRPr lang="zh-CN" altLang="zh-CN"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3F76956-896B-402C-9BE8-86614F3E0A8C}" type="slidenum">
              <a:rPr lang="zh-CN" altLang="en-US" smtClean="0">
                <a:latin typeface="Tahoma" pitchFamily="34" charset="0"/>
              </a:rPr>
              <a:pPr eaLnBrk="1" hangingPunct="1"/>
              <a:t>71</a:t>
            </a:fld>
            <a:endParaRPr lang="en-US" altLang="zh-CN" smtClean="0">
              <a:latin typeface="Tahoma" pitchFamily="34" charset="0"/>
            </a:endParaRPr>
          </a:p>
        </p:txBody>
      </p:sp>
      <p:sp>
        <p:nvSpPr>
          <p:cNvPr id="188419" name="Rectangle 1026"/>
          <p:cNvSpPr>
            <a:spLocks noGrp="1" noRot="1" noChangeAspect="1" noChangeArrowheads="1" noTextEdit="1"/>
          </p:cNvSpPr>
          <p:nvPr>
            <p:ph type="sldImg"/>
          </p:nvPr>
        </p:nvSpPr>
        <p:spPr>
          <a:ln/>
        </p:spPr>
      </p:sp>
      <p:sp>
        <p:nvSpPr>
          <p:cNvPr id="1884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另一种想法是不需要问到</a:t>
            </a:r>
            <a:r>
              <a:rPr lang="en-US" altLang="zh-CN" dirty="0" smtClean="0">
                <a:ea typeface="宋体" charset="-122"/>
              </a:rPr>
              <a:t>mac</a:t>
            </a:r>
            <a:r>
              <a:rPr lang="zh-CN" altLang="en-US" dirty="0" smtClean="0">
                <a:ea typeface="宋体" charset="-122"/>
              </a:rPr>
              <a:t>地址</a:t>
            </a:r>
            <a:r>
              <a:rPr lang="en-US" altLang="zh-CN" dirty="0" smtClean="0">
                <a:ea typeface="宋体" charset="-122"/>
              </a:rPr>
              <a:t>,</a:t>
            </a:r>
            <a:r>
              <a:rPr lang="zh-CN" altLang="en-US" dirty="0" smtClean="0">
                <a:ea typeface="宋体" charset="-122"/>
              </a:rPr>
              <a:t>全部用</a:t>
            </a:r>
            <a:r>
              <a:rPr lang="en-US" altLang="zh-CN" dirty="0" smtClean="0">
                <a:ea typeface="宋体" charset="-122"/>
              </a:rPr>
              <a:t>1111</a:t>
            </a:r>
            <a:r>
              <a:rPr lang="zh-CN" altLang="en-US" dirty="0" smtClean="0">
                <a:ea typeface="宋体" charset="-122"/>
              </a:rPr>
              <a:t>来代替目的地址</a:t>
            </a:r>
            <a:r>
              <a:rPr lang="en-US" altLang="zh-CN" dirty="0" smtClean="0">
                <a:ea typeface="宋体" charset="-122"/>
              </a:rPr>
              <a:t>,</a:t>
            </a:r>
            <a:r>
              <a:rPr lang="zh-CN" altLang="en-US" dirty="0" smtClean="0">
                <a:ea typeface="宋体" charset="-122"/>
              </a:rPr>
              <a:t>因为所有机器收到之后全部要无条件接受</a:t>
            </a:r>
            <a:r>
              <a:rPr lang="en-US" altLang="zh-CN" dirty="0" smtClean="0">
                <a:ea typeface="宋体" charset="-122"/>
              </a:rPr>
              <a:t>,</a:t>
            </a:r>
            <a:r>
              <a:rPr lang="zh-CN" altLang="en-US" dirty="0" smtClean="0">
                <a:ea typeface="宋体" charset="-122"/>
              </a:rPr>
              <a:t>代价太大了</a:t>
            </a:r>
            <a:endParaRPr lang="zh-CN" altLang="en-US" dirty="0" smtClean="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288339C-7989-4343-9D61-520A064F7827}" type="slidenum">
              <a:rPr lang="zh-CN" altLang="en-US" smtClean="0">
                <a:latin typeface="Tahoma" pitchFamily="34" charset="0"/>
              </a:rPr>
              <a:pPr eaLnBrk="1" hangingPunct="1"/>
              <a:t>72</a:t>
            </a:fld>
            <a:endParaRPr lang="en-US" altLang="zh-CN" smtClean="0">
              <a:latin typeface="Tahoma" pitchFamily="34" charset="0"/>
            </a:endParaRPr>
          </a:p>
        </p:txBody>
      </p:sp>
      <p:sp>
        <p:nvSpPr>
          <p:cNvPr id="189443" name="Rectangle 1026"/>
          <p:cNvSpPr>
            <a:spLocks noGrp="1" noRot="1" noChangeAspect="1" noChangeArrowheads="1" noTextEdit="1"/>
          </p:cNvSpPr>
          <p:nvPr>
            <p:ph type="sldImg"/>
          </p:nvPr>
        </p:nvSpPr>
        <p:spPr>
          <a:ln/>
        </p:spPr>
      </p:sp>
      <p:sp>
        <p:nvSpPr>
          <p:cNvPr id="1894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一般</a:t>
            </a:r>
            <a:r>
              <a:rPr lang="en-US" altLang="zh-CN" dirty="0" smtClean="0">
                <a:effectLst/>
              </a:rPr>
              <a:t>10</a:t>
            </a:r>
            <a:r>
              <a:rPr lang="zh-CN" altLang="en-US" dirty="0" smtClean="0">
                <a:effectLst/>
              </a:rPr>
              <a:t>分钟</a:t>
            </a:r>
            <a:endParaRPr lang="en-US" altLang="zh-CN" dirty="0" smtClean="0">
              <a:effectLst/>
            </a:endParaRPr>
          </a:p>
          <a:p>
            <a:pPr eaLnBrk="1" hangingPunct="1"/>
            <a:r>
              <a:rPr lang="en-US" altLang="zh-CN" dirty="0" err="1" smtClean="0"/>
              <a:t>arp</a:t>
            </a:r>
            <a:r>
              <a:rPr lang="en-US" altLang="zh-CN" dirty="0" smtClean="0"/>
              <a:t> -d *</a:t>
            </a:r>
            <a:endParaRPr lang="zh-CN" altLang="en-US" dirty="0" smtClean="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8FE7EC1-88AE-4BCA-96E9-7F9DD0E902B4}" type="slidenum">
              <a:rPr lang="zh-CN" altLang="en-US" smtClean="0">
                <a:latin typeface="Tahoma" pitchFamily="34" charset="0"/>
              </a:rPr>
              <a:pPr eaLnBrk="1" hangingPunct="1"/>
              <a:t>73</a:t>
            </a:fld>
            <a:endParaRPr lang="en-US" altLang="zh-CN" smtClean="0">
              <a:latin typeface="Tahoma" pitchFamily="3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534E62-2F68-4816-8645-130CDB9C2392}" type="slidenum">
              <a:rPr lang="zh-CN" altLang="en-US" smtClean="0">
                <a:latin typeface="Tahoma" pitchFamily="34" charset="0"/>
              </a:rPr>
              <a:pPr eaLnBrk="1" hangingPunct="1"/>
              <a:t>74</a:t>
            </a:fld>
            <a:endParaRPr lang="en-US" altLang="zh-CN" smtClean="0">
              <a:latin typeface="Tahoma" pitchFamily="3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广播  实际上后面</a:t>
            </a:r>
            <a:r>
              <a:rPr lang="en-US" altLang="zh-CN" dirty="0" err="1" smtClean="0">
                <a:ea typeface="宋体" charset="-122"/>
              </a:rPr>
              <a:t>whats</a:t>
            </a:r>
            <a:r>
              <a:rPr lang="zh-CN" altLang="en-US" dirty="0" smtClean="0">
                <a:ea typeface="宋体" charset="-122"/>
              </a:rPr>
              <a:t> </a:t>
            </a:r>
            <a:r>
              <a:rPr lang="en-US" altLang="zh-CN" dirty="0" smtClean="0">
                <a:ea typeface="宋体" charset="-122"/>
              </a:rPr>
              <a:t>your</a:t>
            </a:r>
            <a:r>
              <a:rPr lang="zh-CN" altLang="en-US" dirty="0" smtClean="0">
                <a:ea typeface="宋体" charset="-122"/>
              </a:rPr>
              <a:t> </a:t>
            </a:r>
            <a:r>
              <a:rPr lang="en-US" altLang="zh-CN" dirty="0" smtClean="0">
                <a:ea typeface="宋体" charset="-122"/>
              </a:rPr>
              <a:t>mac</a:t>
            </a:r>
            <a:r>
              <a:rPr lang="zh-CN" altLang="en-US" dirty="0" smtClean="0">
                <a:ea typeface="宋体" charset="-122"/>
              </a:rPr>
              <a:t> </a:t>
            </a:r>
            <a:r>
              <a:rPr lang="en-US" altLang="zh-CN" dirty="0" err="1" smtClean="0">
                <a:ea typeface="宋体" charset="-122"/>
              </a:rPr>
              <a:t>addr</a:t>
            </a:r>
            <a:r>
              <a:rPr lang="en-US" altLang="zh-CN" dirty="0" smtClean="0">
                <a:ea typeface="宋体" charset="-122"/>
              </a:rPr>
              <a:t>…</a:t>
            </a:r>
            <a:r>
              <a:rPr lang="zh-CN" altLang="en-US" dirty="0" smtClean="0">
                <a:ea typeface="宋体" charset="-122"/>
              </a:rPr>
              <a:t>是空的</a:t>
            </a:r>
            <a:r>
              <a:rPr lang="en-US" altLang="zh-CN" dirty="0" smtClean="0">
                <a:ea typeface="宋体" charset="-122"/>
              </a:rPr>
              <a:t>,</a:t>
            </a:r>
            <a:r>
              <a:rPr lang="zh-CN" altLang="en-US" dirty="0" smtClean="0">
                <a:ea typeface="宋体" charset="-122"/>
              </a:rPr>
              <a:t>这时全</a:t>
            </a:r>
            <a:r>
              <a:rPr lang="en-US" altLang="zh-CN" dirty="0" err="1" smtClean="0">
                <a:ea typeface="宋体" charset="-122"/>
              </a:rPr>
              <a:t>fff</a:t>
            </a:r>
            <a:r>
              <a:rPr lang="en-US" altLang="zh-CN" dirty="0" smtClean="0">
                <a:ea typeface="宋体" charset="-122"/>
              </a:rPr>
              <a:t>…</a:t>
            </a:r>
            <a:r>
              <a:rPr lang="zh-CN" altLang="en-US" dirty="0" smtClean="0">
                <a:ea typeface="宋体" charset="-122"/>
              </a:rPr>
              <a:t>是个短帧</a:t>
            </a:r>
            <a:r>
              <a:rPr lang="en-US" altLang="zh-CN" dirty="0" smtClean="0">
                <a:ea typeface="宋体" charset="-122"/>
              </a:rPr>
              <a:t>,</a:t>
            </a:r>
            <a:r>
              <a:rPr lang="zh-CN" altLang="en-US" dirty="0" smtClean="0">
                <a:ea typeface="宋体" charset="-122"/>
              </a:rPr>
              <a:t>而且只发一次</a:t>
            </a:r>
            <a:r>
              <a:rPr lang="en-US" altLang="zh-CN" dirty="0" smtClean="0">
                <a:ea typeface="宋体" charset="-122"/>
              </a:rPr>
              <a:t>,</a:t>
            </a:r>
            <a:r>
              <a:rPr lang="zh-CN" altLang="en-US" dirty="0" smtClean="0">
                <a:ea typeface="宋体" charset="-122"/>
              </a:rPr>
              <a:t>问题不是很大</a:t>
            </a:r>
            <a:endParaRPr lang="en-US" altLang="zh-CN" dirty="0" smtClean="0">
              <a:ea typeface="宋体" charset="-122"/>
            </a:endParaRPr>
          </a:p>
          <a:p>
            <a:pPr eaLnBrk="1" hangingPunct="1"/>
            <a:r>
              <a:rPr lang="zh-CN" altLang="en-US" dirty="0" smtClean="0">
                <a:ea typeface="宋体" charset="-122"/>
              </a:rPr>
              <a:t>目的地址是广播地址</a:t>
            </a:r>
            <a:endParaRPr lang="en-US" altLang="zh-CN" dirty="0" smtClean="0">
              <a:ea typeface="宋体" charset="-122"/>
            </a:endParaRPr>
          </a:p>
          <a:p>
            <a:pPr eaLnBrk="1" hangingPunct="1"/>
            <a:r>
              <a:rPr lang="zh-CN" altLang="en-US" dirty="0" smtClean="0">
                <a:ea typeface="宋体" charset="-122"/>
              </a:rPr>
              <a:t>所有接受者都要解封装</a:t>
            </a:r>
            <a:endParaRPr lang="en-US" altLang="zh-CN" dirty="0" smtClean="0">
              <a:ea typeface="宋体" charset="-122"/>
            </a:endParaRPr>
          </a:p>
          <a:p>
            <a:pPr eaLnBrk="1" hangingPunct="1"/>
            <a:r>
              <a:rPr lang="en-US" altLang="zh-CN" dirty="0" smtClean="0">
                <a:ea typeface="宋体" charset="-122"/>
              </a:rPr>
              <a:t>B</a:t>
            </a:r>
            <a:r>
              <a:rPr lang="zh-CN" altLang="en-US" dirty="0" smtClean="0">
                <a:ea typeface="宋体" charset="-122"/>
              </a:rPr>
              <a:t>看完了没用就丢了</a:t>
            </a:r>
            <a:endParaRPr lang="en-US" altLang="zh-CN" dirty="0" smtClean="0">
              <a:ea typeface="宋体" charset="-122"/>
            </a:endParaRPr>
          </a:p>
          <a:p>
            <a:pPr eaLnBrk="1" hangingPunct="1"/>
            <a:r>
              <a:rPr lang="en-US" altLang="zh-CN" dirty="0" smtClean="0">
                <a:ea typeface="宋体" charset="-122"/>
              </a:rPr>
              <a:t>C</a:t>
            </a:r>
            <a:r>
              <a:rPr lang="zh-CN" altLang="en-US" dirty="0" smtClean="0">
                <a:ea typeface="宋体" charset="-122"/>
              </a:rPr>
              <a:t>看完要回复</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944EABC-9E4F-4719-8459-3EB862D5654F}" type="slidenum">
              <a:rPr lang="zh-CN" altLang="en-US" smtClean="0">
                <a:latin typeface="Tahoma" pitchFamily="34" charset="0"/>
              </a:rPr>
              <a:pPr eaLnBrk="1" hangingPunct="1"/>
              <a:t>75</a:t>
            </a:fld>
            <a:endParaRPr lang="en-US" altLang="zh-CN" smtClean="0">
              <a:latin typeface="Tahoma" pitchFamily="3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B0B7281-B1DE-4FF7-9904-BEC601E58EC1}" type="slidenum">
              <a:rPr lang="zh-CN" altLang="en-US" smtClean="0">
                <a:latin typeface="Tahoma" pitchFamily="34" charset="0"/>
              </a:rPr>
              <a:pPr eaLnBrk="1" hangingPunct="1"/>
              <a:t>76</a:t>
            </a:fld>
            <a:endParaRPr lang="en-US" altLang="zh-CN" smtClean="0">
              <a:latin typeface="Tahoma" pitchFamily="3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459E117-597E-4D42-9BA2-3855442D88BB}" type="slidenum">
              <a:rPr lang="zh-CN" altLang="en-US" smtClean="0">
                <a:latin typeface="Tahoma" pitchFamily="34" charset="0"/>
              </a:rPr>
              <a:pPr eaLnBrk="1" hangingPunct="1"/>
              <a:t>77</a:t>
            </a:fld>
            <a:endParaRPr lang="en-US" altLang="zh-CN" smtClean="0">
              <a:latin typeface="Tahoma" pitchFamily="3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5E4C6E6-8091-4B7A-87BF-28F5C81ABAE9}" type="slidenum">
              <a:rPr lang="zh-CN" altLang="en-US" smtClean="0">
                <a:latin typeface="Tahoma" pitchFamily="34" charset="0"/>
              </a:rPr>
              <a:pPr eaLnBrk="1" hangingPunct="1"/>
              <a:t>78</a:t>
            </a:fld>
            <a:endParaRPr lang="en-US" altLang="zh-CN" smtClean="0">
              <a:latin typeface="Tahoma" pitchFamily="34"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45B4C9-E72C-46D8-96AD-AC76E24E9D59}" type="slidenum">
              <a:rPr lang="zh-CN" altLang="en-US" smtClean="0">
                <a:latin typeface="Tahoma" pitchFamily="34" charset="0"/>
              </a:rPr>
              <a:pPr eaLnBrk="1" hangingPunct="1"/>
              <a:t>79</a:t>
            </a:fld>
            <a:endParaRPr lang="en-US" altLang="zh-CN" smtClean="0">
              <a:latin typeface="Tahoma" pitchFamily="3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1.</a:t>
            </a:r>
            <a:r>
              <a:rPr lang="zh-CN" altLang="en-US" dirty="0" smtClean="0">
                <a:ea typeface="宋体" charset="-122"/>
              </a:rPr>
              <a:t>走出去的必经之路 </a:t>
            </a:r>
            <a:r>
              <a:rPr lang="en-US" altLang="zh-CN" dirty="0" smtClean="0">
                <a:ea typeface="宋体" charset="-122"/>
              </a:rPr>
              <a:t>--</a:t>
            </a:r>
            <a:r>
              <a:rPr lang="zh-CN" altLang="en-US" dirty="0" smtClean="0">
                <a:ea typeface="宋体" charset="-122"/>
              </a:rPr>
              <a:t> 缺省网关</a:t>
            </a:r>
            <a:endParaRPr lang="en-US" altLang="zh-CN" dirty="0" smtClean="0">
              <a:ea typeface="宋体" charset="-122"/>
            </a:endParaRPr>
          </a:p>
          <a:p>
            <a:pPr eaLnBrk="1" hangingPunct="1"/>
            <a:r>
              <a:rPr lang="en-US" altLang="zh-CN" dirty="0" smtClean="0">
                <a:ea typeface="宋体" charset="-122"/>
              </a:rPr>
              <a:t>2.</a:t>
            </a:r>
            <a:r>
              <a:rPr lang="zh-CN" altLang="en-US" dirty="0" smtClean="0">
                <a:ea typeface="宋体" charset="-122"/>
              </a:rPr>
              <a:t>直接发报文原</a:t>
            </a:r>
            <a:r>
              <a:rPr lang="en-US" altLang="zh-CN" dirty="0" smtClean="0">
                <a:ea typeface="宋体" charset="-122"/>
              </a:rPr>
              <a:t>mac</a:t>
            </a:r>
            <a:r>
              <a:rPr lang="zh-CN" altLang="en-US" dirty="0" smtClean="0">
                <a:ea typeface="宋体" charset="-122"/>
              </a:rPr>
              <a:t>是自己</a:t>
            </a:r>
            <a:r>
              <a:rPr lang="en-US" altLang="zh-CN" dirty="0" smtClean="0">
                <a:ea typeface="宋体" charset="-122"/>
              </a:rPr>
              <a:t>,</a:t>
            </a:r>
            <a:r>
              <a:rPr lang="zh-CN" altLang="en-US" dirty="0" smtClean="0">
                <a:ea typeface="宋体" charset="-122"/>
              </a:rPr>
              <a:t>目的地址全</a:t>
            </a:r>
            <a:r>
              <a:rPr lang="en-US" altLang="zh-CN" dirty="0" smtClean="0">
                <a:ea typeface="宋体" charset="-122"/>
              </a:rPr>
              <a:t>f,</a:t>
            </a:r>
            <a:r>
              <a:rPr lang="zh-CN" altLang="en-US" dirty="0" smtClean="0">
                <a:ea typeface="宋体" charset="-122"/>
              </a:rPr>
              <a:t>原</a:t>
            </a:r>
            <a:r>
              <a:rPr lang="en-US" altLang="zh-CN" dirty="0" err="1" smtClean="0">
                <a:ea typeface="宋体" charset="-122"/>
              </a:rPr>
              <a:t>ip</a:t>
            </a:r>
            <a:r>
              <a:rPr lang="zh-CN" altLang="en-US" dirty="0" smtClean="0">
                <a:ea typeface="宋体" charset="-122"/>
              </a:rPr>
              <a:t>自己知道</a:t>
            </a:r>
            <a:r>
              <a:rPr lang="en-US" altLang="zh-CN" dirty="0" smtClean="0">
                <a:ea typeface="宋体" charset="-122"/>
              </a:rPr>
              <a:t>,</a:t>
            </a:r>
            <a:r>
              <a:rPr lang="zh-CN" altLang="en-US" dirty="0" smtClean="0">
                <a:ea typeface="宋体" charset="-122"/>
              </a:rPr>
              <a:t>目的</a:t>
            </a:r>
            <a:r>
              <a:rPr lang="en-US" altLang="zh-CN" dirty="0" err="1" smtClean="0">
                <a:ea typeface="宋体" charset="-122"/>
              </a:rPr>
              <a:t>ip</a:t>
            </a:r>
            <a:r>
              <a:rPr lang="zh-CN" altLang="en-US" dirty="0" smtClean="0">
                <a:ea typeface="宋体" charset="-122"/>
              </a:rPr>
              <a:t>也知道</a:t>
            </a:r>
            <a:r>
              <a:rPr lang="en-US" altLang="zh-CN" dirty="0" smtClean="0">
                <a:ea typeface="宋体" charset="-122"/>
              </a:rPr>
              <a:t>,</a:t>
            </a:r>
            <a:r>
              <a:rPr lang="zh-CN" altLang="en-US" dirty="0" smtClean="0">
                <a:ea typeface="宋体" charset="-122"/>
              </a:rPr>
              <a:t>    作为一个路由器</a:t>
            </a:r>
            <a:r>
              <a:rPr lang="en-US" altLang="zh-CN" dirty="0" smtClean="0">
                <a:ea typeface="宋体" charset="-122"/>
              </a:rPr>
              <a:t>,</a:t>
            </a:r>
            <a:r>
              <a:rPr lang="zh-CN" altLang="en-US" dirty="0" smtClean="0">
                <a:ea typeface="宋体" charset="-122"/>
              </a:rPr>
              <a:t>收到</a:t>
            </a:r>
            <a:r>
              <a:rPr lang="en-US" altLang="zh-CN" dirty="0" smtClean="0">
                <a:ea typeface="宋体" charset="-122"/>
              </a:rPr>
              <a:t>ARP</a:t>
            </a:r>
            <a:r>
              <a:rPr lang="zh-CN" altLang="en-US" dirty="0" smtClean="0">
                <a:ea typeface="宋体" charset="-122"/>
              </a:rPr>
              <a:t>帧搞不清楚</a:t>
            </a:r>
            <a:r>
              <a:rPr lang="en-US" altLang="zh-CN" dirty="0" smtClean="0">
                <a:ea typeface="宋体" charset="-122"/>
              </a:rPr>
              <a:t>mac</a:t>
            </a:r>
            <a:r>
              <a:rPr lang="zh-CN" altLang="en-US" dirty="0" smtClean="0">
                <a:ea typeface="宋体" charset="-122"/>
              </a:rPr>
              <a:t>目的地址</a:t>
            </a:r>
            <a:r>
              <a:rPr lang="en-US" altLang="zh-CN" dirty="0" smtClean="0">
                <a:ea typeface="宋体" charset="-122"/>
              </a:rPr>
              <a:t>,</a:t>
            </a:r>
            <a:r>
              <a:rPr lang="zh-CN" altLang="en-US" dirty="0" smtClean="0">
                <a:ea typeface="宋体" charset="-122"/>
              </a:rPr>
              <a:t>回复一个相应路由器自己的伪</a:t>
            </a:r>
            <a:r>
              <a:rPr lang="en-US" altLang="zh-CN" dirty="0" smtClean="0">
                <a:ea typeface="宋体" charset="-122"/>
              </a:rPr>
              <a:t>mac</a:t>
            </a:r>
            <a:r>
              <a:rPr lang="zh-CN" altLang="en-US" dirty="0" smtClean="0">
                <a:ea typeface="宋体" charset="-122"/>
              </a:rPr>
              <a:t>地址</a:t>
            </a:r>
            <a:r>
              <a:rPr lang="en-US" altLang="zh-CN" dirty="0" smtClean="0">
                <a:ea typeface="宋体" charset="-122"/>
              </a:rPr>
              <a:t>,</a:t>
            </a:r>
            <a:r>
              <a:rPr lang="zh-CN" altLang="en-US" dirty="0" smtClean="0">
                <a:ea typeface="宋体" charset="-122"/>
              </a:rPr>
              <a:t>一来一回都是</a:t>
            </a:r>
            <a:r>
              <a:rPr lang="en-US" altLang="zh-CN" dirty="0" smtClean="0">
                <a:ea typeface="宋体" charset="-122"/>
              </a:rPr>
              <a:t>ARP</a:t>
            </a:r>
            <a:r>
              <a:rPr lang="zh-CN" altLang="en-US" smtClean="0">
                <a:ea typeface="宋体" charset="-122"/>
              </a:rPr>
              <a:t>包</a:t>
            </a:r>
            <a:endParaRPr lang="zh-CN" altLang="en-US" dirty="0" smtClean="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435712-94FC-4E0B-B773-46D1881512FE}" type="slidenum">
              <a:rPr lang="zh-CN" altLang="en-US" smtClean="0">
                <a:latin typeface="Tahoma" pitchFamily="34" charset="0"/>
              </a:rPr>
              <a:pPr eaLnBrk="1" hangingPunct="1"/>
              <a:t>80</a:t>
            </a:fld>
            <a:endParaRPr lang="en-US" altLang="zh-CN" smtClean="0">
              <a:latin typeface="Tahoma" pitchFamily="3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F328F-4A01-48C6-89A5-285F814031F2}" type="slidenum">
              <a:rPr lang="en-US" altLang="zh-CN"/>
              <a:pPr/>
              <a:t>8</a:t>
            </a:fld>
            <a:endParaRPr lang="en-US" altLang="zh-CN"/>
          </a:p>
        </p:txBody>
      </p:sp>
      <p:sp>
        <p:nvSpPr>
          <p:cNvPr id="737282" name="Rectangle 2"/>
          <p:cNvSpPr>
            <a:spLocks noGrp="1" noRot="1" noChangeAspect="1" noChangeArrowheads="1" noTextEdit="1"/>
          </p:cNvSpPr>
          <p:nvPr>
            <p:ph type="sldImg"/>
          </p:nvPr>
        </p:nvSpPr>
        <p:spPr>
          <a:ln/>
        </p:spPr>
      </p:sp>
      <p:sp>
        <p:nvSpPr>
          <p:cNvPr id="737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48C4CE1-1D7C-4A94-8AEE-197F14F67D0E}" type="slidenum">
              <a:rPr lang="zh-CN" altLang="en-US" smtClean="0">
                <a:latin typeface="Tahoma" pitchFamily="34" charset="0"/>
              </a:rPr>
              <a:pPr eaLnBrk="1" hangingPunct="1"/>
              <a:t>81</a:t>
            </a:fld>
            <a:endParaRPr lang="en-US" altLang="zh-CN" smtClean="0">
              <a:latin typeface="Tahoma" pitchFamily="3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proxy ARP</a:t>
            </a:r>
            <a:r>
              <a:rPr lang="zh-CN" altLang="en-US" dirty="0" smtClean="0"/>
              <a:t>就是通过使用一个主机</a:t>
            </a:r>
            <a:r>
              <a:rPr lang="en-US" altLang="zh-CN" dirty="0" smtClean="0"/>
              <a:t>(</a:t>
            </a:r>
            <a:r>
              <a:rPr lang="zh-CN" altLang="en-US" dirty="0" smtClean="0"/>
              <a:t>通常为</a:t>
            </a:r>
            <a:r>
              <a:rPr lang="en-US" altLang="zh-CN" dirty="0" smtClean="0"/>
              <a:t>router),</a:t>
            </a:r>
            <a:r>
              <a:rPr lang="zh-CN" altLang="en-US" dirty="0" smtClean="0"/>
              <a:t>来作为指定的设备对另一设备的</a:t>
            </a:r>
            <a:r>
              <a:rPr lang="en-US" altLang="zh-CN" dirty="0" smtClean="0"/>
              <a:t>ARP</a:t>
            </a:r>
            <a:r>
              <a:rPr lang="zh-CN" altLang="en-US" dirty="0" smtClean="0"/>
              <a:t>请求作出应答。</a:t>
            </a:r>
            <a:endParaRPr lang="en-US" altLang="zh-CN" dirty="0" smtClean="0"/>
          </a:p>
          <a:p>
            <a:pPr eaLnBrk="1" hangingPunct="1"/>
            <a:r>
              <a:rPr lang="zh-CN" altLang="en-US" dirty="0" smtClean="0"/>
              <a:t>代理</a:t>
            </a:r>
            <a:r>
              <a:rPr lang="en-US" altLang="zh-CN" dirty="0" smtClean="0"/>
              <a:t>ARP</a:t>
            </a:r>
            <a:r>
              <a:rPr lang="zh-CN" altLang="en-US" dirty="0" smtClean="0"/>
              <a:t>是</a:t>
            </a:r>
            <a:r>
              <a:rPr lang="en-US" altLang="zh-CN" dirty="0" smtClean="0">
                <a:hlinkClick r:id="rId3" action="ppaction://hlinkfile"/>
              </a:rPr>
              <a:t>ARP</a:t>
            </a:r>
            <a:r>
              <a:rPr lang="zh-CN" altLang="en-US" dirty="0" smtClean="0">
                <a:hlinkClick r:id="rId3" action="ppaction://hlinkfile"/>
              </a:rPr>
              <a:t>协议</a:t>
            </a:r>
            <a:r>
              <a:rPr lang="zh-CN" altLang="en-US" dirty="0" smtClean="0"/>
              <a:t>的一个变种。 对于没有配置缺省</a:t>
            </a:r>
            <a:r>
              <a:rPr lang="zh-CN" altLang="en-US" dirty="0" smtClean="0">
                <a:hlinkClick r:id="rId4" action="ppaction://hlinkfile"/>
              </a:rPr>
              <a:t>网关</a:t>
            </a:r>
            <a:r>
              <a:rPr lang="zh-CN" altLang="en-US" dirty="0" smtClean="0"/>
              <a:t>的计算机要和其他网络中的计算机实现通信，网关收到源计算机的 </a:t>
            </a:r>
            <a:r>
              <a:rPr lang="en-US" altLang="zh-CN" dirty="0" smtClean="0"/>
              <a:t>ARP </a:t>
            </a:r>
            <a:r>
              <a:rPr lang="zh-CN" altLang="en-US" dirty="0" smtClean="0"/>
              <a:t>请求会使用自己的 </a:t>
            </a:r>
            <a:r>
              <a:rPr lang="en-US" altLang="zh-CN" dirty="0" smtClean="0"/>
              <a:t>MAC </a:t>
            </a:r>
            <a:r>
              <a:rPr lang="zh-CN" altLang="en-US" dirty="0" smtClean="0"/>
              <a:t>地址与目标计算机的 </a:t>
            </a:r>
            <a:r>
              <a:rPr lang="en-US" altLang="zh-CN" dirty="0" smtClean="0"/>
              <a:t>IP</a:t>
            </a:r>
            <a:r>
              <a:rPr lang="zh-CN" altLang="en-US" dirty="0" smtClean="0"/>
              <a:t>地址对源计算机进行应答。代理</a:t>
            </a:r>
            <a:r>
              <a:rPr lang="en-US" altLang="zh-CN" dirty="0" smtClean="0"/>
              <a:t>ARP</a:t>
            </a:r>
            <a:r>
              <a:rPr lang="zh-CN" altLang="en-US" dirty="0" smtClean="0"/>
              <a:t>就是将一个主机作为对另一个主机</a:t>
            </a:r>
            <a:r>
              <a:rPr lang="en-US" altLang="zh-CN" dirty="0" smtClean="0"/>
              <a:t>ARP</a:t>
            </a:r>
            <a:r>
              <a:rPr lang="zh-CN" altLang="en-US" dirty="0" smtClean="0"/>
              <a:t>进行应答。</a:t>
            </a:r>
            <a:endParaRPr lang="zh-CN" altLang="en-US" dirty="0" smtClean="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6A57A09-C9F1-461B-B015-07981ABE1EA3}" type="slidenum">
              <a:rPr lang="zh-CN" altLang="en-US" smtClean="0">
                <a:latin typeface="Tahoma" pitchFamily="34" charset="0"/>
              </a:rPr>
              <a:pPr eaLnBrk="1" hangingPunct="1"/>
              <a:t>82</a:t>
            </a:fld>
            <a:endParaRPr lang="en-US" altLang="zh-CN" smtClean="0">
              <a:latin typeface="Tahoma" pitchFamily="3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A3969B-D331-4011-8ECB-38CECB2775C1}" type="slidenum">
              <a:rPr lang="zh-CN" altLang="en-US" smtClean="0">
                <a:latin typeface="Tahoma" pitchFamily="34" charset="0"/>
              </a:rPr>
              <a:pPr eaLnBrk="1" hangingPunct="1"/>
              <a:t>83</a:t>
            </a:fld>
            <a:endParaRPr lang="en-US" altLang="zh-CN" smtClean="0">
              <a:latin typeface="Tahoma" pitchFamily="3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84</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91B164-C81E-43B4-B207-736A6604AE3B}" type="slidenum">
              <a:rPr lang="zh-CN" altLang="en-US" smtClean="0">
                <a:latin typeface="Tahoma" pitchFamily="34" charset="0"/>
              </a:rPr>
              <a:pPr eaLnBrk="1" hangingPunct="1"/>
              <a:t>85</a:t>
            </a:fld>
            <a:endParaRPr lang="en-US" altLang="zh-CN" smtClean="0">
              <a:latin typeface="Tahoma" pitchFamily="3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E5A5685-0630-4F4D-BF44-5FD9003798F6}" type="slidenum">
              <a:rPr lang="zh-CN" altLang="en-US" smtClean="0">
                <a:latin typeface="Tahoma" pitchFamily="34" charset="0"/>
              </a:rPr>
              <a:pPr eaLnBrk="1" hangingPunct="1"/>
              <a:t>86</a:t>
            </a:fld>
            <a:endParaRPr lang="en-US" altLang="zh-CN" smtClean="0">
              <a:latin typeface="Tahoma" pitchFamily="3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OSI </a:t>
            </a:r>
            <a:r>
              <a:rPr lang="zh-CN" altLang="en-US" sz="1200" b="0" i="0" u="none" strike="noStrike" kern="1200" baseline="0" dirty="0" smtClean="0">
                <a:solidFill>
                  <a:schemeClr val="tx1"/>
                </a:solidFill>
                <a:latin typeface="Arial" charset="0"/>
                <a:ea typeface="宋体" pitchFamily="2" charset="-122"/>
                <a:cs typeface="+mn-cs"/>
              </a:rPr>
              <a:t>体系的支持者曾极力主张在网络层使用虚电路服务。他们也曾推出过网络层虚电路服务的著名标准一一</a:t>
            </a:r>
            <a:r>
              <a:rPr lang="en-US" altLang="zh-CN" sz="1200" b="0" i="0" u="none" strike="noStrike" kern="1200" baseline="0" dirty="0" err="1" smtClean="0">
                <a:solidFill>
                  <a:schemeClr val="tx1"/>
                </a:solidFill>
                <a:latin typeface="Arial" charset="0"/>
                <a:ea typeface="宋体" pitchFamily="2" charset="-122"/>
                <a:cs typeface="+mn-cs"/>
              </a:rPr>
              <a:t>lTU</a:t>
            </a:r>
            <a:r>
              <a:rPr lang="en-US" altLang="zh-CN" sz="1200" b="0" i="0" u="none" strike="noStrike" kern="1200" baseline="0" dirty="0" smtClean="0">
                <a:solidFill>
                  <a:schemeClr val="tx1"/>
                </a:solidFill>
                <a:latin typeface="Arial" charset="0"/>
                <a:ea typeface="宋体" pitchFamily="2" charset="-122"/>
                <a:cs typeface="+mn-cs"/>
              </a:rPr>
              <a:t>-T </a:t>
            </a:r>
            <a:r>
              <a:rPr lang="zh-CN" altLang="en-US" sz="1200" b="0" i="0" u="none" strike="noStrike" kern="1200" baseline="0" dirty="0" smtClean="0">
                <a:solidFill>
                  <a:schemeClr val="tx1"/>
                </a:solidFill>
                <a:latin typeface="Arial" charset="0"/>
                <a:ea typeface="宋体" pitchFamily="2" charset="-122"/>
                <a:cs typeface="+mn-cs"/>
              </a:rPr>
              <a:t>的</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建议书。但现在</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早已成为历史了。</a:t>
            </a:r>
            <a:endParaRPr lang="zh-CN" altLang="en-US" dirty="0" smtClean="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1CC3DC1-13D2-4956-9A40-175947B1FD5B}" type="slidenum">
              <a:rPr lang="zh-CN" altLang="en-US" smtClean="0">
                <a:latin typeface="Tahoma" pitchFamily="34" charset="0"/>
              </a:rPr>
              <a:pPr eaLnBrk="1" hangingPunct="1"/>
              <a:t>87</a:t>
            </a:fld>
            <a:endParaRPr lang="en-US" altLang="zh-CN" smtClean="0">
              <a:latin typeface="Tahoma" pitchFamily="3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4AE0366-B3D5-44A6-874A-7149441BFE82}" type="slidenum">
              <a:rPr lang="zh-CN" altLang="en-US" smtClean="0">
                <a:latin typeface="Tahoma" pitchFamily="34" charset="0"/>
              </a:rPr>
              <a:pPr eaLnBrk="1" hangingPunct="1"/>
              <a:t>88</a:t>
            </a:fld>
            <a:endParaRPr lang="en-US" altLang="zh-CN" smtClean="0">
              <a:latin typeface="Tahoma" pitchFamily="3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dirty="0" smtClean="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pPr eaLnBrk="1" hangingPunct="1"/>
              <a:t>89</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F5B80F-A2BD-4A5D-BD03-95F602450F41}" type="slidenum">
              <a:rPr lang="zh-CN" altLang="en-US" smtClean="0">
                <a:latin typeface="Tahoma" pitchFamily="34" charset="0"/>
              </a:rPr>
              <a:pPr eaLnBrk="1" hangingPunct="1"/>
              <a:t>90</a:t>
            </a:fld>
            <a:endParaRPr lang="en-US" altLang="zh-CN" smtClean="0">
              <a:latin typeface="Tahoma" pitchFamily="3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EC1971-7ACE-4559-B18A-E2286B1FADAD}" type="slidenum">
              <a:rPr lang="en-US" altLang="zh-CN"/>
              <a:pPr/>
              <a:t>9</a:t>
            </a:fld>
            <a:endParaRPr lang="en-US" altLang="zh-CN"/>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0D9876C-603B-46C9-B723-0D263DEDB74B}" type="slidenum">
              <a:rPr lang="zh-CN" altLang="en-US" smtClean="0">
                <a:latin typeface="Tahoma" pitchFamily="34" charset="0"/>
              </a:rPr>
              <a:pPr eaLnBrk="1" hangingPunct="1"/>
              <a:t>91</a:t>
            </a:fld>
            <a:endParaRPr lang="en-US" altLang="zh-CN" smtClean="0">
              <a:latin typeface="Tahoma" pitchFamily="3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02989B2-74B3-4DB6-83EF-2CD5D3E92188}" type="slidenum">
              <a:rPr lang="zh-CN" altLang="en-US" smtClean="0">
                <a:latin typeface="Tahoma" pitchFamily="34" charset="0"/>
              </a:rPr>
              <a:pPr eaLnBrk="1" hangingPunct="1"/>
              <a:t>92</a:t>
            </a:fld>
            <a:endParaRPr lang="en-US" altLang="zh-CN" smtClean="0">
              <a:latin typeface="Tahoma" pitchFamily="3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CAADD7-1BAE-4FC4-8059-6267BAEE2F36}" type="slidenum">
              <a:rPr lang="zh-CN" altLang="en-US" smtClean="0">
                <a:latin typeface="Tahoma" pitchFamily="34" charset="0"/>
              </a:rPr>
              <a:pPr eaLnBrk="1" hangingPunct="1"/>
              <a:t>93</a:t>
            </a:fld>
            <a:endParaRPr lang="en-US" altLang="zh-CN" smtClean="0">
              <a:latin typeface="Tahoma" pitchFamily="3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314A9A-869D-4A60-AA34-B12B742AA2D3}" type="slidenum">
              <a:rPr lang="zh-CN" altLang="en-US" smtClean="0">
                <a:latin typeface="Tahoma" pitchFamily="34" charset="0"/>
              </a:rPr>
              <a:pPr eaLnBrk="1" hangingPunct="1"/>
              <a:t>94</a:t>
            </a:fld>
            <a:endParaRPr lang="en-US" altLang="zh-CN" smtClean="0">
              <a:latin typeface="Tahoma" pitchFamily="3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C873E6C-160D-4B7C-9870-65EC0D939EE8}" type="slidenum">
              <a:rPr lang="zh-CN" altLang="en-US" smtClean="0">
                <a:latin typeface="Tahoma" pitchFamily="34" charset="0"/>
              </a:rPr>
              <a:pPr eaLnBrk="1" hangingPunct="1"/>
              <a:t>95</a:t>
            </a:fld>
            <a:endParaRPr lang="en-US" altLang="zh-CN" smtClean="0">
              <a:latin typeface="Tahoma" pitchFamily="3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4C663C4-4513-4EB6-B6F4-2C8D83B9B2E1}" type="slidenum">
              <a:rPr lang="zh-CN" altLang="en-US" smtClean="0">
                <a:latin typeface="Tahoma" pitchFamily="34" charset="0"/>
              </a:rPr>
              <a:pPr eaLnBrk="1" hangingPunct="1"/>
              <a:t>96</a:t>
            </a:fld>
            <a:endParaRPr lang="en-US" altLang="zh-CN" smtClean="0">
              <a:latin typeface="Tahoma" pitchFamily="3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A95BE03-A4EA-4161-9C1C-D3B9F064F6BA}" type="slidenum">
              <a:rPr lang="zh-CN" altLang="en-US" smtClean="0">
                <a:latin typeface="Tahoma" pitchFamily="34" charset="0"/>
              </a:rPr>
              <a:pPr eaLnBrk="1" hangingPunct="1"/>
              <a:t>97</a:t>
            </a:fld>
            <a:endParaRPr lang="en-US" altLang="zh-CN" smtClean="0">
              <a:latin typeface="Tahoma" pitchFamily="3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chemeClr val="accent2"/>
                </a:solidFill>
                <a:ea typeface="楷体_GB2312" pitchFamily="49" charset="-122"/>
              </a:rPr>
              <a:t>对路由选择算法的要求</a:t>
            </a:r>
            <a:r>
              <a:rPr lang="zh-CN" altLang="en-US" sz="1200" b="0" u="none" dirty="0" smtClean="0">
                <a:solidFill>
                  <a:schemeClr val="tx1"/>
                </a:solidFill>
                <a:ea typeface="宋体" pitchFamily="2" charset="-122"/>
              </a:rPr>
              <a:t>：</a:t>
            </a:r>
            <a:endParaRPr lang="zh-CN" altLang="en-US" sz="200" dirty="0" smtClean="0"/>
          </a:p>
          <a:p>
            <a:r>
              <a:rPr lang="zh-CN" altLang="en-US" sz="1200" b="1" dirty="0" smtClean="0">
                <a:latin typeface="楷体_GB2312" pitchFamily="49" charset="-122"/>
                <a:ea typeface="楷体_GB2312" pitchFamily="49" charset="-122"/>
              </a:rPr>
              <a:t>算法必须是正确、稳定和公平的 、算法应该尽量简单 、算法能够适应网络拓扑和通信量的变化、算法应该是最佳的</a:t>
            </a:r>
            <a:endParaRPr lang="zh-CN" altLang="en-US" dirty="0" smtClean="0"/>
          </a:p>
          <a:p>
            <a:pPr eaLnBrk="1" hangingPunct="1"/>
            <a:endParaRPr lang="zh-CN" altLang="en-US" dirty="0" smtClean="0">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B4A7DCB-0484-4162-9A9D-2DA4AF2DBE87}" type="slidenum">
              <a:rPr lang="zh-CN" altLang="en-US" smtClean="0">
                <a:latin typeface="Tahoma" pitchFamily="34" charset="0"/>
              </a:rPr>
              <a:pPr eaLnBrk="1" hangingPunct="1"/>
              <a:t>98</a:t>
            </a:fld>
            <a:endParaRPr lang="en-US" altLang="zh-CN" smtClean="0">
              <a:latin typeface="Tahoma" pitchFamily="3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61AB35-E7C4-46DE-BBCE-7C7446449CD7}" type="slidenum">
              <a:rPr lang="zh-CN" altLang="en-US" smtClean="0">
                <a:latin typeface="Tahoma" pitchFamily="34" charset="0"/>
              </a:rPr>
              <a:pPr eaLnBrk="1" hangingPunct="1"/>
              <a:t>99</a:t>
            </a:fld>
            <a:endParaRPr lang="en-US" altLang="zh-CN" smtClean="0">
              <a:latin typeface="Tahoma" pitchFamily="3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dirty="0" smtClean="0">
                <a:latin typeface="楷体_GB2312" pitchFamily="49" charset="-122"/>
                <a:ea typeface="楷体_GB2312" pitchFamily="49" charset="-122"/>
              </a:rPr>
              <a:t>自治系统的核心是路由寻址的</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自治</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a:t>
            </a:r>
          </a:p>
          <a:p>
            <a:r>
              <a:rPr lang="zh-CN" altLang="en-US" sz="1200" b="1" dirty="0" smtClean="0">
                <a:latin typeface="楷体_GB2312" pitchFamily="49" charset="-122"/>
                <a:ea typeface="楷体_GB2312" pitchFamily="49" charset="-122"/>
              </a:rPr>
              <a:t>自治系统内部的路由器了解内部全部网络的路由信息，并能够通过一条路径将发送到其他自治系统的分组传送到连接本自治系统的主干路由器； </a:t>
            </a:r>
          </a:p>
          <a:p>
            <a:r>
              <a:rPr lang="zh-CN" altLang="en-US" sz="1200" b="1" dirty="0" smtClean="0">
                <a:latin typeface="楷体_GB2312" pitchFamily="49" charset="-122"/>
                <a:ea typeface="楷体_GB2312" pitchFamily="49" charset="-122"/>
              </a:rPr>
              <a:t>自治系统内部的路由器要向主干路由器报告内部路由信息。</a:t>
            </a:r>
          </a:p>
          <a:p>
            <a:pPr eaLnBrk="1" hangingPunct="1"/>
            <a:endParaRPr lang="zh-CN" altLang="en-US" dirty="0" smtClean="0">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85B27E4-F719-4CF5-A39E-C6F63356EF51}" type="slidenum">
              <a:rPr lang="zh-CN" altLang="en-US" smtClean="0">
                <a:latin typeface="Tahoma" pitchFamily="34" charset="0"/>
              </a:rPr>
              <a:pPr eaLnBrk="1" hangingPunct="1"/>
              <a:t>100</a:t>
            </a:fld>
            <a:endParaRPr lang="en-US" altLang="zh-CN" smtClean="0">
              <a:latin typeface="Tahoma" pitchFamily="3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1.bin"/><Relationship Id="rId5"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08032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080323"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AE70424-1B44-4210-BC49-CFC3A7B92032}" type="slidenum">
              <a:rPr lang="zh-CN" altLang="en-US"/>
              <a:pPr>
                <a:defRPr/>
              </a:pPr>
              <a:t>‹#›</a:t>
            </a:fld>
            <a:endParaRPr lang="en-US" altLang="zh-CN"/>
          </a:p>
        </p:txBody>
      </p:sp>
    </p:spTree>
    <p:extLst>
      <p:ext uri="{BB962C8B-B14F-4D97-AF65-F5344CB8AC3E}">
        <p14:creationId xmlns:p14="http://schemas.microsoft.com/office/powerpoint/2010/main" val="886009909"/>
      </p:ext>
    </p:extLst>
  </p:cSld>
  <p:clrMapOvr>
    <a:masterClrMapping/>
  </p:clrMapOvr>
  <p:transition xmlns:p14="http://schemas.microsoft.com/office/powerpoint/2010/mai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E4EE7A64-5F26-4E13-875D-F6199E9C3F09}" type="slidenum">
              <a:rPr lang="zh-CN" altLang="en-US"/>
              <a:pPr>
                <a:defRPr/>
              </a:pPr>
              <a:t>‹#›</a:t>
            </a:fld>
            <a:endParaRPr lang="en-US" altLang="zh-CN"/>
          </a:p>
        </p:txBody>
      </p:sp>
    </p:spTree>
    <p:extLst>
      <p:ext uri="{BB962C8B-B14F-4D97-AF65-F5344CB8AC3E}">
        <p14:creationId xmlns:p14="http://schemas.microsoft.com/office/powerpoint/2010/main" val="1946708260"/>
      </p:ext>
    </p:extLst>
  </p:cSld>
  <p:clrMapOvr>
    <a:masterClrMapping/>
  </p:clrMapOvr>
  <p:transition xmlns:p14="http://schemas.microsoft.com/office/powerpoint/2010/mai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A91FD304-E2BA-488C-BDD0-F4658A243EBD}" type="slidenum">
              <a:rPr lang="zh-CN" altLang="en-US"/>
              <a:pPr>
                <a:defRPr/>
              </a:pPr>
              <a:t>‹#›</a:t>
            </a:fld>
            <a:endParaRPr lang="en-US" altLang="zh-CN"/>
          </a:p>
        </p:txBody>
      </p:sp>
    </p:spTree>
    <p:extLst>
      <p:ext uri="{BB962C8B-B14F-4D97-AF65-F5344CB8AC3E}">
        <p14:creationId xmlns:p14="http://schemas.microsoft.com/office/powerpoint/2010/main" val="2690763368"/>
      </p:ext>
    </p:extLst>
  </p:cSld>
  <p:clrMapOvr>
    <a:masterClrMapping/>
  </p:clrMapOvr>
  <p:transition xmlns:p14="http://schemas.microsoft.com/office/powerpoint/2010/mai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smtClean="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C354B0C3-52E5-48AE-9159-721E1F73AE04}" type="slidenum">
              <a:rPr lang="zh-CN" altLang="en-US"/>
              <a:pPr>
                <a:defRPr/>
              </a:pPr>
              <a:t>‹#›</a:t>
            </a:fld>
            <a:endParaRPr lang="en-US" altLang="zh-CN"/>
          </a:p>
        </p:txBody>
      </p:sp>
    </p:spTree>
    <p:extLst>
      <p:ext uri="{BB962C8B-B14F-4D97-AF65-F5344CB8AC3E}">
        <p14:creationId xmlns:p14="http://schemas.microsoft.com/office/powerpoint/2010/main" val="3891939323"/>
      </p:ext>
    </p:extLst>
  </p:cSld>
  <p:clrMapOvr>
    <a:masterClrMapping/>
  </p:clrMapOvr>
  <p:transition xmlns:p14="http://schemas.microsoft.com/office/powerpoint/2010/mai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272459" name="位图图像" r:id="rId4" imgW="7430537" imgH="724001" progId="PBrush">
                  <p:embed/>
                </p:oleObj>
              </mc:Choice>
              <mc:Fallback>
                <p:oleObj name="位图图像" r:id="rId4" imgW="7430537" imgH="724001" progId="PBrush">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8871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7BDDE261-36B5-4F56-94DC-FBCC57E8DD0F}" type="slidenum">
              <a:rPr lang="zh-CN" altLang="en-US"/>
              <a:pPr>
                <a:defRPr/>
              </a:pPr>
              <a:t>‹#›</a:t>
            </a:fld>
            <a:endParaRPr lang="en-US" altLang="zh-CN"/>
          </a:p>
        </p:txBody>
      </p:sp>
    </p:spTree>
    <p:extLst>
      <p:ext uri="{BB962C8B-B14F-4D97-AF65-F5344CB8AC3E}">
        <p14:creationId xmlns:p14="http://schemas.microsoft.com/office/powerpoint/2010/main" val="446151031"/>
      </p:ext>
    </p:extLst>
  </p:cSld>
  <p:clrMapOvr>
    <a:masterClrMapping/>
  </p:clrMapOvr>
  <p:transition xmlns:p14="http://schemas.microsoft.com/office/powerpoint/2010/mai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362FCF3A-5627-4B70-8658-7835A75207E9}" type="slidenum">
              <a:rPr lang="zh-CN" altLang="en-US"/>
              <a:pPr>
                <a:defRPr/>
              </a:pPr>
              <a:t>‹#›</a:t>
            </a:fld>
            <a:endParaRPr lang="en-US" altLang="zh-CN"/>
          </a:p>
        </p:txBody>
      </p:sp>
    </p:spTree>
    <p:extLst>
      <p:ext uri="{BB962C8B-B14F-4D97-AF65-F5344CB8AC3E}">
        <p14:creationId xmlns:p14="http://schemas.microsoft.com/office/powerpoint/2010/main" val="3271655094"/>
      </p:ext>
    </p:extLst>
  </p:cSld>
  <p:clrMapOvr>
    <a:masterClrMapping/>
  </p:clrMapOvr>
  <p:transition xmlns:p14="http://schemas.microsoft.com/office/powerpoint/2010/mai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A6661A51-CDCE-41AA-BD09-76E047E1C684}" type="slidenum">
              <a:rPr lang="zh-CN" altLang="en-US"/>
              <a:pPr>
                <a:defRPr/>
              </a:pPr>
              <a:t>‹#›</a:t>
            </a:fld>
            <a:endParaRPr lang="en-US" altLang="zh-CN"/>
          </a:p>
        </p:txBody>
      </p:sp>
    </p:spTree>
    <p:extLst>
      <p:ext uri="{BB962C8B-B14F-4D97-AF65-F5344CB8AC3E}">
        <p14:creationId xmlns:p14="http://schemas.microsoft.com/office/powerpoint/2010/main" val="4092864719"/>
      </p:ext>
    </p:extLst>
  </p:cSld>
  <p:clrMapOvr>
    <a:masterClrMapping/>
  </p:clrMapOvr>
  <p:transition xmlns:p14="http://schemas.microsoft.com/office/powerpoint/2010/mai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F9AB6E47-EF2B-49F1-8C1F-1E509B154841}" type="slidenum">
              <a:rPr lang="zh-CN" altLang="en-US"/>
              <a:pPr>
                <a:defRPr/>
              </a:pPr>
              <a:t>‹#›</a:t>
            </a:fld>
            <a:endParaRPr lang="en-US" altLang="zh-CN"/>
          </a:p>
        </p:txBody>
      </p:sp>
    </p:spTree>
    <p:extLst>
      <p:ext uri="{BB962C8B-B14F-4D97-AF65-F5344CB8AC3E}">
        <p14:creationId xmlns:p14="http://schemas.microsoft.com/office/powerpoint/2010/main" val="1817320323"/>
      </p:ext>
    </p:extLst>
  </p:cSld>
  <p:clrMapOvr>
    <a:masterClrMapping/>
  </p:clrMapOvr>
  <p:transition xmlns:p14="http://schemas.microsoft.com/office/powerpoint/2010/mai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1ADD3E0B-E884-4167-9031-6BFF7D9C4F6A}" type="slidenum">
              <a:rPr lang="zh-CN" altLang="en-US"/>
              <a:pPr>
                <a:defRPr/>
              </a:pPr>
              <a:t>‹#›</a:t>
            </a:fld>
            <a:endParaRPr lang="en-US" altLang="zh-CN"/>
          </a:p>
        </p:txBody>
      </p:sp>
    </p:spTree>
    <p:extLst>
      <p:ext uri="{BB962C8B-B14F-4D97-AF65-F5344CB8AC3E}">
        <p14:creationId xmlns:p14="http://schemas.microsoft.com/office/powerpoint/2010/main" val="3108952091"/>
      </p:ext>
    </p:extLst>
  </p:cSld>
  <p:clrMapOvr>
    <a:masterClrMapping/>
  </p:clrMapOvr>
  <p:transition xmlns:p14="http://schemas.microsoft.com/office/powerpoint/2010/mai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E70891F0-9837-4291-A487-06E59B9DE444}" type="slidenum">
              <a:rPr lang="zh-CN" altLang="en-US"/>
              <a:pPr>
                <a:defRPr/>
              </a:pPr>
              <a:t>‹#›</a:t>
            </a:fld>
            <a:endParaRPr lang="en-US" altLang="zh-CN"/>
          </a:p>
        </p:txBody>
      </p:sp>
    </p:spTree>
    <p:extLst>
      <p:ext uri="{BB962C8B-B14F-4D97-AF65-F5344CB8AC3E}">
        <p14:creationId xmlns:p14="http://schemas.microsoft.com/office/powerpoint/2010/main" val="828971794"/>
      </p:ext>
    </p:extLst>
  </p:cSld>
  <p:clrMapOvr>
    <a:masterClrMapping/>
  </p:clrMapOvr>
  <p:transition xmlns:p14="http://schemas.microsoft.com/office/powerpoint/2010/mai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D6F2D289-D5C8-4EE2-BB2F-6A7777E6E854}" type="slidenum">
              <a:rPr lang="zh-CN" altLang="en-US"/>
              <a:pPr>
                <a:defRPr/>
              </a:pPr>
              <a:t>‹#›</a:t>
            </a:fld>
            <a:endParaRPr lang="en-US" altLang="zh-CN"/>
          </a:p>
        </p:txBody>
      </p:sp>
    </p:spTree>
    <p:extLst>
      <p:ext uri="{BB962C8B-B14F-4D97-AF65-F5344CB8AC3E}">
        <p14:creationId xmlns:p14="http://schemas.microsoft.com/office/powerpoint/2010/main" val="1610265095"/>
      </p:ext>
    </p:extLst>
  </p:cSld>
  <p:clrMapOvr>
    <a:masterClrMapping/>
  </p:clrMapOvr>
  <p:transition xmlns:p14="http://schemas.microsoft.com/office/powerpoint/2010/mai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C1EA148A-1928-4FBB-940E-847669BADF71}" type="slidenum">
              <a:rPr lang="zh-CN" altLang="en-US"/>
              <a:pPr>
                <a:defRPr/>
              </a:pPr>
              <a:t>‹#›</a:t>
            </a:fld>
            <a:endParaRPr lang="en-US" altLang="zh-CN"/>
          </a:p>
        </p:txBody>
      </p:sp>
    </p:spTree>
    <p:extLst>
      <p:ext uri="{BB962C8B-B14F-4D97-AF65-F5344CB8AC3E}">
        <p14:creationId xmlns:p14="http://schemas.microsoft.com/office/powerpoint/2010/main" val="1237977786"/>
      </p:ext>
    </p:extLst>
  </p:cSld>
  <p:clrMapOvr>
    <a:masterClrMapping/>
  </p:clrMapOvr>
  <p:transition xmlns:p14="http://schemas.microsoft.com/office/powerpoint/2010/main" spd="med">
    <p:random/>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614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79300"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a typeface="宋体" pitchFamily="2" charset="-122"/>
            </a:endParaRPr>
          </a:p>
        </p:txBody>
      </p:sp>
      <p:sp>
        <p:nvSpPr>
          <p:cNvPr id="1079301"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ea typeface="宋体" pitchFamily="2" charset="-122"/>
            </a:endParaRPr>
          </a:p>
        </p:txBody>
      </p:sp>
      <p:sp>
        <p:nvSpPr>
          <p:cNvPr id="1079302"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079303"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pitchFamily="2" charset="-122"/>
              </a:defRPr>
            </a:lvl1pPr>
          </a:lstStyle>
          <a:p>
            <a:pPr>
              <a:defRPr/>
            </a:pPr>
            <a:endParaRPr lang="en-US" altLang="zh-CN"/>
          </a:p>
        </p:txBody>
      </p:sp>
      <p:sp>
        <p:nvSpPr>
          <p:cNvPr id="1079304"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fld id="{093A0D55-C604-4A3F-B104-D34D07BDBC7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34"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5" r:id="rId13"/>
  </p:sldLayoutIdLst>
  <p:transition xmlns:p14="http://schemas.microsoft.com/office/powerpoint/2010/main" spd="med">
    <p:random/>
  </p:transitio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oleObject" Target="../embeddings/oleObject2.bin"/><Relationship Id="rId5" Type="http://schemas.openxmlformats.org/officeDocument/2006/relationships/image" Target="../media/image2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11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3.xml"/><Relationship Id="rId5" Type="http://schemas.openxmlformats.org/officeDocument/2006/relationships/oleObject" Target="../embeddings/oleObject3.bin"/><Relationship Id="rId6" Type="http://schemas.openxmlformats.org/officeDocument/2006/relationships/image" Target="../media/image33.png"/><Relationship Id="rId1" Type="http://schemas.openxmlformats.org/officeDocument/2006/relationships/vmlDrawing" Target="../drawings/vmlDrawing3.vml"/><Relationship Id="rId2" Type="http://schemas.openxmlformats.org/officeDocument/2006/relationships/tags" Target="../tags/tag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4" Type="http://schemas.openxmlformats.org/officeDocument/2006/relationships/image" Target="../media/image34.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5.xml"/></Relationships>
</file>

<file path=ppt/slides/_rels/slide117.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16.xml"/></Relationships>
</file>

<file path=ppt/slides/_rels/slide118.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17.xml"/></Relationships>
</file>

<file path=ppt/slides/_rels/slide119.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12.xml"/><Relationship Id="rId3" Type="http://schemas.openxmlformats.org/officeDocument/2006/relationships/notesSlide" Target="../notesSlides/notesSlide119.xml"/></Relationships>
</file>

<file path=ppt/slides/_rels/slide1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120.xml"/></Relationships>
</file>

<file path=ppt/slides/_rels/slide12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12.xml"/><Relationship Id="rId3" Type="http://schemas.openxmlformats.org/officeDocument/2006/relationships/notesSlide" Target="../notesSlides/notesSlide121.xml"/></Relationships>
</file>

<file path=ppt/slides/_rels/slide123.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122.xml"/></Relationships>
</file>

<file path=ppt/slides/_rels/slide12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12.xml"/><Relationship Id="rId3" Type="http://schemas.openxmlformats.org/officeDocument/2006/relationships/notesSlide" Target="../notesSlides/notesSlide12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4.xml"/><Relationship Id="rId4" Type="http://schemas.openxmlformats.org/officeDocument/2006/relationships/image" Target="../media/image35.jpe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125.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6.xml"/><Relationship Id="rId4" Type="http://schemas.openxmlformats.org/officeDocument/2006/relationships/image" Target="../media/image36.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7.xml"/><Relationship Id="rId5" Type="http://schemas.openxmlformats.org/officeDocument/2006/relationships/oleObject" Target="../embeddings/oleObject4.bin"/><Relationship Id="rId6" Type="http://schemas.openxmlformats.org/officeDocument/2006/relationships/image" Target="../media/image37.png"/><Relationship Id="rId1" Type="http://schemas.openxmlformats.org/officeDocument/2006/relationships/vmlDrawing" Target="../drawings/vmlDrawing4.vml"/><Relationship Id="rId2" Type="http://schemas.openxmlformats.org/officeDocument/2006/relationships/tags" Target="../tags/tag21.xml"/></Relationships>
</file>

<file path=ppt/slides/_rels/slide129.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12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38.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2.xml.rels><?xml version="1.0" encoding="UTF-8" standalone="yes"?>
<Relationships xmlns="http://schemas.openxmlformats.org/package/2006/relationships"><Relationship Id="rId3" Type="http://schemas.openxmlformats.org/officeDocument/2006/relationships/image" Target="../media/image39.wmf"/><Relationship Id="rId4" Type="http://schemas.openxmlformats.org/officeDocument/2006/relationships/image" Target="../media/image40.png"/><Relationship Id="rId5" Type="http://schemas.openxmlformats.org/officeDocument/2006/relationships/image" Target="../media/image41.wmf"/><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43.w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wmf"/><Relationship Id="rId5" Type="http://schemas.openxmlformats.org/officeDocument/2006/relationships/image" Target="../media/image13.png"/><Relationship Id="rId6"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2.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p:cNvSpPr>
            <a:spLocks noGrp="1"/>
          </p:cNvSpPr>
          <p:nvPr>
            <p:ph type="ctrTitle"/>
          </p:nvPr>
        </p:nvSpPr>
        <p:spPr>
          <a:xfrm>
            <a:off x="1785938" y="1214438"/>
            <a:ext cx="6672262" cy="1470025"/>
          </a:xfrm>
        </p:spPr>
        <p:txBody>
          <a:bodyPr/>
          <a:lstStyle/>
          <a:p>
            <a:r>
              <a:rPr lang="en-US" altLang="zh-CN" sz="4000" smtClean="0"/>
              <a:t>OSI Layer 3:</a:t>
            </a:r>
            <a:br>
              <a:rPr lang="en-US" altLang="zh-CN" sz="4000" smtClean="0"/>
            </a:br>
            <a:r>
              <a:rPr lang="en-US" altLang="zh-CN" sz="4000" smtClean="0"/>
              <a:t>Network Layer</a:t>
            </a:r>
            <a:endParaRPr lang="zh-CN" altLang="en-US" sz="4000" smtClean="0"/>
          </a:p>
        </p:txBody>
      </p:sp>
      <p:pic>
        <p:nvPicPr>
          <p:cNvPr id="8195"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3"/>
          <p:cNvSpPr>
            <a:spLocks noChangeArrowheads="1"/>
          </p:cNvSpPr>
          <p:nvPr/>
        </p:nvSpPr>
        <p:spPr bwMode="auto">
          <a:xfrm>
            <a:off x="2071688" y="3000375"/>
            <a:ext cx="2938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Routing and Addressing</a:t>
            </a:r>
            <a:endParaRPr lang="zh-CN" altLang="en-US"/>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3"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5" name="Rectangle 5"/>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5928"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29" name="Freeform 9"/>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0"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1"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2" name="Line 12"/>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3" name="Line 13"/>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4" name="Line 14"/>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5" name="Line 15"/>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6" name="Line 16"/>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7" name="Line 17"/>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8" name="Line 18"/>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9" name="Line 19"/>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0" name="Line 20"/>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1" name="Line 21"/>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2" name="Line 22"/>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3"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44"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45"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5946"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5947"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5948"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5949"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5950"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5951"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5952"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5953"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5954"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5955"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5956"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5957"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5958"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5959"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5960"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5961"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5962"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5963"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5964"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5965" name="Group 45"/>
          <p:cNvGrpSpPr>
            <a:grpSpLocks/>
          </p:cNvGrpSpPr>
          <p:nvPr/>
        </p:nvGrpSpPr>
        <p:grpSpPr bwMode="auto">
          <a:xfrm>
            <a:off x="1069975" y="3748088"/>
            <a:ext cx="131763" cy="69850"/>
            <a:chOff x="833" y="3024"/>
            <a:chExt cx="78" cy="51"/>
          </a:xfrm>
        </p:grpSpPr>
        <p:sp>
          <p:nvSpPr>
            <p:cNvPr id="465966" name="Rectangle 46"/>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7" name="Line 47"/>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8" name="Line 48"/>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5969" name="Group 49"/>
          <p:cNvGrpSpPr>
            <a:grpSpLocks/>
          </p:cNvGrpSpPr>
          <p:nvPr/>
        </p:nvGrpSpPr>
        <p:grpSpPr bwMode="auto">
          <a:xfrm>
            <a:off x="8937625" y="3757613"/>
            <a:ext cx="131763" cy="66675"/>
            <a:chOff x="5432" y="3030"/>
            <a:chExt cx="78" cy="51"/>
          </a:xfrm>
        </p:grpSpPr>
        <p:sp>
          <p:nvSpPr>
            <p:cNvPr id="465970" name="Rectangle 50"/>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1" name="Line 51"/>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2" name="Line 52"/>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5973" name="Rectangle 53"/>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4" name="Line 54"/>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5" name="Line 55"/>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6" name="Line 56"/>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7" name="Line 57"/>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8" name="Line 58"/>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9" name="Rectangle 59"/>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80" name="Rectangle 60"/>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5981" name="Rectangle 61"/>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5982" name="Rectangle 62"/>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5983" name="Rectangle 63"/>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84" name="Rectangle 64"/>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5985" name="Rectangle 65"/>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5986" name="Rectangle 66"/>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5987" name="Rectangle 67"/>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5988" name="Rectangle 68"/>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5989" name="Rectangle 69"/>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5990" name="Rectangle 70"/>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5991" name="Rectangle 71"/>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5992" name="Rectangle 72"/>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5993" name="Rectangle 73"/>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5994" name="Rectangle 74"/>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001" name="Rectangle 8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5924" name="Rectangle 4"/>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6010" name="Group 90"/>
          <p:cNvGrpSpPr>
            <a:grpSpLocks/>
          </p:cNvGrpSpPr>
          <p:nvPr/>
        </p:nvGrpSpPr>
        <p:grpSpPr bwMode="auto">
          <a:xfrm>
            <a:off x="1116013" y="1341438"/>
            <a:ext cx="6002337" cy="4689475"/>
            <a:chOff x="703" y="845"/>
            <a:chExt cx="3781" cy="2954"/>
          </a:xfrm>
        </p:grpSpPr>
        <p:sp>
          <p:nvSpPr>
            <p:cNvPr id="466005" name="Text Box 85"/>
            <p:cNvSpPr txBox="1">
              <a:spLocks noChangeArrowheads="1"/>
            </p:cNvSpPr>
            <p:nvPr/>
          </p:nvSpPr>
          <p:spPr bwMode="auto">
            <a:xfrm>
              <a:off x="884" y="3203"/>
              <a:ext cx="360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版本</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，指</a:t>
              </a:r>
              <a:r>
                <a:rPr lang="en-US" altLang="zh-CN">
                  <a:solidFill>
                    <a:srgbClr val="333399"/>
                  </a:solidFill>
                  <a:latin typeface="Arial" charset="0"/>
                  <a:ea typeface="黑体" pitchFamily="2" charset="-122"/>
                </a:rPr>
                <a:t>IP</a:t>
              </a:r>
              <a:r>
                <a:rPr lang="zh-CN" altLang="en-US">
                  <a:solidFill>
                    <a:srgbClr val="333399"/>
                  </a:solidFill>
                  <a:latin typeface="Arial" charset="0"/>
                  <a:ea typeface="黑体" pitchFamily="2" charset="-122"/>
                </a:rPr>
                <a:t>协议的版本</a:t>
              </a:r>
            </a:p>
            <a:p>
              <a:r>
                <a:rPr lang="zh-CN" altLang="en-US">
                  <a:solidFill>
                    <a:srgbClr val="333399"/>
                  </a:solidFill>
                  <a:latin typeface="Arial" charset="0"/>
                  <a:ea typeface="黑体" pitchFamily="2" charset="-122"/>
                </a:rPr>
                <a:t>目前的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协议版本号为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即 </a:t>
              </a:r>
              <a:r>
                <a:rPr lang="en-US" altLang="zh-CN">
                  <a:solidFill>
                    <a:srgbClr val="333399"/>
                  </a:solidFill>
                  <a:latin typeface="Arial" charset="0"/>
                  <a:ea typeface="黑体" pitchFamily="2" charset="-122"/>
                </a:rPr>
                <a:t>IPv4)</a:t>
              </a:r>
            </a:p>
          </p:txBody>
        </p:sp>
        <p:sp>
          <p:nvSpPr>
            <p:cNvPr id="466009" name="Rectangle 89"/>
            <p:cNvSpPr>
              <a:spLocks noChangeArrowheads="1"/>
            </p:cNvSpPr>
            <p:nvPr/>
          </p:nvSpPr>
          <p:spPr bwMode="auto">
            <a:xfrm>
              <a:off x="703" y="845"/>
              <a:ext cx="635"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011" name="AutoShape 91"/>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142841866"/>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60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4978" name="Cloud"/>
          <p:cNvSpPr>
            <a:spLocks noChangeAspect="1" noEditPoints="1" noChangeArrowheads="1"/>
          </p:cNvSpPr>
          <p:nvPr/>
        </p:nvSpPr>
        <p:spPr bwMode="auto">
          <a:xfrm>
            <a:off x="381000" y="1752600"/>
            <a:ext cx="5181600" cy="4268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nchor="ctr"/>
          <a:lstStyle/>
          <a:p>
            <a:pPr algn="ctr" eaLnBrk="0" hangingPunct="0">
              <a:buClr>
                <a:srgbClr val="6699FF"/>
              </a:buClr>
              <a:buFont typeface="Wingdings 3" pitchFamily="18" charset="2"/>
              <a:buNone/>
              <a:defRPr/>
            </a:pPr>
            <a:r>
              <a:rPr lang="zh-CN" altLang="en-US" sz="3600">
                <a:solidFill>
                  <a:schemeClr val="accent2"/>
                </a:solidFill>
                <a:effectLst>
                  <a:outerShdw blurRad="38100" dist="38100" dir="2700000" algn="tl">
                    <a:srgbClr val="000000"/>
                  </a:outerShdw>
                </a:effectLst>
                <a:latin typeface="Arial Black" pitchFamily="34" charset="0"/>
                <a:ea typeface="宋体" pitchFamily="2" charset="-122"/>
              </a:rPr>
              <a:t>   </a:t>
            </a:r>
            <a:r>
              <a:rPr lang="en-US" altLang="zh-CN" sz="3600">
                <a:solidFill>
                  <a:schemeClr val="accent2"/>
                </a:solidFill>
                <a:effectLst>
                  <a:outerShdw blurRad="38100" dist="38100" dir="2700000" algn="tl">
                    <a:srgbClr val="000000"/>
                  </a:outerShdw>
                </a:effectLst>
                <a:latin typeface="Arial Black" pitchFamily="34" charset="0"/>
                <a:ea typeface="宋体" pitchFamily="2" charset="-122"/>
              </a:rPr>
              <a:t>IGP</a:t>
            </a:r>
          </a:p>
          <a:p>
            <a:pPr algn="ctr" eaLnBrk="0" hangingPunct="0">
              <a:buClr>
                <a:srgbClr val="6699FF"/>
              </a:buClr>
              <a:buFont typeface="Wingdings 3" pitchFamily="18" charset="2"/>
              <a:buNone/>
              <a:defRPr/>
            </a:pPr>
            <a:r>
              <a:rPr lang="en-US" altLang="zh-CN" sz="4800">
                <a:solidFill>
                  <a:schemeClr val="accent2"/>
                </a:solidFill>
                <a:effectLst>
                  <a:outerShdw blurRad="38100" dist="38100" dir="2700000" algn="tl">
                    <a:srgbClr val="000000"/>
                  </a:outerShdw>
                </a:effectLst>
                <a:latin typeface="Arial Black" pitchFamily="34" charset="0"/>
                <a:ea typeface="宋体" pitchFamily="2" charset="-122"/>
              </a:rPr>
              <a:t>  </a:t>
            </a:r>
          </a:p>
        </p:txBody>
      </p:sp>
      <p:sp>
        <p:nvSpPr>
          <p:cNvPr id="2052" name="Rectangle 3"/>
          <p:cNvSpPr>
            <a:spLocks noGrp="1" noChangeArrowheads="1"/>
          </p:cNvSpPr>
          <p:nvPr>
            <p:ph type="title"/>
          </p:nvPr>
        </p:nvSpPr>
        <p:spPr/>
        <p:txBody>
          <a:bodyPr/>
          <a:lstStyle/>
          <a:p>
            <a:pPr eaLnBrk="1" hangingPunct="1"/>
            <a:r>
              <a:rPr lang="en-US" altLang="zh-CN" smtClean="0">
                <a:cs typeface="Arial" charset="0"/>
              </a:rPr>
              <a:t>IGP vs. EGP </a:t>
            </a:r>
          </a:p>
        </p:txBody>
      </p:sp>
      <p:graphicFrame>
        <p:nvGraphicFramePr>
          <p:cNvPr id="1082368" name="Object 0"/>
          <p:cNvGraphicFramePr>
            <a:graphicFrameLocks noChangeAspect="1"/>
          </p:cNvGraphicFramePr>
          <p:nvPr/>
        </p:nvGraphicFramePr>
        <p:xfrm>
          <a:off x="533400" y="2133600"/>
          <a:ext cx="8305800" cy="3600450"/>
        </p:xfrm>
        <a:graphic>
          <a:graphicData uri="http://schemas.openxmlformats.org/presentationml/2006/ole">
            <mc:AlternateContent xmlns:mc="http://schemas.openxmlformats.org/markup-compatibility/2006">
              <mc:Choice xmlns:v="urn:schemas-microsoft-com:vml" Requires="v">
                <p:oleObj spid="_x0000_s2128" name="Bitmap Image" r:id="rId4" imgW="5649114" imgH="2914286" progId="Paint.Picture">
                  <p:embed/>
                </p:oleObj>
              </mc:Choice>
              <mc:Fallback>
                <p:oleObj name="Bitmap Image" r:id="rId4" imgW="5649114" imgH="2914286" progId="Paint.Picture">
                  <p:embed/>
                  <p:pic>
                    <p:nvPicPr>
                      <p:cNvPr id="0" name="Object 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133600"/>
                        <a:ext cx="8305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4981" name="Text Box 5"/>
          <p:cNvSpPr txBox="1">
            <a:spLocks noChangeArrowheads="1"/>
          </p:cNvSpPr>
          <p:nvPr/>
        </p:nvSpPr>
        <p:spPr bwMode="auto">
          <a:xfrm>
            <a:off x="5715000" y="3103563"/>
            <a:ext cx="1225550" cy="641350"/>
          </a:xfrm>
          <a:prstGeom prst="rect">
            <a:avLst/>
          </a:prstGeom>
          <a:noFill/>
          <a:ln w="9525">
            <a:noFill/>
            <a:miter lim="800000"/>
            <a:headEnd/>
            <a:tailEnd/>
          </a:ln>
          <a:effectLst/>
        </p:spPr>
        <p:txBody>
          <a:bodyPr wrap="none">
            <a:spAutoFit/>
          </a:bodyPr>
          <a:lstStyle/>
          <a:p>
            <a:pPr eaLnBrk="0" hangingPunct="0">
              <a:buClr>
                <a:srgbClr val="6699FF"/>
              </a:buClr>
              <a:buFont typeface="Wingdings 3" pitchFamily="18" charset="2"/>
              <a:buNone/>
              <a:defRPr/>
            </a:pPr>
            <a:r>
              <a:rPr lang="en-US" altLang="zh-CN" sz="3600">
                <a:solidFill>
                  <a:srgbClr val="FF0000"/>
                </a:solidFill>
                <a:effectLst>
                  <a:outerShdw blurRad="38100" dist="38100" dir="2700000" algn="tl">
                    <a:srgbClr val="C0C0C0"/>
                  </a:outerShdw>
                </a:effectLst>
                <a:latin typeface="Arial Black" pitchFamily="34" charset="0"/>
                <a:ea typeface="宋体" pitchFamily="2" charset="-122"/>
              </a:rPr>
              <a:t>EGP</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94978"/>
                                        </p:tgtEl>
                                        <p:attrNameLst>
                                          <p:attrName>style.visibility</p:attrName>
                                        </p:attrNameLst>
                                      </p:cBhvr>
                                      <p:to>
                                        <p:strVal val="visible"/>
                                      </p:to>
                                    </p:set>
                                    <p:animEffect transition="in" filter="dissolve">
                                      <p:cBhvr>
                                        <p:cTn id="7" dur="500"/>
                                        <p:tgtEl>
                                          <p:spTgt spid="89497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82368"/>
                                        </p:tgtEl>
                                        <p:attrNameLst>
                                          <p:attrName>style.visibility</p:attrName>
                                        </p:attrNameLst>
                                      </p:cBhvr>
                                      <p:to>
                                        <p:strVal val="visible"/>
                                      </p:to>
                                    </p:set>
                                    <p:animEffect transition="in" filter="dissolve">
                                      <p:cBhvr>
                                        <p:cTn id="11" dur="500"/>
                                        <p:tgtEl>
                                          <p:spTgt spid="10823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94981"/>
                                        </p:tgtEl>
                                        <p:attrNameLst>
                                          <p:attrName>style.visibility</p:attrName>
                                        </p:attrNameLst>
                                      </p:cBhvr>
                                      <p:to>
                                        <p:strVal val="visible"/>
                                      </p:to>
                                    </p:set>
                                    <p:animEffect transition="in" filter="dissolve">
                                      <p:cBhvr>
                                        <p:cTn id="16" dur="500"/>
                                        <p:tgtEl>
                                          <p:spTgt spid="894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8" grpId="0" animBg="1" autoUpdateAnimBg="0"/>
      <p:bldP spid="894981"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cs typeface="Arial" charset="0"/>
              </a:rPr>
              <a:t>Classification #3:</a:t>
            </a:r>
            <a:r>
              <a:rPr lang="en-US" altLang="zh-CN" smtClean="0">
                <a:solidFill>
                  <a:schemeClr val="accent2"/>
                </a:solidFill>
                <a:cs typeface="Arial" charset="0"/>
              </a:rPr>
              <a:t> </a:t>
            </a:r>
            <a:r>
              <a:rPr lang="en-US" altLang="zh-CN" smtClean="0">
                <a:solidFill>
                  <a:schemeClr val="hlink"/>
                </a:solidFill>
                <a:cs typeface="Arial" charset="0"/>
              </a:rPr>
              <a:t>DVP and LSP</a:t>
            </a:r>
          </a:p>
        </p:txBody>
      </p:sp>
      <p:sp>
        <p:nvSpPr>
          <p:cNvPr id="897027" name="Rectangle 3"/>
          <p:cNvSpPr>
            <a:spLocks noGrp="1" noChangeArrowheads="1"/>
          </p:cNvSpPr>
          <p:nvPr>
            <p:ph type="body" idx="1"/>
          </p:nvPr>
        </p:nvSpPr>
        <p:spPr>
          <a:xfrm>
            <a:off x="533400" y="1981200"/>
            <a:ext cx="8382000" cy="4648200"/>
          </a:xfrm>
        </p:spPr>
        <p:txBody>
          <a:bodyPr/>
          <a:lstStyle/>
          <a:p>
            <a:pPr eaLnBrk="1" hangingPunct="1">
              <a:lnSpc>
                <a:spcPct val="90000"/>
              </a:lnSpc>
            </a:pPr>
            <a:r>
              <a:rPr lang="en-US" altLang="zh-CN" sz="2600" smtClean="0">
                <a:solidFill>
                  <a:srgbClr val="FF0000"/>
                </a:solidFill>
                <a:cs typeface="Arial" charset="0"/>
              </a:rPr>
              <a:t>D</a:t>
            </a:r>
            <a:r>
              <a:rPr lang="en-US" altLang="zh-CN" sz="2600" smtClean="0">
                <a:cs typeface="Arial" charset="0"/>
              </a:rPr>
              <a:t>istance-</a:t>
            </a:r>
            <a:r>
              <a:rPr lang="en-US" altLang="zh-CN" sz="2600" smtClean="0">
                <a:solidFill>
                  <a:srgbClr val="FF0000"/>
                </a:solidFill>
                <a:cs typeface="Arial" charset="0"/>
              </a:rPr>
              <a:t>V</a:t>
            </a:r>
            <a:r>
              <a:rPr lang="en-US" altLang="zh-CN" sz="2600" smtClean="0">
                <a:cs typeface="Arial" charset="0"/>
              </a:rPr>
              <a:t>ector </a:t>
            </a:r>
            <a:r>
              <a:rPr lang="en-US" altLang="zh-CN" sz="2600" smtClean="0">
                <a:solidFill>
                  <a:srgbClr val="FF0000"/>
                </a:solidFill>
                <a:cs typeface="Arial" charset="0"/>
              </a:rPr>
              <a:t>P</a:t>
            </a:r>
            <a:r>
              <a:rPr lang="en-US" altLang="zh-CN" sz="2600" smtClean="0">
                <a:cs typeface="Arial" charset="0"/>
              </a:rPr>
              <a:t>rotocols (RIP, IGRP):</a:t>
            </a:r>
          </a:p>
          <a:p>
            <a:pPr lvl="1" eaLnBrk="1" hangingPunct="1">
              <a:lnSpc>
                <a:spcPct val="90000"/>
              </a:lnSpc>
            </a:pPr>
            <a:r>
              <a:rPr lang="en-US" altLang="zh-CN" sz="2200" smtClean="0">
                <a:cs typeface="Arial" charset="0"/>
              </a:rPr>
              <a:t>View network topology from </a:t>
            </a:r>
            <a:r>
              <a:rPr lang="en-US" altLang="zh-CN" sz="2200" u="sng" smtClean="0">
                <a:solidFill>
                  <a:srgbClr val="006600"/>
                </a:solidFill>
                <a:cs typeface="Arial" charset="0"/>
              </a:rPr>
              <a:t>neighbor</a:t>
            </a:r>
            <a:r>
              <a:rPr lang="en-US" altLang="zh-CN" sz="2200" u="sng" smtClean="0">
                <a:solidFill>
                  <a:srgbClr val="006600"/>
                </a:solidFill>
                <a:latin typeface="Arial" charset="0"/>
                <a:cs typeface="Arial" charset="0"/>
              </a:rPr>
              <a:t>’</a:t>
            </a:r>
            <a:r>
              <a:rPr lang="en-US" altLang="zh-CN" sz="2200" u="sng" smtClean="0">
                <a:solidFill>
                  <a:srgbClr val="006600"/>
                </a:solidFill>
                <a:cs typeface="Arial" charset="0"/>
              </a:rPr>
              <a:t>s perspective</a:t>
            </a:r>
            <a:r>
              <a:rPr lang="en-US" altLang="zh-CN" sz="2200" smtClean="0">
                <a:cs typeface="Arial" charset="0"/>
              </a:rPr>
              <a:t>.</a:t>
            </a:r>
          </a:p>
          <a:p>
            <a:pPr lvl="1" eaLnBrk="1" hangingPunct="1">
              <a:lnSpc>
                <a:spcPct val="90000"/>
              </a:lnSpc>
            </a:pPr>
            <a:r>
              <a:rPr lang="en-US" altLang="zh-CN" sz="2200" smtClean="0">
                <a:cs typeface="Arial" charset="0"/>
              </a:rPr>
              <a:t>Add </a:t>
            </a:r>
            <a:r>
              <a:rPr lang="en-US" altLang="zh-CN" sz="2200" u="sng" smtClean="0">
                <a:solidFill>
                  <a:srgbClr val="006600"/>
                </a:solidFill>
                <a:cs typeface="Arial" charset="0"/>
              </a:rPr>
              <a:t>distance vectors</a:t>
            </a:r>
            <a:r>
              <a:rPr lang="en-US" altLang="zh-CN" sz="2200" smtClean="0">
                <a:cs typeface="Arial" charset="0"/>
              </a:rPr>
              <a:t> from router to router.</a:t>
            </a:r>
          </a:p>
          <a:p>
            <a:pPr lvl="1" eaLnBrk="1" hangingPunct="1">
              <a:lnSpc>
                <a:spcPct val="90000"/>
              </a:lnSpc>
            </a:pPr>
            <a:r>
              <a:rPr lang="en-US" altLang="zh-CN" sz="2200" u="sng" smtClean="0">
                <a:solidFill>
                  <a:srgbClr val="006600"/>
                </a:solidFill>
                <a:cs typeface="Arial" charset="0"/>
              </a:rPr>
              <a:t>Frequent, periodic updates</a:t>
            </a:r>
            <a:r>
              <a:rPr lang="en-US" altLang="zh-CN" sz="2200" smtClean="0">
                <a:cs typeface="Arial" charset="0"/>
              </a:rPr>
              <a:t>.</a:t>
            </a:r>
          </a:p>
          <a:p>
            <a:pPr lvl="1" eaLnBrk="1" hangingPunct="1">
              <a:lnSpc>
                <a:spcPct val="90000"/>
              </a:lnSpc>
            </a:pPr>
            <a:r>
              <a:rPr lang="en-US" altLang="zh-CN" sz="2200" smtClean="0">
                <a:cs typeface="Arial" charset="0"/>
              </a:rPr>
              <a:t>Pass </a:t>
            </a:r>
            <a:r>
              <a:rPr lang="en-US" altLang="zh-CN" sz="2200" u="sng" smtClean="0">
                <a:solidFill>
                  <a:srgbClr val="006600"/>
                </a:solidFill>
                <a:cs typeface="Arial" charset="0"/>
              </a:rPr>
              <a:t>copy of routing tables</a:t>
            </a:r>
            <a:r>
              <a:rPr lang="en-US" altLang="zh-CN" sz="2200" smtClean="0">
                <a:cs typeface="Arial" charset="0"/>
              </a:rPr>
              <a:t> to neighbor routers.</a:t>
            </a:r>
          </a:p>
          <a:p>
            <a:pPr eaLnBrk="1" hangingPunct="1">
              <a:lnSpc>
                <a:spcPct val="90000"/>
              </a:lnSpc>
            </a:pPr>
            <a:r>
              <a:rPr lang="en-US" altLang="zh-CN" sz="2600" smtClean="0">
                <a:solidFill>
                  <a:srgbClr val="FF0000"/>
                </a:solidFill>
                <a:cs typeface="Arial" charset="0"/>
              </a:rPr>
              <a:t>L</a:t>
            </a:r>
            <a:r>
              <a:rPr lang="en-US" altLang="zh-CN" sz="2600" smtClean="0">
                <a:cs typeface="Arial" charset="0"/>
              </a:rPr>
              <a:t>ink </a:t>
            </a:r>
            <a:r>
              <a:rPr lang="en-US" altLang="zh-CN" sz="2600" smtClean="0">
                <a:solidFill>
                  <a:srgbClr val="FF0000"/>
                </a:solidFill>
                <a:cs typeface="Arial" charset="0"/>
              </a:rPr>
              <a:t>S</a:t>
            </a:r>
            <a:r>
              <a:rPr lang="en-US" altLang="zh-CN" sz="2600" smtClean="0">
                <a:cs typeface="Arial" charset="0"/>
              </a:rPr>
              <a:t>tate </a:t>
            </a:r>
            <a:r>
              <a:rPr lang="en-US" altLang="zh-CN" sz="2600" smtClean="0">
                <a:solidFill>
                  <a:srgbClr val="FF0000"/>
                </a:solidFill>
                <a:cs typeface="Arial" charset="0"/>
              </a:rPr>
              <a:t>P</a:t>
            </a:r>
            <a:r>
              <a:rPr lang="en-US" altLang="zh-CN" sz="2600" smtClean="0">
                <a:cs typeface="Arial" charset="0"/>
              </a:rPr>
              <a:t>rotocols (OSPF):</a:t>
            </a:r>
          </a:p>
          <a:p>
            <a:pPr lvl="1" eaLnBrk="1" hangingPunct="1">
              <a:lnSpc>
                <a:spcPct val="90000"/>
              </a:lnSpc>
            </a:pPr>
            <a:r>
              <a:rPr lang="en-US" altLang="zh-CN" sz="2200" smtClean="0">
                <a:cs typeface="Arial" charset="0"/>
              </a:rPr>
              <a:t>Gets common view of </a:t>
            </a:r>
            <a:r>
              <a:rPr lang="en-US" altLang="zh-CN" sz="2200" u="sng" smtClean="0">
                <a:solidFill>
                  <a:srgbClr val="006600"/>
                </a:solidFill>
                <a:cs typeface="Arial" charset="0"/>
              </a:rPr>
              <a:t>entire network topology</a:t>
            </a:r>
            <a:r>
              <a:rPr lang="en-US" altLang="zh-CN" sz="2200" smtClean="0">
                <a:cs typeface="Arial" charset="0"/>
              </a:rPr>
              <a:t>.</a:t>
            </a:r>
          </a:p>
          <a:p>
            <a:pPr lvl="1" eaLnBrk="1" hangingPunct="1">
              <a:lnSpc>
                <a:spcPct val="90000"/>
              </a:lnSpc>
            </a:pPr>
            <a:r>
              <a:rPr lang="en-US" altLang="zh-CN" sz="2200" u="sng" smtClean="0">
                <a:solidFill>
                  <a:srgbClr val="006600"/>
                </a:solidFill>
                <a:cs typeface="Arial" charset="0"/>
              </a:rPr>
              <a:t>Calculates the shortest path</a:t>
            </a:r>
            <a:r>
              <a:rPr lang="en-US" altLang="zh-CN" sz="2200" smtClean="0">
                <a:cs typeface="Arial" charset="0"/>
              </a:rPr>
              <a:t> to other routers.</a:t>
            </a:r>
          </a:p>
          <a:p>
            <a:pPr lvl="1" eaLnBrk="1" hangingPunct="1">
              <a:lnSpc>
                <a:spcPct val="90000"/>
              </a:lnSpc>
            </a:pPr>
            <a:r>
              <a:rPr lang="en-US" altLang="zh-CN" sz="2200" u="sng" smtClean="0">
                <a:solidFill>
                  <a:srgbClr val="006600"/>
                </a:solidFill>
                <a:cs typeface="Arial" charset="0"/>
              </a:rPr>
              <a:t>Event-triggered updates</a:t>
            </a:r>
            <a:r>
              <a:rPr lang="en-US" altLang="zh-CN" sz="2200" smtClean="0">
                <a:cs typeface="Arial" charset="0"/>
              </a:rPr>
              <a:t>.</a:t>
            </a:r>
          </a:p>
          <a:p>
            <a:pPr lvl="1" eaLnBrk="1" hangingPunct="1">
              <a:lnSpc>
                <a:spcPct val="90000"/>
              </a:lnSpc>
            </a:pPr>
            <a:r>
              <a:rPr lang="en-US" altLang="zh-CN" sz="2200" smtClean="0">
                <a:cs typeface="Arial" charset="0"/>
              </a:rPr>
              <a:t>Passes </a:t>
            </a:r>
            <a:r>
              <a:rPr lang="en-US" altLang="zh-CN" sz="2200" u="sng" smtClean="0">
                <a:solidFill>
                  <a:srgbClr val="006600"/>
                </a:solidFill>
                <a:cs typeface="Arial" charset="0"/>
              </a:rPr>
              <a:t>link state routing updates</a:t>
            </a:r>
            <a:r>
              <a:rPr lang="en-US" altLang="zh-CN" sz="2200" smtClean="0">
                <a:cs typeface="Arial" charset="0"/>
              </a:rPr>
              <a:t> to other routers.</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7027">
                                            <p:txEl>
                                              <p:pRg st="0" end="0"/>
                                            </p:txEl>
                                          </p:spTgt>
                                        </p:tgtEl>
                                        <p:attrNameLst>
                                          <p:attrName>style.visibility</p:attrName>
                                        </p:attrNameLst>
                                      </p:cBhvr>
                                      <p:to>
                                        <p:strVal val="visible"/>
                                      </p:to>
                                    </p:set>
                                    <p:anim calcmode="lin" valueType="num">
                                      <p:cBhvr additive="base">
                                        <p:cTn id="7" dur="500" fill="hold"/>
                                        <p:tgtEl>
                                          <p:spTgt spid="897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7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7027">
                                            <p:txEl>
                                              <p:pRg st="1" end="1"/>
                                            </p:txEl>
                                          </p:spTgt>
                                        </p:tgtEl>
                                        <p:attrNameLst>
                                          <p:attrName>style.visibility</p:attrName>
                                        </p:attrNameLst>
                                      </p:cBhvr>
                                      <p:to>
                                        <p:strVal val="visible"/>
                                      </p:to>
                                    </p:set>
                                    <p:anim calcmode="lin" valueType="num">
                                      <p:cBhvr additive="base">
                                        <p:cTn id="13" dur="500" fill="hold"/>
                                        <p:tgtEl>
                                          <p:spTgt spid="8970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70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97027">
                                            <p:txEl>
                                              <p:pRg st="2" end="2"/>
                                            </p:txEl>
                                          </p:spTgt>
                                        </p:tgtEl>
                                        <p:attrNameLst>
                                          <p:attrName>style.visibility</p:attrName>
                                        </p:attrNameLst>
                                      </p:cBhvr>
                                      <p:to>
                                        <p:strVal val="visible"/>
                                      </p:to>
                                    </p:set>
                                    <p:anim calcmode="lin" valueType="num">
                                      <p:cBhvr additive="base">
                                        <p:cTn id="19" dur="500" fill="hold"/>
                                        <p:tgtEl>
                                          <p:spTgt spid="8970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97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97027">
                                            <p:txEl>
                                              <p:pRg st="3" end="3"/>
                                            </p:txEl>
                                          </p:spTgt>
                                        </p:tgtEl>
                                        <p:attrNameLst>
                                          <p:attrName>style.visibility</p:attrName>
                                        </p:attrNameLst>
                                      </p:cBhvr>
                                      <p:to>
                                        <p:strVal val="visible"/>
                                      </p:to>
                                    </p:set>
                                    <p:anim calcmode="lin" valueType="num">
                                      <p:cBhvr additive="base">
                                        <p:cTn id="25" dur="500" fill="hold"/>
                                        <p:tgtEl>
                                          <p:spTgt spid="8970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97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97027">
                                            <p:txEl>
                                              <p:pRg st="4" end="4"/>
                                            </p:txEl>
                                          </p:spTgt>
                                        </p:tgtEl>
                                        <p:attrNameLst>
                                          <p:attrName>style.visibility</p:attrName>
                                        </p:attrNameLst>
                                      </p:cBhvr>
                                      <p:to>
                                        <p:strVal val="visible"/>
                                      </p:to>
                                    </p:set>
                                    <p:anim calcmode="lin" valueType="num">
                                      <p:cBhvr additive="base">
                                        <p:cTn id="31" dur="500" fill="hold"/>
                                        <p:tgtEl>
                                          <p:spTgt spid="8970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97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97027">
                                            <p:txEl>
                                              <p:pRg st="5" end="5"/>
                                            </p:txEl>
                                          </p:spTgt>
                                        </p:tgtEl>
                                        <p:attrNameLst>
                                          <p:attrName>style.visibility</p:attrName>
                                        </p:attrNameLst>
                                      </p:cBhvr>
                                      <p:to>
                                        <p:strVal val="visible"/>
                                      </p:to>
                                    </p:set>
                                    <p:anim calcmode="lin" valueType="num">
                                      <p:cBhvr additive="base">
                                        <p:cTn id="37" dur="500" fill="hold"/>
                                        <p:tgtEl>
                                          <p:spTgt spid="8970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970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97027">
                                            <p:txEl>
                                              <p:pRg st="6" end="6"/>
                                            </p:txEl>
                                          </p:spTgt>
                                        </p:tgtEl>
                                        <p:attrNameLst>
                                          <p:attrName>style.visibility</p:attrName>
                                        </p:attrNameLst>
                                      </p:cBhvr>
                                      <p:to>
                                        <p:strVal val="visible"/>
                                      </p:to>
                                    </p:set>
                                    <p:anim calcmode="lin" valueType="num">
                                      <p:cBhvr additive="base">
                                        <p:cTn id="43" dur="500" fill="hold"/>
                                        <p:tgtEl>
                                          <p:spTgt spid="8970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970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97027">
                                            <p:txEl>
                                              <p:pRg st="7" end="7"/>
                                            </p:txEl>
                                          </p:spTgt>
                                        </p:tgtEl>
                                        <p:attrNameLst>
                                          <p:attrName>style.visibility</p:attrName>
                                        </p:attrNameLst>
                                      </p:cBhvr>
                                      <p:to>
                                        <p:strVal val="visible"/>
                                      </p:to>
                                    </p:set>
                                    <p:anim calcmode="lin" valueType="num">
                                      <p:cBhvr additive="base">
                                        <p:cTn id="49" dur="500" fill="hold"/>
                                        <p:tgtEl>
                                          <p:spTgt spid="89702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970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97027">
                                            <p:txEl>
                                              <p:pRg st="8" end="8"/>
                                            </p:txEl>
                                          </p:spTgt>
                                        </p:tgtEl>
                                        <p:attrNameLst>
                                          <p:attrName>style.visibility</p:attrName>
                                        </p:attrNameLst>
                                      </p:cBhvr>
                                      <p:to>
                                        <p:strVal val="visible"/>
                                      </p:to>
                                    </p:set>
                                    <p:anim calcmode="lin" valueType="num">
                                      <p:cBhvr additive="base">
                                        <p:cTn id="55" dur="500" fill="hold"/>
                                        <p:tgtEl>
                                          <p:spTgt spid="89702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9702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97027">
                                            <p:txEl>
                                              <p:pRg st="9" end="9"/>
                                            </p:txEl>
                                          </p:spTgt>
                                        </p:tgtEl>
                                        <p:attrNameLst>
                                          <p:attrName>style.visibility</p:attrName>
                                        </p:attrNameLst>
                                      </p:cBhvr>
                                      <p:to>
                                        <p:strVal val="visible"/>
                                      </p:to>
                                    </p:set>
                                    <p:anim calcmode="lin" valueType="num">
                                      <p:cBhvr additive="base">
                                        <p:cTn id="61" dur="500" fill="hold"/>
                                        <p:tgtEl>
                                          <p:spTgt spid="897027">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89702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bldLvl="2"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cs typeface="Arial" charset="0"/>
              </a:rPr>
              <a:t>Distance vector routing</a:t>
            </a:r>
          </a:p>
        </p:txBody>
      </p:sp>
      <p:pic>
        <p:nvPicPr>
          <p:cNvPr id="899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11338"/>
            <a:ext cx="830580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99075"/>
                                        </p:tgtEl>
                                        <p:attrNameLst>
                                          <p:attrName>style.visibility</p:attrName>
                                        </p:attrNameLst>
                                      </p:cBhvr>
                                      <p:to>
                                        <p:strVal val="visible"/>
                                      </p:to>
                                    </p:set>
                                    <p:animEffect transition="in" filter="dissolve">
                                      <p:cBhvr>
                                        <p:cTn id="7" dur="500"/>
                                        <p:tgtEl>
                                          <p:spTgt spid="899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00063" y="357188"/>
            <a:ext cx="7793037" cy="1143000"/>
          </a:xfrm>
        </p:spPr>
        <p:txBody>
          <a:bodyPr/>
          <a:lstStyle/>
          <a:p>
            <a:pPr eaLnBrk="1" hangingPunct="1"/>
            <a:r>
              <a:rPr lang="en-US" altLang="zh-CN" smtClean="0">
                <a:cs typeface="Arial" charset="0"/>
              </a:rPr>
              <a:t>Link state routing</a:t>
            </a:r>
          </a:p>
        </p:txBody>
      </p:sp>
      <p:pic>
        <p:nvPicPr>
          <p:cNvPr id="901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93062"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01123"/>
                                        </p:tgtEl>
                                        <p:attrNameLst>
                                          <p:attrName>style.visibility</p:attrName>
                                        </p:attrNameLst>
                                      </p:cBhvr>
                                      <p:to>
                                        <p:strVal val="visible"/>
                                      </p:to>
                                    </p:set>
                                    <p:animEffect transition="in" filter="dissolve">
                                      <p:cBhvr>
                                        <p:cTn id="7" dur="500"/>
                                        <p:tgtEl>
                                          <p:spTgt spid="90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z="3400" smtClean="0">
                <a:cs typeface="Arial" charset="0"/>
              </a:rPr>
              <a:t>RIP(Route Information Protocol) </a:t>
            </a:r>
          </a:p>
        </p:txBody>
      </p:sp>
      <p:sp>
        <p:nvSpPr>
          <p:cNvPr id="903171" name="Rectangle 3"/>
          <p:cNvSpPr>
            <a:spLocks noGrp="1" noChangeArrowheads="1"/>
          </p:cNvSpPr>
          <p:nvPr>
            <p:ph type="body" idx="1"/>
          </p:nvPr>
        </p:nvSpPr>
        <p:spPr>
          <a:xfrm>
            <a:off x="539750" y="1700213"/>
            <a:ext cx="8382000" cy="4648200"/>
          </a:xfrm>
        </p:spPr>
        <p:txBody>
          <a:bodyPr/>
          <a:lstStyle/>
          <a:p>
            <a:pPr eaLnBrk="1" hangingPunct="1"/>
            <a:r>
              <a:rPr lang="en-US" altLang="zh-CN" sz="2600" smtClean="0">
                <a:cs typeface="Arial" charset="0"/>
              </a:rPr>
              <a:t>Most popular.</a:t>
            </a:r>
          </a:p>
          <a:p>
            <a:pPr eaLnBrk="1" hangingPunct="1"/>
            <a:r>
              <a:rPr lang="en-US" altLang="zh-CN" sz="2600" smtClean="0">
                <a:cs typeface="Arial" charset="0"/>
              </a:rPr>
              <a:t>Interior Gateway Protocol.</a:t>
            </a:r>
          </a:p>
          <a:p>
            <a:pPr eaLnBrk="1" hangingPunct="1"/>
            <a:r>
              <a:rPr lang="en-US" altLang="zh-CN" sz="2600" smtClean="0">
                <a:cs typeface="Arial" charset="0"/>
              </a:rPr>
              <a:t>Distance Vector Protocol.</a:t>
            </a:r>
          </a:p>
          <a:p>
            <a:pPr eaLnBrk="1" hangingPunct="1"/>
            <a:r>
              <a:rPr lang="en-US" altLang="zh-CN" sz="2600" smtClean="0">
                <a:cs typeface="Arial" charset="0"/>
              </a:rPr>
              <a:t>Only metric is number of hops.</a:t>
            </a:r>
          </a:p>
          <a:p>
            <a:pPr eaLnBrk="1" hangingPunct="1"/>
            <a:r>
              <a:rPr lang="en-US" altLang="zh-CN" sz="2600" smtClean="0">
                <a:cs typeface="Arial" charset="0"/>
              </a:rPr>
              <a:t>Maximum number of hops is 15.</a:t>
            </a:r>
          </a:p>
          <a:p>
            <a:pPr eaLnBrk="1" hangingPunct="1"/>
            <a:r>
              <a:rPr lang="en-US" altLang="zh-CN" sz="2600" smtClean="0">
                <a:cs typeface="Arial" charset="0"/>
              </a:rPr>
              <a:t>Updates every 30 seconds.</a:t>
            </a:r>
          </a:p>
          <a:p>
            <a:pPr eaLnBrk="1" hangingPunct="1"/>
            <a:r>
              <a:rPr lang="en-US" altLang="zh-CN" sz="2600" smtClean="0">
                <a:cs typeface="Arial" charset="0"/>
              </a:rPr>
              <a:t>Doesn</a:t>
            </a:r>
            <a:r>
              <a:rPr lang="en-US" altLang="zh-CN" sz="2600" smtClean="0">
                <a:latin typeface="Tahoma" pitchFamily="34" charset="0"/>
                <a:cs typeface="Arial" charset="0"/>
              </a:rPr>
              <a:t>’</a:t>
            </a:r>
            <a:r>
              <a:rPr lang="en-US" altLang="zh-CN" sz="2600" smtClean="0">
                <a:cs typeface="Arial" charset="0"/>
              </a:rPr>
              <a:t>t always select fastest path.</a:t>
            </a:r>
          </a:p>
          <a:p>
            <a:pPr eaLnBrk="1" hangingPunct="1"/>
            <a:r>
              <a:rPr lang="en-US" altLang="zh-CN" sz="2600" smtClean="0">
                <a:cs typeface="Arial" charset="0"/>
              </a:rPr>
              <a:t>Generates lots of network traffic.</a:t>
            </a:r>
          </a:p>
          <a:p>
            <a:pPr eaLnBrk="1" hangingPunct="1"/>
            <a:r>
              <a:rPr lang="en-US" altLang="zh-CN" sz="2600" smtClean="0">
                <a:cs typeface="Arial" charset="0"/>
              </a:rPr>
              <a:t>RIP v2 is an improved version of RIP v1</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3171">
                                            <p:txEl>
                                              <p:pRg st="0" end="0"/>
                                            </p:txEl>
                                          </p:spTgt>
                                        </p:tgtEl>
                                        <p:attrNameLst>
                                          <p:attrName>style.visibility</p:attrName>
                                        </p:attrNameLst>
                                      </p:cBhvr>
                                      <p:to>
                                        <p:strVal val="visible"/>
                                      </p:to>
                                    </p:set>
                                    <p:anim calcmode="lin" valueType="num">
                                      <p:cBhvr additive="base">
                                        <p:cTn id="7" dur="500" fill="hold"/>
                                        <p:tgtEl>
                                          <p:spTgt spid="9031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3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3171">
                                            <p:txEl>
                                              <p:pRg st="1" end="1"/>
                                            </p:txEl>
                                          </p:spTgt>
                                        </p:tgtEl>
                                        <p:attrNameLst>
                                          <p:attrName>style.visibility</p:attrName>
                                        </p:attrNameLst>
                                      </p:cBhvr>
                                      <p:to>
                                        <p:strVal val="visible"/>
                                      </p:to>
                                    </p:set>
                                    <p:anim calcmode="lin" valueType="num">
                                      <p:cBhvr additive="base">
                                        <p:cTn id="13" dur="500" fill="hold"/>
                                        <p:tgtEl>
                                          <p:spTgt spid="9031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3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3171">
                                            <p:txEl>
                                              <p:pRg st="2" end="2"/>
                                            </p:txEl>
                                          </p:spTgt>
                                        </p:tgtEl>
                                        <p:attrNameLst>
                                          <p:attrName>style.visibility</p:attrName>
                                        </p:attrNameLst>
                                      </p:cBhvr>
                                      <p:to>
                                        <p:strVal val="visible"/>
                                      </p:to>
                                    </p:set>
                                    <p:anim calcmode="lin" valueType="num">
                                      <p:cBhvr additive="base">
                                        <p:cTn id="19" dur="500" fill="hold"/>
                                        <p:tgtEl>
                                          <p:spTgt spid="9031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3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3171">
                                            <p:txEl>
                                              <p:pRg st="3" end="3"/>
                                            </p:txEl>
                                          </p:spTgt>
                                        </p:tgtEl>
                                        <p:attrNameLst>
                                          <p:attrName>style.visibility</p:attrName>
                                        </p:attrNameLst>
                                      </p:cBhvr>
                                      <p:to>
                                        <p:strVal val="visible"/>
                                      </p:to>
                                    </p:set>
                                    <p:anim calcmode="lin" valueType="num">
                                      <p:cBhvr additive="base">
                                        <p:cTn id="25" dur="500" fill="hold"/>
                                        <p:tgtEl>
                                          <p:spTgt spid="9031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3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3171">
                                            <p:txEl>
                                              <p:pRg st="4" end="4"/>
                                            </p:txEl>
                                          </p:spTgt>
                                        </p:tgtEl>
                                        <p:attrNameLst>
                                          <p:attrName>style.visibility</p:attrName>
                                        </p:attrNameLst>
                                      </p:cBhvr>
                                      <p:to>
                                        <p:strVal val="visible"/>
                                      </p:to>
                                    </p:set>
                                    <p:anim calcmode="lin" valueType="num">
                                      <p:cBhvr additive="base">
                                        <p:cTn id="31" dur="500" fill="hold"/>
                                        <p:tgtEl>
                                          <p:spTgt spid="90317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31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3171">
                                            <p:txEl>
                                              <p:pRg st="5" end="5"/>
                                            </p:txEl>
                                          </p:spTgt>
                                        </p:tgtEl>
                                        <p:attrNameLst>
                                          <p:attrName>style.visibility</p:attrName>
                                        </p:attrNameLst>
                                      </p:cBhvr>
                                      <p:to>
                                        <p:strVal val="visible"/>
                                      </p:to>
                                    </p:set>
                                    <p:anim calcmode="lin" valueType="num">
                                      <p:cBhvr additive="base">
                                        <p:cTn id="37" dur="500" fill="hold"/>
                                        <p:tgtEl>
                                          <p:spTgt spid="90317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31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3171">
                                            <p:txEl>
                                              <p:pRg st="6" end="6"/>
                                            </p:txEl>
                                          </p:spTgt>
                                        </p:tgtEl>
                                        <p:attrNameLst>
                                          <p:attrName>style.visibility</p:attrName>
                                        </p:attrNameLst>
                                      </p:cBhvr>
                                      <p:to>
                                        <p:strVal val="visible"/>
                                      </p:to>
                                    </p:set>
                                    <p:anim calcmode="lin" valueType="num">
                                      <p:cBhvr additive="base">
                                        <p:cTn id="43" dur="500" fill="hold"/>
                                        <p:tgtEl>
                                          <p:spTgt spid="90317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317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903171">
                                            <p:txEl>
                                              <p:pRg st="7" end="7"/>
                                            </p:txEl>
                                          </p:spTgt>
                                        </p:tgtEl>
                                        <p:attrNameLst>
                                          <p:attrName>style.visibility</p:attrName>
                                        </p:attrNameLst>
                                      </p:cBhvr>
                                      <p:to>
                                        <p:strVal val="visible"/>
                                      </p:to>
                                    </p:set>
                                    <p:anim calcmode="lin" valueType="num">
                                      <p:cBhvr additive="base">
                                        <p:cTn id="49" dur="500" fill="hold"/>
                                        <p:tgtEl>
                                          <p:spTgt spid="903171">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90317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903171">
                                            <p:txEl>
                                              <p:pRg st="8" end="8"/>
                                            </p:txEl>
                                          </p:spTgt>
                                        </p:tgtEl>
                                        <p:attrNameLst>
                                          <p:attrName>style.visibility</p:attrName>
                                        </p:attrNameLst>
                                      </p:cBhvr>
                                      <p:to>
                                        <p:strVal val="visible"/>
                                      </p:to>
                                    </p:set>
                                    <p:anim calcmode="lin" valueType="num">
                                      <p:cBhvr additive="base">
                                        <p:cTn id="55" dur="500" fill="hold"/>
                                        <p:tgtEl>
                                          <p:spTgt spid="903171">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90317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39750" y="333375"/>
            <a:ext cx="8153400" cy="1143000"/>
          </a:xfrm>
        </p:spPr>
        <p:txBody>
          <a:bodyPr/>
          <a:lstStyle/>
          <a:p>
            <a:pPr eaLnBrk="1" hangingPunct="1"/>
            <a:r>
              <a:rPr lang="en-US" altLang="zh-CN" sz="2800" smtClean="0">
                <a:cs typeface="Arial" charset="0"/>
              </a:rPr>
              <a:t>IGRP (Interior Gateway Route Protocol) and EIGRP (Enhanced IGRP) </a:t>
            </a:r>
          </a:p>
        </p:txBody>
      </p:sp>
      <p:sp>
        <p:nvSpPr>
          <p:cNvPr id="905219" name="Rectangle 3"/>
          <p:cNvSpPr>
            <a:spLocks noGrp="1" noChangeArrowheads="1"/>
          </p:cNvSpPr>
          <p:nvPr>
            <p:ph type="body" idx="1"/>
          </p:nvPr>
        </p:nvSpPr>
        <p:spPr>
          <a:xfrm>
            <a:off x="468313" y="1773238"/>
            <a:ext cx="8382000" cy="4648200"/>
          </a:xfrm>
        </p:spPr>
        <p:txBody>
          <a:bodyPr/>
          <a:lstStyle/>
          <a:p>
            <a:pPr eaLnBrk="1" hangingPunct="1">
              <a:lnSpc>
                <a:spcPct val="90000"/>
              </a:lnSpc>
            </a:pPr>
            <a:r>
              <a:rPr lang="en-US" altLang="zh-CN" smtClean="0">
                <a:cs typeface="Arial" charset="0"/>
              </a:rPr>
              <a:t>Cisco proprietary.</a:t>
            </a:r>
          </a:p>
          <a:p>
            <a:pPr eaLnBrk="1" hangingPunct="1">
              <a:lnSpc>
                <a:spcPct val="90000"/>
              </a:lnSpc>
            </a:pPr>
            <a:r>
              <a:rPr lang="en-US" altLang="zh-CN" smtClean="0">
                <a:cs typeface="Arial" charset="0"/>
              </a:rPr>
              <a:t>Interior Gateway Protocol.</a:t>
            </a:r>
          </a:p>
          <a:p>
            <a:pPr eaLnBrk="1" hangingPunct="1">
              <a:lnSpc>
                <a:spcPct val="90000"/>
              </a:lnSpc>
            </a:pPr>
            <a:r>
              <a:rPr lang="en-US" altLang="zh-CN" smtClean="0">
                <a:cs typeface="Arial" charset="0"/>
              </a:rPr>
              <a:t>Distance Vector Protocol.</a:t>
            </a:r>
          </a:p>
          <a:p>
            <a:pPr eaLnBrk="1" hangingPunct="1">
              <a:lnSpc>
                <a:spcPct val="90000"/>
              </a:lnSpc>
            </a:pPr>
            <a:r>
              <a:rPr lang="en-US" altLang="zh-CN" smtClean="0">
                <a:cs typeface="Arial" charset="0"/>
              </a:rPr>
              <a:t>Metric is compose of bandwidth, load, delay and reliability.</a:t>
            </a:r>
          </a:p>
          <a:p>
            <a:pPr eaLnBrk="1" hangingPunct="1">
              <a:lnSpc>
                <a:spcPct val="90000"/>
              </a:lnSpc>
            </a:pPr>
            <a:r>
              <a:rPr lang="en-US" altLang="zh-CN" smtClean="0">
                <a:cs typeface="Arial" charset="0"/>
              </a:rPr>
              <a:t>Maximum number of hops is 255.</a:t>
            </a:r>
          </a:p>
          <a:p>
            <a:pPr eaLnBrk="1" hangingPunct="1">
              <a:lnSpc>
                <a:spcPct val="90000"/>
              </a:lnSpc>
            </a:pPr>
            <a:r>
              <a:rPr lang="en-US" altLang="zh-CN" smtClean="0">
                <a:cs typeface="Arial" charset="0"/>
              </a:rPr>
              <a:t>Updates every 90 seconds.</a:t>
            </a:r>
          </a:p>
          <a:p>
            <a:pPr eaLnBrk="1" hangingPunct="1">
              <a:lnSpc>
                <a:spcPct val="90000"/>
              </a:lnSpc>
            </a:pPr>
            <a:r>
              <a:rPr lang="en-US" altLang="zh-CN" smtClean="0">
                <a:cs typeface="Arial" charset="0"/>
              </a:rPr>
              <a:t>EIGRP is an advanced version of IGRP, that is hybrid routing protocol.</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5219">
                                            <p:txEl>
                                              <p:pRg st="0" end="0"/>
                                            </p:txEl>
                                          </p:spTgt>
                                        </p:tgtEl>
                                        <p:attrNameLst>
                                          <p:attrName>style.visibility</p:attrName>
                                        </p:attrNameLst>
                                      </p:cBhvr>
                                      <p:to>
                                        <p:strVal val="visible"/>
                                      </p:to>
                                    </p:set>
                                    <p:anim calcmode="lin" valueType="num">
                                      <p:cBhvr additive="base">
                                        <p:cTn id="7" dur="500" fill="hold"/>
                                        <p:tgtEl>
                                          <p:spTgt spid="9052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5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5219">
                                            <p:txEl>
                                              <p:pRg st="1" end="1"/>
                                            </p:txEl>
                                          </p:spTgt>
                                        </p:tgtEl>
                                        <p:attrNameLst>
                                          <p:attrName>style.visibility</p:attrName>
                                        </p:attrNameLst>
                                      </p:cBhvr>
                                      <p:to>
                                        <p:strVal val="visible"/>
                                      </p:to>
                                    </p:set>
                                    <p:anim calcmode="lin" valueType="num">
                                      <p:cBhvr additive="base">
                                        <p:cTn id="13" dur="500" fill="hold"/>
                                        <p:tgtEl>
                                          <p:spTgt spid="9052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5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5219">
                                            <p:txEl>
                                              <p:pRg st="2" end="2"/>
                                            </p:txEl>
                                          </p:spTgt>
                                        </p:tgtEl>
                                        <p:attrNameLst>
                                          <p:attrName>style.visibility</p:attrName>
                                        </p:attrNameLst>
                                      </p:cBhvr>
                                      <p:to>
                                        <p:strVal val="visible"/>
                                      </p:to>
                                    </p:set>
                                    <p:anim calcmode="lin" valueType="num">
                                      <p:cBhvr additive="base">
                                        <p:cTn id="19" dur="500" fill="hold"/>
                                        <p:tgtEl>
                                          <p:spTgt spid="9052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5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5219">
                                            <p:txEl>
                                              <p:pRg st="3" end="3"/>
                                            </p:txEl>
                                          </p:spTgt>
                                        </p:tgtEl>
                                        <p:attrNameLst>
                                          <p:attrName>style.visibility</p:attrName>
                                        </p:attrNameLst>
                                      </p:cBhvr>
                                      <p:to>
                                        <p:strVal val="visible"/>
                                      </p:to>
                                    </p:set>
                                    <p:anim calcmode="lin" valueType="num">
                                      <p:cBhvr additive="base">
                                        <p:cTn id="25" dur="500" fill="hold"/>
                                        <p:tgtEl>
                                          <p:spTgt spid="90521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5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5219">
                                            <p:txEl>
                                              <p:pRg st="4" end="4"/>
                                            </p:txEl>
                                          </p:spTgt>
                                        </p:tgtEl>
                                        <p:attrNameLst>
                                          <p:attrName>style.visibility</p:attrName>
                                        </p:attrNameLst>
                                      </p:cBhvr>
                                      <p:to>
                                        <p:strVal val="visible"/>
                                      </p:to>
                                    </p:set>
                                    <p:anim calcmode="lin" valueType="num">
                                      <p:cBhvr additive="base">
                                        <p:cTn id="31" dur="500" fill="hold"/>
                                        <p:tgtEl>
                                          <p:spTgt spid="90521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52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5219">
                                            <p:txEl>
                                              <p:pRg st="5" end="5"/>
                                            </p:txEl>
                                          </p:spTgt>
                                        </p:tgtEl>
                                        <p:attrNameLst>
                                          <p:attrName>style.visibility</p:attrName>
                                        </p:attrNameLst>
                                      </p:cBhvr>
                                      <p:to>
                                        <p:strVal val="visible"/>
                                      </p:to>
                                    </p:set>
                                    <p:anim calcmode="lin" valueType="num">
                                      <p:cBhvr additive="base">
                                        <p:cTn id="37" dur="500" fill="hold"/>
                                        <p:tgtEl>
                                          <p:spTgt spid="90521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52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5219">
                                            <p:txEl>
                                              <p:pRg st="6" end="6"/>
                                            </p:txEl>
                                          </p:spTgt>
                                        </p:tgtEl>
                                        <p:attrNameLst>
                                          <p:attrName>style.visibility</p:attrName>
                                        </p:attrNameLst>
                                      </p:cBhvr>
                                      <p:to>
                                        <p:strVal val="visible"/>
                                      </p:to>
                                    </p:set>
                                    <p:anim calcmode="lin" valueType="num">
                                      <p:cBhvr additive="base">
                                        <p:cTn id="43" dur="500" fill="hold"/>
                                        <p:tgtEl>
                                          <p:spTgt spid="905219">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521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19"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400" smtClean="0">
                <a:cs typeface="Arial" charset="0"/>
              </a:rPr>
              <a:t>OSPF(Open Shortest Path First)</a:t>
            </a:r>
          </a:p>
        </p:txBody>
      </p:sp>
      <p:sp>
        <p:nvSpPr>
          <p:cNvPr id="907267" name="Rectangle 3"/>
          <p:cNvSpPr>
            <a:spLocks noGrp="1" noChangeArrowheads="1"/>
          </p:cNvSpPr>
          <p:nvPr>
            <p:ph type="body" idx="1"/>
          </p:nvPr>
        </p:nvSpPr>
        <p:spPr>
          <a:xfrm>
            <a:off x="533400" y="2057400"/>
            <a:ext cx="8382000" cy="4572000"/>
          </a:xfrm>
        </p:spPr>
        <p:txBody>
          <a:bodyPr/>
          <a:lstStyle/>
          <a:p>
            <a:pPr eaLnBrk="1" hangingPunct="1"/>
            <a:r>
              <a:rPr lang="en-US" altLang="zh-CN" smtClean="0">
                <a:solidFill>
                  <a:srgbClr val="FF0000"/>
                </a:solidFill>
                <a:cs typeface="Arial" charset="0"/>
              </a:rPr>
              <a:t>O</a:t>
            </a:r>
            <a:r>
              <a:rPr lang="en-US" altLang="zh-CN" smtClean="0">
                <a:cs typeface="Arial" charset="0"/>
              </a:rPr>
              <a:t>pen </a:t>
            </a:r>
            <a:r>
              <a:rPr lang="en-US" altLang="zh-CN" smtClean="0">
                <a:solidFill>
                  <a:srgbClr val="FF0000"/>
                </a:solidFill>
                <a:cs typeface="Arial" charset="0"/>
              </a:rPr>
              <a:t>S</a:t>
            </a:r>
            <a:r>
              <a:rPr lang="en-US" altLang="zh-CN" smtClean="0">
                <a:cs typeface="Arial" charset="0"/>
              </a:rPr>
              <a:t>hortest </a:t>
            </a:r>
            <a:r>
              <a:rPr lang="en-US" altLang="zh-CN" smtClean="0">
                <a:solidFill>
                  <a:srgbClr val="FF0000"/>
                </a:solidFill>
                <a:cs typeface="Arial" charset="0"/>
              </a:rPr>
              <a:t>P</a:t>
            </a:r>
            <a:r>
              <a:rPr lang="en-US" altLang="zh-CN" smtClean="0">
                <a:cs typeface="Arial" charset="0"/>
              </a:rPr>
              <a:t>ath </a:t>
            </a:r>
            <a:r>
              <a:rPr lang="en-US" altLang="zh-CN" smtClean="0">
                <a:solidFill>
                  <a:srgbClr val="FF0000"/>
                </a:solidFill>
                <a:cs typeface="Arial" charset="0"/>
              </a:rPr>
              <a:t>F</a:t>
            </a:r>
            <a:r>
              <a:rPr lang="en-US" altLang="zh-CN" smtClean="0">
                <a:cs typeface="Arial" charset="0"/>
              </a:rPr>
              <a:t>irst.</a:t>
            </a:r>
          </a:p>
          <a:p>
            <a:pPr eaLnBrk="1" hangingPunct="1"/>
            <a:r>
              <a:rPr lang="en-US" altLang="zh-CN" smtClean="0">
                <a:cs typeface="Arial" charset="0"/>
              </a:rPr>
              <a:t>Interior Gateway Protocol.</a:t>
            </a:r>
          </a:p>
          <a:p>
            <a:pPr eaLnBrk="1" hangingPunct="1"/>
            <a:r>
              <a:rPr lang="en-US" altLang="zh-CN" smtClean="0">
                <a:cs typeface="Arial" charset="0"/>
              </a:rPr>
              <a:t>Link State Protocol.</a:t>
            </a:r>
          </a:p>
          <a:p>
            <a:pPr eaLnBrk="1" hangingPunct="1"/>
            <a:r>
              <a:rPr lang="en-US" altLang="zh-CN" smtClean="0">
                <a:cs typeface="Arial" charset="0"/>
              </a:rPr>
              <a:t>Metric is compose of cost, speed, traffic, reliability, and security.</a:t>
            </a:r>
          </a:p>
          <a:p>
            <a:pPr eaLnBrk="1" hangingPunct="1"/>
            <a:r>
              <a:rPr lang="en-US" altLang="zh-CN" smtClean="0">
                <a:cs typeface="Arial" charset="0"/>
              </a:rPr>
              <a:t>Event-triggered updates.</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7267">
                                            <p:txEl>
                                              <p:pRg st="0" end="0"/>
                                            </p:txEl>
                                          </p:spTgt>
                                        </p:tgtEl>
                                        <p:attrNameLst>
                                          <p:attrName>style.visibility</p:attrName>
                                        </p:attrNameLst>
                                      </p:cBhvr>
                                      <p:to>
                                        <p:strVal val="visible"/>
                                      </p:to>
                                    </p:set>
                                    <p:anim calcmode="lin" valueType="num">
                                      <p:cBhvr additive="base">
                                        <p:cTn id="7" dur="500" fill="hold"/>
                                        <p:tgtEl>
                                          <p:spTgt spid="907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7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7267">
                                            <p:txEl>
                                              <p:pRg st="1" end="1"/>
                                            </p:txEl>
                                          </p:spTgt>
                                        </p:tgtEl>
                                        <p:attrNameLst>
                                          <p:attrName>style.visibility</p:attrName>
                                        </p:attrNameLst>
                                      </p:cBhvr>
                                      <p:to>
                                        <p:strVal val="visible"/>
                                      </p:to>
                                    </p:set>
                                    <p:anim calcmode="lin" valueType="num">
                                      <p:cBhvr additive="base">
                                        <p:cTn id="13" dur="500" fill="hold"/>
                                        <p:tgtEl>
                                          <p:spTgt spid="9072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7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7267">
                                            <p:txEl>
                                              <p:pRg st="2" end="2"/>
                                            </p:txEl>
                                          </p:spTgt>
                                        </p:tgtEl>
                                        <p:attrNameLst>
                                          <p:attrName>style.visibility</p:attrName>
                                        </p:attrNameLst>
                                      </p:cBhvr>
                                      <p:to>
                                        <p:strVal val="visible"/>
                                      </p:to>
                                    </p:set>
                                    <p:anim calcmode="lin" valueType="num">
                                      <p:cBhvr additive="base">
                                        <p:cTn id="19" dur="500" fill="hold"/>
                                        <p:tgtEl>
                                          <p:spTgt spid="9072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72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7267">
                                            <p:txEl>
                                              <p:pRg st="3" end="3"/>
                                            </p:txEl>
                                          </p:spTgt>
                                        </p:tgtEl>
                                        <p:attrNameLst>
                                          <p:attrName>style.visibility</p:attrName>
                                        </p:attrNameLst>
                                      </p:cBhvr>
                                      <p:to>
                                        <p:strVal val="visible"/>
                                      </p:to>
                                    </p:set>
                                    <p:anim calcmode="lin" valueType="num">
                                      <p:cBhvr additive="base">
                                        <p:cTn id="25" dur="500" fill="hold"/>
                                        <p:tgtEl>
                                          <p:spTgt spid="90726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72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7267">
                                            <p:txEl>
                                              <p:pRg st="4" end="4"/>
                                            </p:txEl>
                                          </p:spTgt>
                                        </p:tgtEl>
                                        <p:attrNameLst>
                                          <p:attrName>style.visibility</p:attrName>
                                        </p:attrNameLst>
                                      </p:cBhvr>
                                      <p:to>
                                        <p:strVal val="visible"/>
                                      </p:to>
                                    </p:set>
                                    <p:anim calcmode="lin" valueType="num">
                                      <p:cBhvr additive="base">
                                        <p:cTn id="31" dur="500" fill="hold"/>
                                        <p:tgtEl>
                                          <p:spTgt spid="90726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72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a:solidFill>
                  <a:srgbClr val="006600"/>
                </a:solidFill>
              </a:rPr>
              <a:t>VLSM</a:t>
            </a:r>
          </a:p>
          <a:p>
            <a:pPr eaLnBrk="1" hangingPunct="1"/>
            <a:r>
              <a:rPr lang="en-US" altLang="zh-CN" sz="2600" dirty="0">
                <a:solidFill>
                  <a:schemeClr val="tx2"/>
                </a:solidFill>
              </a:rPr>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mtClean="0"/>
              <a:t>Classful routing &amp; VLSM</a:t>
            </a:r>
          </a:p>
        </p:txBody>
      </p:sp>
      <p:sp>
        <p:nvSpPr>
          <p:cNvPr id="99331" name="Rectangle 3"/>
          <p:cNvSpPr>
            <a:spLocks noGrp="1" noChangeArrowheads="1"/>
          </p:cNvSpPr>
          <p:nvPr>
            <p:ph type="body" idx="1"/>
          </p:nvPr>
        </p:nvSpPr>
        <p:spPr/>
        <p:txBody>
          <a:bodyPr/>
          <a:lstStyle/>
          <a:p>
            <a:pPr eaLnBrk="1" hangingPunct="1">
              <a:lnSpc>
                <a:spcPct val="120000"/>
              </a:lnSpc>
            </a:pPr>
            <a:r>
              <a:rPr lang="en-US" altLang="zh-CN" sz="2600" smtClean="0"/>
              <a:t>Classful routing </a:t>
            </a:r>
          </a:p>
          <a:p>
            <a:pPr lvl="1" eaLnBrk="1" hangingPunct="1">
              <a:lnSpc>
                <a:spcPct val="120000"/>
              </a:lnSpc>
            </a:pPr>
            <a:r>
              <a:rPr lang="en-US" altLang="zh-CN" sz="2200" smtClean="0"/>
              <a:t>Classful routing protocols require that a single network use the same subnet mask.</a:t>
            </a:r>
          </a:p>
          <a:p>
            <a:pPr lvl="1" eaLnBrk="1" hangingPunct="1">
              <a:lnSpc>
                <a:spcPct val="120000"/>
              </a:lnSpc>
            </a:pPr>
            <a:r>
              <a:rPr lang="en-US" altLang="zh-CN" sz="2200" smtClean="0"/>
              <a:t>Example: network 192.168.187.0 must use just one subnet mask such as 255.255.255.0.</a:t>
            </a:r>
          </a:p>
          <a:p>
            <a:pPr eaLnBrk="1" hangingPunct="1">
              <a:lnSpc>
                <a:spcPct val="120000"/>
              </a:lnSpc>
            </a:pPr>
            <a:r>
              <a:rPr lang="en-US" altLang="zh-CN" sz="2600" smtClean="0"/>
              <a:t>VLSM </a:t>
            </a:r>
            <a:r>
              <a:rPr lang="en-US" altLang="zh-CN" sz="2600" smtClean="0">
                <a:latin typeface="Tahoma" pitchFamily="34" charset="0"/>
              </a:rPr>
              <a:t>—</a:t>
            </a:r>
            <a:r>
              <a:rPr lang="en-US" altLang="zh-CN" sz="2600" smtClean="0"/>
              <a:t> Variable-Length Subnet Masks</a:t>
            </a:r>
          </a:p>
          <a:p>
            <a:pPr lvl="1" eaLnBrk="1" hangingPunct="1">
              <a:lnSpc>
                <a:spcPct val="120000"/>
              </a:lnSpc>
            </a:pPr>
            <a:r>
              <a:rPr lang="en-US" altLang="zh-CN" sz="2200" smtClean="0"/>
              <a:t>VLSM is simply a feature that allows a single autonomous system to have networks with different subnet masks. </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VLSM</a:t>
            </a:r>
          </a:p>
        </p:txBody>
      </p:sp>
      <p:sp>
        <p:nvSpPr>
          <p:cNvPr id="100355" name="Rectangle 3"/>
          <p:cNvSpPr>
            <a:spLocks noGrp="1" noChangeArrowheads="1"/>
          </p:cNvSpPr>
          <p:nvPr>
            <p:ph type="body" idx="1"/>
          </p:nvPr>
        </p:nvSpPr>
        <p:spPr/>
        <p:txBody>
          <a:bodyPr/>
          <a:lstStyle/>
          <a:p>
            <a:pPr eaLnBrk="1" hangingPunct="1"/>
            <a:r>
              <a:rPr lang="en-US" altLang="zh-CN" sz="2600" smtClean="0"/>
              <a:t>With VLSM, a network administrator can use a long mask on networks with few hosts, and a short mask on subnets with many hosts. </a:t>
            </a:r>
          </a:p>
          <a:p>
            <a:pPr eaLnBrk="1" hangingPunct="1"/>
            <a:r>
              <a:rPr lang="en-US" altLang="zh-CN" sz="2600" smtClean="0"/>
              <a:t>If a routing protocol allows VLSM:</a:t>
            </a:r>
          </a:p>
          <a:p>
            <a:pPr lvl="1" eaLnBrk="1" hangingPunct="1"/>
            <a:r>
              <a:rPr lang="en-US" altLang="zh-CN" sz="2200" smtClean="0"/>
              <a:t>use a 30-bit subnet mask on network connections, 255.255.255.252</a:t>
            </a:r>
          </a:p>
          <a:p>
            <a:pPr lvl="1" eaLnBrk="1" hangingPunct="1"/>
            <a:r>
              <a:rPr lang="en-US" altLang="zh-CN" sz="2200" smtClean="0"/>
              <a:t>a 24-bit mask for user networks, 255.255.255.0</a:t>
            </a:r>
          </a:p>
          <a:p>
            <a:pPr lvl="1" eaLnBrk="1" hangingPunct="1"/>
            <a:r>
              <a:rPr lang="en-US" altLang="zh-CN" sz="2200" smtClean="0"/>
              <a:t>Or, even a 22-bit mask, 255.255.252.0, for networks with up to 1000 users.     </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899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7"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0"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1"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2"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3"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4"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5"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6"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7"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8"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9"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0"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1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1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901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901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901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901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901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901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902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902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902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902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902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902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902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902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902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902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903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903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3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9033" name="Group 41"/>
          <p:cNvGrpSpPr>
            <a:grpSpLocks/>
          </p:cNvGrpSpPr>
          <p:nvPr/>
        </p:nvGrpSpPr>
        <p:grpSpPr bwMode="auto">
          <a:xfrm>
            <a:off x="1069975" y="3748088"/>
            <a:ext cx="131763" cy="69850"/>
            <a:chOff x="833" y="3024"/>
            <a:chExt cx="78" cy="51"/>
          </a:xfrm>
        </p:grpSpPr>
        <p:sp>
          <p:nvSpPr>
            <p:cNvPr id="46903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5"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6"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9037" name="Group 45"/>
          <p:cNvGrpSpPr>
            <a:grpSpLocks/>
          </p:cNvGrpSpPr>
          <p:nvPr/>
        </p:nvGrpSpPr>
        <p:grpSpPr bwMode="auto">
          <a:xfrm>
            <a:off x="8937625" y="3757613"/>
            <a:ext cx="131763" cy="66675"/>
            <a:chOff x="5432" y="3030"/>
            <a:chExt cx="78" cy="51"/>
          </a:xfrm>
        </p:grpSpPr>
        <p:sp>
          <p:nvSpPr>
            <p:cNvPr id="46903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9"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0"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41" name="Rectangle 49"/>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2"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3"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4"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5"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6"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4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904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905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905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5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905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905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905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905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905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905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905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906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906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906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6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906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9071" name="Group 79"/>
          <p:cNvGrpSpPr>
            <a:grpSpLocks/>
          </p:cNvGrpSpPr>
          <p:nvPr/>
        </p:nvGrpSpPr>
        <p:grpSpPr bwMode="auto">
          <a:xfrm>
            <a:off x="1446213" y="1341438"/>
            <a:ext cx="6645275" cy="5102225"/>
            <a:chOff x="911" y="845"/>
            <a:chExt cx="4186" cy="3214"/>
          </a:xfrm>
        </p:grpSpPr>
        <p:sp>
          <p:nvSpPr>
            <p:cNvPr id="469066" name="Text Box 74"/>
            <p:cNvSpPr txBox="1">
              <a:spLocks noChangeArrowheads="1"/>
            </p:cNvSpPr>
            <p:nvPr/>
          </p:nvSpPr>
          <p:spPr bwMode="auto">
            <a:xfrm>
              <a:off x="911" y="3194"/>
              <a:ext cx="418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首部长度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，可表示的最大数值</a:t>
              </a:r>
            </a:p>
            <a:p>
              <a:pPr algn="ctr"/>
              <a:r>
                <a:rPr lang="zh-CN" altLang="en-US">
                  <a:solidFill>
                    <a:srgbClr val="333399"/>
                  </a:solidFill>
                  <a:latin typeface="Arial" charset="0"/>
                  <a:ea typeface="黑体" pitchFamily="2" charset="-122"/>
                </a:rPr>
                <a:t>是 </a:t>
              </a:r>
              <a:r>
                <a:rPr lang="en-US" altLang="zh-CN">
                  <a:solidFill>
                    <a:srgbClr val="333399"/>
                  </a:solidFill>
                  <a:latin typeface="Arial" charset="0"/>
                  <a:ea typeface="黑体" pitchFamily="2" charset="-122"/>
                </a:rPr>
                <a:t>15 </a:t>
              </a:r>
              <a:r>
                <a:rPr lang="zh-CN" altLang="en-US">
                  <a:solidFill>
                    <a:srgbClr val="333399"/>
                  </a:solidFill>
                  <a:latin typeface="Arial" charset="0"/>
                  <a:ea typeface="黑体" pitchFamily="2" charset="-122"/>
                </a:rPr>
                <a:t>个单位</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一个单位为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r>
                <a:rPr lang="en-US" altLang="zh-CN">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因此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的首部长度的最大值是</a:t>
              </a:r>
              <a:r>
                <a:rPr lang="en-US" altLang="zh-CN">
                  <a:solidFill>
                    <a:srgbClr val="333399"/>
                  </a:solidFill>
                  <a:latin typeface="Arial" charset="0"/>
                  <a:ea typeface="黑体" pitchFamily="2" charset="-122"/>
                </a:rPr>
                <a:t>60</a:t>
              </a:r>
              <a:r>
                <a:rPr lang="zh-CN" altLang="en-US">
                  <a:solidFill>
                    <a:srgbClr val="333399"/>
                  </a:solidFill>
                  <a:latin typeface="Arial" charset="0"/>
                  <a:ea typeface="黑体" pitchFamily="2" charset="-122"/>
                </a:rPr>
                <a:t>字节。</a:t>
              </a:r>
            </a:p>
          </p:txBody>
        </p:sp>
        <p:sp>
          <p:nvSpPr>
            <p:cNvPr id="469070" name="Rectangle 78"/>
            <p:cNvSpPr>
              <a:spLocks noChangeArrowheads="1"/>
            </p:cNvSpPr>
            <p:nvPr/>
          </p:nvSpPr>
          <p:spPr bwMode="auto">
            <a:xfrm>
              <a:off x="1303" y="845"/>
              <a:ext cx="658"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72" name="AutoShape 80"/>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86538433"/>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90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dirty="0" smtClean="0"/>
              <a:t>Why use the VLSM </a:t>
            </a:r>
          </a:p>
        </p:txBody>
      </p:sp>
      <p:sp>
        <p:nvSpPr>
          <p:cNvPr id="101379" name="Rectangle 3"/>
          <p:cNvSpPr>
            <a:spLocks noGrp="1" noChangeArrowheads="1"/>
          </p:cNvSpPr>
          <p:nvPr>
            <p:ph type="body" idx="1"/>
          </p:nvPr>
        </p:nvSpPr>
        <p:spPr>
          <a:xfrm>
            <a:off x="762000" y="2057400"/>
            <a:ext cx="8202613" cy="4114800"/>
          </a:xfrm>
        </p:spPr>
        <p:txBody>
          <a:bodyPr/>
          <a:lstStyle/>
          <a:p>
            <a:pPr eaLnBrk="1" hangingPunct="1"/>
            <a:r>
              <a:rPr lang="en-US" altLang="zh-CN" sz="2600" smtClean="0"/>
              <a:t>VLSM allows an organization to use more than one subnet mask within the same network address space. </a:t>
            </a:r>
          </a:p>
          <a:p>
            <a:pPr eaLnBrk="1" hangingPunct="1"/>
            <a:r>
              <a:rPr lang="en-US" altLang="zh-CN" sz="2600" smtClean="0">
                <a:solidFill>
                  <a:srgbClr val="000000"/>
                </a:solidFill>
              </a:rPr>
              <a:t>Implementing VLSM is often referred to as "subnetting a subnet", and can be used to maximize addressing efficiency. </a:t>
            </a:r>
          </a:p>
          <a:p>
            <a:pPr eaLnBrk="1" hangingPunct="1"/>
            <a:r>
              <a:rPr lang="en-US" altLang="zh-CN" sz="2600" smtClean="0"/>
              <a:t>VLSM is one of the modifications that has helped to bridge the gap between IPv4 and IPv6.</a:t>
            </a:r>
            <a:endParaRPr lang="zh-CN" altLang="en-GB" sz="2600" smtClean="0"/>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VLSM</a:t>
            </a:r>
          </a:p>
        </p:txBody>
      </p:sp>
      <p:sp>
        <p:nvSpPr>
          <p:cNvPr id="102403" name="Rectangle 3"/>
          <p:cNvSpPr>
            <a:spLocks noGrp="1" noChangeArrowheads="1"/>
          </p:cNvSpPr>
          <p:nvPr>
            <p:ph type="body" idx="1"/>
          </p:nvPr>
        </p:nvSpPr>
        <p:spPr/>
        <p:txBody>
          <a:bodyPr/>
          <a:lstStyle/>
          <a:p>
            <a:pPr eaLnBrk="1" hangingPunct="1">
              <a:lnSpc>
                <a:spcPct val="90000"/>
              </a:lnSpc>
            </a:pPr>
            <a:r>
              <a:rPr lang="en-US" altLang="zh-CN" sz="2600" smtClean="0"/>
              <a:t>Advantages:</a:t>
            </a:r>
          </a:p>
          <a:p>
            <a:pPr lvl="1" eaLnBrk="1" hangingPunct="1">
              <a:lnSpc>
                <a:spcPct val="90000"/>
              </a:lnSpc>
            </a:pPr>
            <a:r>
              <a:rPr lang="en-US" altLang="zh-CN" sz="2200" smtClean="0"/>
              <a:t> </a:t>
            </a:r>
            <a:r>
              <a:rPr lang="en-AU" altLang="zh-CN" sz="2200" smtClean="0"/>
              <a:t>Efficient use of IP addresses </a:t>
            </a:r>
            <a:endParaRPr lang="en-US" altLang="zh-CN" sz="2200" smtClean="0"/>
          </a:p>
          <a:p>
            <a:pPr lvl="1" eaLnBrk="1" hangingPunct="1">
              <a:lnSpc>
                <a:spcPct val="90000"/>
              </a:lnSpc>
            </a:pPr>
            <a:r>
              <a:rPr lang="en-US" altLang="zh-CN" sz="2200" smtClean="0"/>
              <a:t> Better</a:t>
            </a:r>
            <a:r>
              <a:rPr lang="en-AU" altLang="zh-CN" sz="2200" smtClean="0"/>
              <a:t> route </a:t>
            </a:r>
            <a:r>
              <a:rPr lang="en-US" altLang="zh-CN" sz="2200" smtClean="0"/>
              <a:t>aggregation</a:t>
            </a:r>
          </a:p>
          <a:p>
            <a:pPr eaLnBrk="1" hangingPunct="1">
              <a:lnSpc>
                <a:spcPct val="90000"/>
              </a:lnSpc>
            </a:pPr>
            <a:r>
              <a:rPr lang="en-US" altLang="zh-CN" sz="2600" smtClean="0"/>
              <a:t>Support VLSM Routing Protocol:</a:t>
            </a:r>
          </a:p>
          <a:p>
            <a:pPr lvl="1" eaLnBrk="1" hangingPunct="1">
              <a:lnSpc>
                <a:spcPct val="90000"/>
              </a:lnSpc>
            </a:pPr>
            <a:r>
              <a:rPr lang="en-US" altLang="zh-CN" sz="2200" smtClean="0"/>
              <a:t>Open Shortest Path First (OSPF) </a:t>
            </a:r>
          </a:p>
          <a:p>
            <a:pPr lvl="1" eaLnBrk="1" hangingPunct="1">
              <a:lnSpc>
                <a:spcPct val="90000"/>
              </a:lnSpc>
            </a:pPr>
            <a:r>
              <a:rPr lang="en-US" altLang="zh-CN" sz="2200" smtClean="0"/>
              <a:t>Integrated Intermediate System to Intermediate System (Integrated IS-IS) </a:t>
            </a:r>
          </a:p>
          <a:p>
            <a:pPr lvl="1" eaLnBrk="1" hangingPunct="1">
              <a:lnSpc>
                <a:spcPct val="90000"/>
              </a:lnSpc>
            </a:pPr>
            <a:r>
              <a:rPr lang="en-US" altLang="zh-CN" sz="2200" smtClean="0"/>
              <a:t>Enhanced Interior Gateway Routing Protocol (EIGRP)</a:t>
            </a:r>
          </a:p>
          <a:p>
            <a:pPr lvl="1" eaLnBrk="1" hangingPunct="1">
              <a:lnSpc>
                <a:spcPct val="90000"/>
              </a:lnSpc>
            </a:pPr>
            <a:r>
              <a:rPr lang="en-US" altLang="zh-CN" sz="2200" smtClean="0"/>
              <a:t>RIP v2 </a:t>
            </a:r>
          </a:p>
          <a:p>
            <a:pPr lvl="1" eaLnBrk="1" hangingPunct="1">
              <a:lnSpc>
                <a:spcPct val="90000"/>
              </a:lnSpc>
            </a:pPr>
            <a:r>
              <a:rPr lang="en-US" altLang="zh-CN" sz="2200" smtClean="0"/>
              <a:t>Static routing.  </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mtClean="0"/>
              <a:t>A Waste of Space</a:t>
            </a:r>
          </a:p>
        </p:txBody>
      </p:sp>
      <p:sp>
        <p:nvSpPr>
          <p:cNvPr id="103427" name="Rectangle 3"/>
          <p:cNvSpPr>
            <a:spLocks noGrp="1" noChangeArrowheads="1"/>
          </p:cNvSpPr>
          <p:nvPr>
            <p:ph type="body" idx="1"/>
          </p:nvPr>
        </p:nvSpPr>
        <p:spPr/>
        <p:txBody>
          <a:bodyPr/>
          <a:lstStyle/>
          <a:p>
            <a:pPr eaLnBrk="1" hangingPunct="1"/>
            <a:r>
              <a:rPr lang="en-US" altLang="zh-CN" smtClean="0"/>
              <a:t>In the past, it has been recommended that the first and last subnet not be used. But we can used the Subnet 0 from Cisco IOS ver12.0.</a:t>
            </a:r>
          </a:p>
          <a:p>
            <a:pPr eaLnBrk="1" hangingPunct="1"/>
            <a:r>
              <a:rPr lang="en-US" altLang="zh-CN" smtClean="0"/>
              <a:t>From IOS ver12.0, the Cisco router use subnet zero by default.  </a:t>
            </a:r>
          </a:p>
          <a:p>
            <a:pPr eaLnBrk="1" hangingPunct="1"/>
            <a:r>
              <a:rPr lang="en-US" altLang="zh-CN" smtClean="0"/>
              <a:t>command:  </a:t>
            </a:r>
            <a:br>
              <a:rPr lang="en-US" altLang="zh-CN" smtClean="0"/>
            </a:br>
            <a:r>
              <a:rPr lang="en-US" altLang="zh-CN" smtClean="0"/>
              <a:t>router(config)#no ip subnet-zero </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mtClean="0"/>
              <a:t>A Waste of Space</a:t>
            </a:r>
          </a:p>
        </p:txBody>
      </p:sp>
      <p:sp>
        <p:nvSpPr>
          <p:cNvPr id="1000451" name="Rectangle 3"/>
          <p:cNvSpPr>
            <a:spLocks noGrp="1" noChangeArrowheads="1"/>
          </p:cNvSpPr>
          <p:nvPr>
            <p:ph type="body" idx="1"/>
          </p:nvPr>
        </p:nvSpPr>
        <p:spPr/>
        <p:txBody>
          <a:bodyPr/>
          <a:lstStyle/>
          <a:p>
            <a:pPr eaLnBrk="1" hangingPunct="1">
              <a:buFont typeface="Wingdings" pitchFamily="82" charset="2"/>
              <a:buChar char="o"/>
              <a:defRPr/>
            </a:pPr>
            <a:r>
              <a:rPr lang="zh-CN" altLang="en-US" sz="2100" smtClean="0"/>
              <a:t>192.168.187. </a:t>
            </a:r>
            <a:r>
              <a:rPr lang="zh-CN" altLang="en-US" sz="2100" u="sng" smtClean="0">
                <a:solidFill>
                  <a:srgbClr val="FF0000"/>
                </a:solidFill>
                <a:effectLst>
                  <a:outerShdw blurRad="38100" dist="38100" dir="2700000" algn="tl">
                    <a:srgbClr val="C0C0C0"/>
                  </a:outerShdw>
                </a:effectLst>
              </a:rPr>
              <a:t>000</a:t>
            </a:r>
            <a:r>
              <a:rPr lang="zh-CN" altLang="en-US" sz="2100" smtClean="0">
                <a:solidFill>
                  <a:srgbClr val="FF0000"/>
                </a:solidFill>
                <a:effectLst>
                  <a:outerShdw blurRad="38100" dist="38100" dir="2700000" algn="tl">
                    <a:srgbClr val="C0C0C0"/>
                  </a:outerShdw>
                </a:effectLst>
              </a:rPr>
              <a:t> </a:t>
            </a:r>
            <a:r>
              <a:rPr lang="zh-CN" altLang="en-US" sz="2100" u="sng" smtClean="0">
                <a:solidFill>
                  <a:schemeClr val="hlink"/>
                </a:solidFill>
              </a:rPr>
              <a:t>*****</a:t>
            </a:r>
          </a:p>
          <a:p>
            <a:pPr eaLnBrk="1" hangingPunct="1">
              <a:buFont typeface="Wingdings" pitchFamily="82" charset="2"/>
              <a:buChar char="o"/>
              <a:defRPr/>
            </a:pPr>
            <a:endParaRPr lang="zh-CN" altLang="en-US" sz="2100" smtClean="0"/>
          </a:p>
          <a:p>
            <a:pPr eaLnBrk="1" hangingPunct="1">
              <a:buFont typeface="Wingdings" pitchFamily="82" charset="2"/>
              <a:buChar char="o"/>
              <a:defRPr/>
            </a:pPr>
            <a:r>
              <a:rPr lang="zh-CN" altLang="en-US" sz="2100" smtClean="0"/>
              <a:t>255.255.255.224 (1110 0000)</a:t>
            </a:r>
          </a:p>
        </p:txBody>
      </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9725"/>
            <a:ext cx="59055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924175"/>
            <a:ext cx="48593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AutoShape 6"/>
          <p:cNvSpPr>
            <a:spLocks noChangeArrowheads="1"/>
          </p:cNvSpPr>
          <p:nvPr/>
        </p:nvSpPr>
        <p:spPr bwMode="auto">
          <a:xfrm>
            <a:off x="5219700" y="2133600"/>
            <a:ext cx="1223963" cy="360363"/>
          </a:xfrm>
          <a:prstGeom prst="wedgeRectCallout">
            <a:avLst>
              <a:gd name="adj1" fmla="val -164398"/>
              <a:gd name="adj2" fmla="val -61454"/>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chemeClr val="hlink"/>
                </a:solidFill>
                <a:latin typeface="Tahoma" pitchFamily="34" charset="0"/>
              </a:rPr>
              <a:t>Host-id</a:t>
            </a:r>
          </a:p>
        </p:txBody>
      </p:sp>
      <p:sp>
        <p:nvSpPr>
          <p:cNvPr id="104455" name="AutoShape 7"/>
          <p:cNvSpPr>
            <a:spLocks noChangeArrowheads="1"/>
          </p:cNvSpPr>
          <p:nvPr/>
        </p:nvSpPr>
        <p:spPr bwMode="auto">
          <a:xfrm>
            <a:off x="611188" y="2205038"/>
            <a:ext cx="1223962" cy="360362"/>
          </a:xfrm>
          <a:prstGeom prst="wedgeRectCallout">
            <a:avLst>
              <a:gd name="adj1" fmla="val 155579"/>
              <a:gd name="adj2" fmla="val -74227"/>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rgbClr val="FF0000"/>
                </a:solidFill>
                <a:latin typeface="Tahoma" pitchFamily="34" charset="0"/>
              </a:rPr>
              <a:t>subnet-id</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zh-CN" smtClean="0"/>
              <a:t>How to use the VLSM</a:t>
            </a:r>
          </a:p>
        </p:txBody>
      </p:sp>
      <p:graphicFrame>
        <p:nvGraphicFramePr>
          <p:cNvPr id="3074" name="Object 1024"/>
          <p:cNvGraphicFramePr>
            <a:graphicFrameLocks noChangeAspect="1"/>
          </p:cNvGraphicFramePr>
          <p:nvPr/>
        </p:nvGraphicFramePr>
        <p:xfrm>
          <a:off x="1331913" y="1700213"/>
          <a:ext cx="6192837" cy="4400550"/>
        </p:xfrm>
        <a:graphic>
          <a:graphicData uri="http://schemas.openxmlformats.org/presentationml/2006/ole">
            <mc:AlternateContent xmlns:mc="http://schemas.openxmlformats.org/markup-compatibility/2006">
              <mc:Choice xmlns:v="urn:schemas-microsoft-com:vml" Requires="v">
                <p:oleObj spid="_x0000_s3149" name="位图图像" r:id="rId5" imgW="4390476" imgH="2886478" progId="Paint.Picture">
                  <p:embed/>
                </p:oleObj>
              </mc:Choice>
              <mc:Fallback>
                <p:oleObj name="位图图像" r:id="rId5" imgW="4390476" imgH="2886478"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700213"/>
                        <a:ext cx="6192837"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400" smtClean="0"/>
              <a:t>VLSM: An Example</a:t>
            </a:r>
          </a:p>
        </p:txBody>
      </p:sp>
      <p:sp>
        <p:nvSpPr>
          <p:cNvPr id="105475" name="Rectangle 3"/>
          <p:cNvSpPr>
            <a:spLocks noGrp="1" noChangeArrowheads="1"/>
          </p:cNvSpPr>
          <p:nvPr>
            <p:ph type="body" idx="1"/>
          </p:nvPr>
        </p:nvSpPr>
        <p:spPr/>
        <p:txBody>
          <a:bodyPr/>
          <a:lstStyle/>
          <a:p>
            <a:pPr eaLnBrk="1" hangingPunct="1"/>
            <a:endParaRPr lang="zh-CN" altLang="en-US" smtClean="0"/>
          </a:p>
        </p:txBody>
      </p:sp>
      <p:pic>
        <p:nvPicPr>
          <p:cNvPr id="105476" name="Picture 4"/>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1036638" y="1814513"/>
            <a:ext cx="7061200" cy="4076700"/>
          </a:xfrm>
          <a:noFill/>
        </p:spPr>
      </p:pic>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smtClean="0"/>
              <a:t>VLSM: An Example</a:t>
            </a:r>
          </a:p>
        </p:txBody>
      </p:sp>
      <p:sp>
        <p:nvSpPr>
          <p:cNvPr id="106499" name="Rectangle 3"/>
          <p:cNvSpPr>
            <a:spLocks noGrp="1" noChangeArrowheads="1"/>
          </p:cNvSpPr>
          <p:nvPr>
            <p:ph type="body" idx="1"/>
          </p:nvPr>
        </p:nvSpPr>
        <p:spPr/>
        <p:txBody>
          <a:bodyPr/>
          <a:lstStyle/>
          <a:p>
            <a:pPr eaLnBrk="1" hangingPunct="1">
              <a:lnSpc>
                <a:spcPct val="90000"/>
              </a:lnSpc>
            </a:pPr>
            <a:r>
              <a:rPr lang="en-US" altLang="zh-CN" sz="2600" smtClean="0"/>
              <a:t>A class C address of 192.168.10.0/24 has been allocated.</a:t>
            </a:r>
          </a:p>
          <a:p>
            <a:pPr lvl="1" eaLnBrk="1" hangingPunct="1">
              <a:lnSpc>
                <a:spcPct val="90000"/>
              </a:lnSpc>
            </a:pPr>
            <a:r>
              <a:rPr lang="en-US" altLang="zh-CN" sz="2200" smtClean="0"/>
              <a:t>Perth, Sydney, and Singapore have a WAN connection to Kuala Lumpur (KL).</a:t>
            </a:r>
          </a:p>
          <a:p>
            <a:pPr lvl="1" eaLnBrk="1" hangingPunct="1">
              <a:lnSpc>
                <a:spcPct val="90000"/>
              </a:lnSpc>
            </a:pPr>
            <a:r>
              <a:rPr lang="en-US" altLang="zh-CN" sz="2200" smtClean="0"/>
              <a:t>Perth requires 60 hosts.</a:t>
            </a:r>
          </a:p>
          <a:p>
            <a:pPr lvl="1" eaLnBrk="1" hangingPunct="1">
              <a:lnSpc>
                <a:spcPct val="90000"/>
              </a:lnSpc>
            </a:pPr>
            <a:r>
              <a:rPr lang="en-US" altLang="zh-CN" sz="2200" smtClean="0"/>
              <a:t>KL requires 28 hosts.</a:t>
            </a:r>
          </a:p>
          <a:p>
            <a:pPr lvl="1" eaLnBrk="1" hangingPunct="1">
              <a:lnSpc>
                <a:spcPct val="90000"/>
              </a:lnSpc>
            </a:pPr>
            <a:r>
              <a:rPr lang="en-US" altLang="zh-CN" sz="2200" smtClean="0"/>
              <a:t>Sydney and Singapore each require 12 hosts.</a:t>
            </a:r>
          </a:p>
          <a:p>
            <a:pPr eaLnBrk="1" hangingPunct="1">
              <a:lnSpc>
                <a:spcPct val="90000"/>
              </a:lnSpc>
            </a:pPr>
            <a:r>
              <a:rPr lang="en-US" altLang="zh-CN" sz="2600" smtClean="0"/>
              <a:t>To calculate VLSM subnets and the respective hosts allocate the largest requirements first from the address range. Requirements levels should be listed from the largest to the smallest.</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mtClean="0"/>
              <a:t>VLSM: An Example</a:t>
            </a:r>
          </a:p>
        </p:txBody>
      </p:sp>
      <p:sp>
        <p:nvSpPr>
          <p:cNvPr id="107523" name="Rectangle 3"/>
          <p:cNvSpPr>
            <a:spLocks noGrp="1" noChangeArrowheads="1"/>
          </p:cNvSpPr>
          <p:nvPr>
            <p:ph type="body" idx="1"/>
          </p:nvPr>
        </p:nvSpPr>
        <p:spPr/>
        <p:txBody>
          <a:bodyPr/>
          <a:lstStyle/>
          <a:p>
            <a:pPr eaLnBrk="1" hangingPunct="1"/>
            <a:r>
              <a:rPr lang="en-US" altLang="zh-CN" sz="2100" b="1" smtClean="0"/>
              <a:t>Step 1</a:t>
            </a:r>
          </a:p>
          <a:p>
            <a:pPr lvl="1" eaLnBrk="1" hangingPunct="1"/>
            <a:r>
              <a:rPr lang="en-US" altLang="zh-CN" sz="2200" smtClean="0"/>
              <a:t>In this example Perth requires 60 hosts.</a:t>
            </a:r>
          </a:p>
          <a:p>
            <a:pPr lvl="1" eaLnBrk="1" hangingPunct="1"/>
            <a:r>
              <a:rPr lang="en-US" altLang="zh-CN" sz="2200" smtClean="0"/>
              <a:t>Use 6 bits since 2</a:t>
            </a:r>
            <a:r>
              <a:rPr lang="en-US" altLang="zh-CN" sz="2200" baseline="30000" smtClean="0"/>
              <a:t>6</a:t>
            </a:r>
            <a:r>
              <a:rPr lang="en-US" altLang="zh-CN" sz="2200" smtClean="0"/>
              <a:t> </a:t>
            </a:r>
            <a:r>
              <a:rPr lang="en-US" altLang="zh-CN" sz="2200" smtClean="0">
                <a:latin typeface="Tahoma" pitchFamily="34" charset="0"/>
              </a:rPr>
              <a:t>–</a:t>
            </a:r>
            <a:r>
              <a:rPr lang="en-US" altLang="zh-CN" sz="2200" smtClean="0"/>
              <a:t> 2 = 62 usable host addresses. Thus 2 bits will be used from the 4th Octet to represent the extended-network-prefix of /26 and the remaining 6 bits will be used for host addresses.</a:t>
            </a:r>
          </a:p>
          <a:p>
            <a:pPr eaLnBrk="1" hangingPunct="1"/>
            <a:r>
              <a:rPr lang="en-US" altLang="zh-CN" sz="2100" smtClean="0"/>
              <a:t>Applying VLSM on address 192.168.10.0/24 gives:</a:t>
            </a:r>
          </a:p>
          <a:p>
            <a:pPr lvl="1" eaLnBrk="1" hangingPunct="1"/>
            <a:r>
              <a:rPr lang="en-US" altLang="zh-CN" sz="2200" smtClean="0"/>
              <a:t>192.168.10.</a:t>
            </a:r>
            <a:r>
              <a:rPr lang="en-US" altLang="zh-CN" sz="2200" u="sng" smtClean="0">
                <a:solidFill>
                  <a:srgbClr val="FF0000"/>
                </a:solidFill>
              </a:rPr>
              <a:t>00</a:t>
            </a:r>
            <a:r>
              <a:rPr lang="en-US" altLang="zh-CN" sz="2200" smtClean="0"/>
              <a:t> hh hhhh /26</a:t>
            </a:r>
          </a:p>
          <a:p>
            <a:pPr lvl="1" eaLnBrk="1" hangingPunct="1"/>
            <a:r>
              <a:rPr lang="en-US" altLang="zh-CN" sz="2200" smtClean="0"/>
              <a:t>255.255.255.192 (1100 0000)</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0713" name="Group 25"/>
          <p:cNvGraphicFramePr>
            <a:graphicFrameLocks noGrp="1"/>
          </p:cNvGraphicFramePr>
          <p:nvPr>
            <p:ph sz="half" idx="4294967295"/>
          </p:nvPr>
        </p:nvGraphicFramePr>
        <p:xfrm>
          <a:off x="250825" y="260350"/>
          <a:ext cx="8569325" cy="6434138"/>
        </p:xfrm>
        <a:graphic>
          <a:graphicData uri="http://schemas.openxmlformats.org/drawingml/2006/table">
            <a:tbl>
              <a:tblPr/>
              <a:tblGrid>
                <a:gridCol w="2449513"/>
                <a:gridCol w="2735262"/>
                <a:gridCol w="3384550"/>
              </a:tblGrid>
              <a:tr h="3163888">
                <a:tc rowSpan="4">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192.168.10.0/24（</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Subnetted）</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Perth (60 hosts)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192.168.10.0/26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192.168.10.1/26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192.168.10.2/26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Tahoma"/>
                          <a:ea typeface="宋体" pitchFamily="2" charset="-122"/>
                        </a:rPr>
                        <a:t>……</a:t>
                      </a:r>
                      <a:r>
                        <a:rPr kumimoji="0" lang="en-US" altLang="zh-CN" sz="15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192.168.10.61/26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192.168.10.62/26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192.168.10.63/26(Broadcast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44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192.168.10.64/26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 （Subnetted）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128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128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192.168.10.192/26</a:t>
                      </a:r>
                      <a:r>
                        <a:rPr kumimoji="0" lang="zh-CN" altLang="en-US" sz="2000" b="0" i="0" u="none" strike="noStrike" cap="none" normalizeH="0" baseline="0" smtClean="0">
                          <a:ln>
                            <a:noFill/>
                          </a:ln>
                          <a:solidFill>
                            <a:schemeClr val="tx1"/>
                          </a:solidFill>
                          <a:effectLst/>
                          <a:latin typeface="Tahoma"/>
                          <a:ea typeface="宋体" pitchFamily="2" charset="-122"/>
                        </a:rPr>
                        <a:t> </a:t>
                      </a: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108565" name="AutoShape 21"/>
          <p:cNvSpPr>
            <a:spLocks noChangeArrowheads="1"/>
          </p:cNvSpPr>
          <p:nvPr/>
        </p:nvSpPr>
        <p:spPr bwMode="auto">
          <a:xfrm>
            <a:off x="5724525" y="3933825"/>
            <a:ext cx="2232025" cy="576263"/>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VLSM: An Example</a:t>
            </a:r>
          </a:p>
        </p:txBody>
      </p:sp>
      <p:sp>
        <p:nvSpPr>
          <p:cNvPr id="1011715" name="Rectangle 3"/>
          <p:cNvSpPr>
            <a:spLocks noGrp="1" noChangeArrowheads="1"/>
          </p:cNvSpPr>
          <p:nvPr>
            <p:ph type="body" idx="1"/>
          </p:nvPr>
        </p:nvSpPr>
        <p:spPr>
          <a:xfrm>
            <a:off x="684213" y="1700213"/>
            <a:ext cx="7772400" cy="4114800"/>
          </a:xfrm>
        </p:spPr>
        <p:txBody>
          <a:bodyPr/>
          <a:lstStyle/>
          <a:p>
            <a:pPr eaLnBrk="1" hangingPunct="1">
              <a:lnSpc>
                <a:spcPct val="90000"/>
              </a:lnSpc>
              <a:buFont typeface="Wingdings" pitchFamily="82" charset="2"/>
              <a:buChar char="o"/>
              <a:defRPr/>
            </a:pPr>
            <a:r>
              <a:rPr lang="en-US" altLang="zh-CN" sz="2100" b="1" smtClean="0"/>
              <a:t>Step 2</a:t>
            </a:r>
          </a:p>
          <a:p>
            <a:pPr lvl="1" eaLnBrk="1" hangingPunct="1">
              <a:lnSpc>
                <a:spcPct val="90000"/>
              </a:lnSpc>
              <a:buFont typeface="Wingdings" pitchFamily="82" charset="2"/>
              <a:buChar char="n"/>
              <a:defRPr/>
            </a:pPr>
            <a:r>
              <a:rPr lang="en-US" altLang="zh-CN" sz="2200" smtClean="0"/>
              <a:t>KL requires 28 hosts. The next available address after 192.168.10.63/26 is 192.168.10.64/26. </a:t>
            </a:r>
          </a:p>
          <a:p>
            <a:pPr lvl="1" eaLnBrk="1" hangingPunct="1">
              <a:lnSpc>
                <a:spcPct val="90000"/>
              </a:lnSpc>
              <a:buFont typeface="Wingdings" pitchFamily="82" charset="2"/>
              <a:buChar char="n"/>
              <a:defRPr/>
            </a:pPr>
            <a:r>
              <a:rPr lang="en-US" altLang="zh-CN" sz="2200" smtClean="0"/>
              <a:t>Since 28 hosts are required, 5 bits will be needed for the host addresses, 2</a:t>
            </a:r>
            <a:r>
              <a:rPr lang="en-US" altLang="zh-CN" sz="2200" baseline="30000" smtClean="0"/>
              <a:t>5</a:t>
            </a:r>
            <a:r>
              <a:rPr lang="en-US" altLang="zh-CN" sz="2200" smtClean="0"/>
              <a:t> </a:t>
            </a:r>
            <a:r>
              <a:rPr lang="en-US" altLang="zh-CN" sz="2200" smtClean="0">
                <a:latin typeface="Tahoma"/>
              </a:rPr>
              <a:t>–</a:t>
            </a:r>
            <a:r>
              <a:rPr lang="en-US" altLang="zh-CN" sz="2200" smtClean="0"/>
              <a:t>2 = 30 usable host addresses. </a:t>
            </a:r>
          </a:p>
          <a:p>
            <a:pPr lvl="1" eaLnBrk="1" hangingPunct="1">
              <a:lnSpc>
                <a:spcPct val="90000"/>
              </a:lnSpc>
              <a:buFont typeface="Wingdings" pitchFamily="82" charset="2"/>
              <a:buChar char="n"/>
              <a:defRPr/>
            </a:pPr>
            <a:r>
              <a:rPr lang="en-US" altLang="zh-CN" sz="2200" smtClean="0"/>
              <a:t>Thus 5 bits will be required to represent the hosts and 3 bits will be used to represent the extended-network prefix of /27. </a:t>
            </a:r>
          </a:p>
          <a:p>
            <a:pPr eaLnBrk="1" hangingPunct="1">
              <a:lnSpc>
                <a:spcPct val="90000"/>
              </a:lnSpc>
              <a:buFont typeface="Wingdings" pitchFamily="82" charset="2"/>
              <a:buChar char="o"/>
              <a:defRPr/>
            </a:pPr>
            <a:r>
              <a:rPr lang="en-US" altLang="zh-CN" sz="2100" smtClean="0"/>
              <a:t>Applying VLSM on address 192.168.10.64/26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010</a:t>
            </a:r>
            <a:r>
              <a:rPr lang="en-US" altLang="zh-CN" sz="2200" smtClean="0"/>
              <a:t> hhhhh /27</a:t>
            </a:r>
          </a:p>
          <a:p>
            <a:pPr lvl="1" eaLnBrk="1" hangingPunct="1">
              <a:lnSpc>
                <a:spcPct val="90000"/>
              </a:lnSpc>
              <a:buFont typeface="Wingdings" pitchFamily="82" charset="2"/>
              <a:buChar char="n"/>
              <a:defRPr/>
            </a:pPr>
            <a:r>
              <a:rPr lang="en-US" altLang="zh-CN" sz="2200" smtClean="0"/>
              <a:t>255.255.255.224 (1110 0000)</a:t>
            </a:r>
          </a:p>
          <a:p>
            <a:pPr eaLnBrk="1" hangingPunct="1">
              <a:lnSpc>
                <a:spcPct val="90000"/>
              </a:lnSpc>
              <a:buFont typeface="Wingdings" pitchFamily="82" charset="2"/>
              <a:buChar char="o"/>
              <a:defRPr/>
            </a:pPr>
            <a:endParaRPr lang="zh-CN" altLang="en-US" sz="2100" smtClean="0"/>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1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002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1"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2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4"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5"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6"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7"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8"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9"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0"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1"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2"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3"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4"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3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3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003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003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004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004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004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004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004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004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004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004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004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004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005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005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005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005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005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005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5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0057" name="Group 41"/>
          <p:cNvGrpSpPr>
            <a:grpSpLocks/>
          </p:cNvGrpSpPr>
          <p:nvPr/>
        </p:nvGrpSpPr>
        <p:grpSpPr bwMode="auto">
          <a:xfrm>
            <a:off x="1069975" y="3748088"/>
            <a:ext cx="131763" cy="69850"/>
            <a:chOff x="833" y="3024"/>
            <a:chExt cx="78" cy="51"/>
          </a:xfrm>
        </p:grpSpPr>
        <p:sp>
          <p:nvSpPr>
            <p:cNvPr id="47005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59"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0"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0061" name="Group 45"/>
          <p:cNvGrpSpPr>
            <a:grpSpLocks/>
          </p:cNvGrpSpPr>
          <p:nvPr/>
        </p:nvGrpSpPr>
        <p:grpSpPr bwMode="auto">
          <a:xfrm>
            <a:off x="8937625" y="3757613"/>
            <a:ext cx="131763" cy="66675"/>
            <a:chOff x="5432" y="3030"/>
            <a:chExt cx="78" cy="51"/>
          </a:xfrm>
        </p:grpSpPr>
        <p:sp>
          <p:nvSpPr>
            <p:cNvPr id="47006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3"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4"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6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6"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7"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8"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9"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0"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7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007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007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007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7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007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007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007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008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008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008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008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008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008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008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8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008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0093" name="Group 77"/>
          <p:cNvGrpSpPr>
            <a:grpSpLocks/>
          </p:cNvGrpSpPr>
          <p:nvPr/>
        </p:nvGrpSpPr>
        <p:grpSpPr bwMode="auto">
          <a:xfrm>
            <a:off x="1446213" y="1341438"/>
            <a:ext cx="7000875" cy="4675187"/>
            <a:chOff x="911" y="845"/>
            <a:chExt cx="4410" cy="2945"/>
          </a:xfrm>
        </p:grpSpPr>
        <p:sp>
          <p:nvSpPr>
            <p:cNvPr id="470090" name="Text Box 74"/>
            <p:cNvSpPr txBox="1">
              <a:spLocks noChangeArrowheads="1"/>
            </p:cNvSpPr>
            <p:nvPr/>
          </p:nvSpPr>
          <p:spPr bwMode="auto">
            <a:xfrm>
              <a:off x="911" y="3194"/>
              <a:ext cx="441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服务类型</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，用来获得更好的服务</a:t>
              </a:r>
            </a:p>
            <a:p>
              <a:pPr algn="ctr"/>
              <a:r>
                <a:rPr lang="zh-CN" altLang="en-US">
                  <a:solidFill>
                    <a:srgbClr val="333399"/>
                  </a:solidFill>
                  <a:latin typeface="Arial" charset="0"/>
                  <a:ea typeface="黑体" pitchFamily="2" charset="-122"/>
                </a:rPr>
                <a:t>这个字段以前一直没有被人们使用 </a:t>
              </a:r>
            </a:p>
          </p:txBody>
        </p:sp>
        <p:sp>
          <p:nvSpPr>
            <p:cNvPr id="470092" name="Rectangle 76"/>
            <p:cNvSpPr>
              <a:spLocks noChangeArrowheads="1"/>
            </p:cNvSpPr>
            <p:nvPr/>
          </p:nvSpPr>
          <p:spPr bwMode="auto">
            <a:xfrm>
              <a:off x="1950" y="845"/>
              <a:ext cx="1248" cy="31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94" name="AutoShape 78"/>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12298862"/>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00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2765" name="Group 29"/>
          <p:cNvGraphicFramePr>
            <a:graphicFrameLocks noGrp="1"/>
          </p:cNvGraphicFramePr>
          <p:nvPr>
            <p:ph idx="1"/>
          </p:nvPr>
        </p:nvGraphicFramePr>
        <p:xfrm>
          <a:off x="179388" y="180975"/>
          <a:ext cx="8713787" cy="6222999"/>
        </p:xfrm>
        <a:graphic>
          <a:graphicData uri="http://schemas.openxmlformats.org/drawingml/2006/table">
            <a:tbl>
              <a:tblPr/>
              <a:tblGrid>
                <a:gridCol w="2160587"/>
                <a:gridCol w="2663825"/>
                <a:gridCol w="3889375"/>
              </a:tblGrid>
              <a:tr h="2305287">
                <a:tc rowSpan="6">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 192.168.10.64/26</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192.168.10.64/27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KL  (28 hosts)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192.168.10.64/27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192.168.10.65/27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192.168.10.66/27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192.168.10.95/27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l"/>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192.168.10.96/27  (Broadcast Address)</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943072">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 （Subnetted）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192.168.10.160/27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74366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192.168.10.224/27</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r>
            </a:tbl>
          </a:graphicData>
        </a:graphic>
      </p:graphicFrame>
      <p:sp>
        <p:nvSpPr>
          <p:cNvPr id="110619" name="AutoShape 27"/>
          <p:cNvSpPr>
            <a:spLocks noChangeArrowheads="1"/>
          </p:cNvSpPr>
          <p:nvPr/>
        </p:nvSpPr>
        <p:spPr bwMode="auto">
          <a:xfrm>
            <a:off x="6372225" y="2781300"/>
            <a:ext cx="2232025" cy="576263"/>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mtClean="0"/>
              <a:t>VLSM: An Example</a:t>
            </a:r>
          </a:p>
        </p:txBody>
      </p:sp>
      <p:sp>
        <p:nvSpPr>
          <p:cNvPr id="1013763" name="Rectangle 3"/>
          <p:cNvSpPr>
            <a:spLocks noGrp="1" noChangeArrowheads="1"/>
          </p:cNvSpPr>
          <p:nvPr>
            <p:ph type="body" idx="1"/>
          </p:nvPr>
        </p:nvSpPr>
        <p:spPr/>
        <p:txBody>
          <a:bodyPr/>
          <a:lstStyle/>
          <a:p>
            <a:pPr eaLnBrk="1" hangingPunct="1">
              <a:lnSpc>
                <a:spcPct val="90000"/>
              </a:lnSpc>
              <a:buFont typeface="Wingdings" pitchFamily="82" charset="2"/>
              <a:buChar char="o"/>
              <a:defRPr/>
            </a:pPr>
            <a:r>
              <a:rPr lang="en-US" altLang="zh-CN" sz="2100" b="1" smtClean="0"/>
              <a:t>Step 3</a:t>
            </a:r>
          </a:p>
          <a:p>
            <a:pPr lvl="1" eaLnBrk="1" hangingPunct="1">
              <a:lnSpc>
                <a:spcPct val="90000"/>
              </a:lnSpc>
              <a:buFont typeface="Wingdings" pitchFamily="82" charset="2"/>
              <a:buChar char="n"/>
              <a:defRPr/>
            </a:pPr>
            <a:r>
              <a:rPr lang="en-US" altLang="zh-CN" sz="2200" smtClean="0"/>
              <a:t>Now Sydney and Singapore require 12 hosts each. The next available address starts from192.168.10.96/27. </a:t>
            </a:r>
          </a:p>
          <a:p>
            <a:pPr lvl="1" eaLnBrk="1" hangingPunct="1">
              <a:lnSpc>
                <a:spcPct val="90000"/>
              </a:lnSpc>
              <a:buFont typeface="Wingdings" pitchFamily="82" charset="2"/>
              <a:buChar char="n"/>
              <a:defRPr/>
            </a:pPr>
            <a:r>
              <a:rPr lang="en-US" altLang="zh-CN" sz="2200" smtClean="0"/>
              <a:t>Since 12 hosts are required, 4 bits will be needed for the host addresses, 2</a:t>
            </a:r>
            <a:r>
              <a:rPr lang="en-US" altLang="zh-CN" sz="2200" baseline="30000" smtClean="0"/>
              <a:t>4</a:t>
            </a:r>
            <a:r>
              <a:rPr lang="en-US" altLang="zh-CN" sz="2200" smtClean="0"/>
              <a:t> = 16, 16 </a:t>
            </a:r>
            <a:r>
              <a:rPr lang="en-US" altLang="zh-CN" sz="2200" smtClean="0">
                <a:latin typeface="Tahoma"/>
              </a:rPr>
              <a:t>–</a:t>
            </a:r>
            <a:r>
              <a:rPr lang="en-US" altLang="zh-CN" sz="2200" smtClean="0"/>
              <a:t> 2 = 14 usable addresses. </a:t>
            </a:r>
          </a:p>
          <a:p>
            <a:pPr lvl="1" eaLnBrk="1" hangingPunct="1">
              <a:lnSpc>
                <a:spcPct val="90000"/>
              </a:lnSpc>
              <a:buFont typeface="Wingdings" pitchFamily="82" charset="2"/>
              <a:buChar char="n"/>
              <a:defRPr/>
            </a:pPr>
            <a:r>
              <a:rPr lang="en-US" altLang="zh-CN" sz="2200" smtClean="0"/>
              <a:t>Thus 4 bits are required to represent the hosts and 4 bits for the extended-network-prefix of /28. </a:t>
            </a:r>
          </a:p>
          <a:p>
            <a:pPr eaLnBrk="1" hangingPunct="1">
              <a:lnSpc>
                <a:spcPct val="90000"/>
              </a:lnSpc>
              <a:buFont typeface="Wingdings" pitchFamily="82" charset="2"/>
              <a:buChar char="o"/>
              <a:defRPr/>
            </a:pPr>
            <a:r>
              <a:rPr lang="en-US" altLang="zh-CN" sz="2100" smtClean="0"/>
              <a:t>Applying VLSM on address 192.168.10.96/27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a:t>
            </a:r>
            <a:r>
              <a:rPr lang="en-US" altLang="zh-CN" sz="2200" smtClean="0"/>
              <a:t> hhhh /28</a:t>
            </a:r>
          </a:p>
          <a:p>
            <a:pPr lvl="1" eaLnBrk="1" hangingPunct="1">
              <a:lnSpc>
                <a:spcPct val="90000"/>
              </a:lnSpc>
              <a:buFont typeface="Wingdings" pitchFamily="82" charset="2"/>
              <a:buChar char="n"/>
              <a:defRPr/>
            </a:pPr>
            <a:r>
              <a:rPr lang="en-US" altLang="zh-CN" sz="2200" smtClean="0"/>
              <a:t>255.255.255.240 (1111 0000)</a:t>
            </a:r>
          </a:p>
          <a:p>
            <a:pPr lvl="1" eaLnBrk="1" hangingPunct="1">
              <a:lnSpc>
                <a:spcPct val="90000"/>
              </a:lnSpc>
              <a:buFont typeface="Wingdings" pitchFamily="82" charset="2"/>
              <a:buChar char="n"/>
              <a:defRPr/>
            </a:pPr>
            <a:endParaRPr lang="zh-CN" altLang="en-US" sz="2200" smtClean="0"/>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p>
        </p:txBody>
      </p:sp>
      <p:graphicFrame>
        <p:nvGraphicFramePr>
          <p:cNvPr id="1014814" name="Group 30"/>
          <p:cNvGraphicFramePr>
            <a:graphicFrameLocks noGrp="1"/>
          </p:cNvGraphicFramePr>
          <p:nvPr>
            <p:ph idx="1"/>
          </p:nvPr>
        </p:nvGraphicFramePr>
        <p:xfrm>
          <a:off x="250825" y="404813"/>
          <a:ext cx="8569325" cy="6170614"/>
        </p:xfrm>
        <a:graphic>
          <a:graphicData uri="http://schemas.openxmlformats.org/drawingml/2006/table">
            <a:tbl>
              <a:tblPr/>
              <a:tblGrid>
                <a:gridCol w="2232025"/>
                <a:gridCol w="2520950"/>
                <a:gridCol w="3816350"/>
              </a:tblGrid>
              <a:tr h="2160700">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192.168.10.96/28</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Sydney(12 hosts)</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192.168.10.96/28 (Network Address)</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192.168.10.97/28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192.168.10.98/28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192.168.10.109/28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192.168.10.110/28</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192.168.10.111/28 (Broadcast Address)</a:t>
                      </a:r>
                      <a:endParaRPr kumimoji="0" lang="en-US" altLang="zh-CN"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1871441">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192.168.10.112/28</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(12 hosts)</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192.168.10.112/28 (Network Address)</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192.168.10.113/28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192.168.10.114/28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192.168.10.126/28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192.168.10.127/28</a:t>
                      </a:r>
                    </a:p>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192.168.10.128/28(Broadcast Address)</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985889">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 （Subnetted）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37784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377844">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396896">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192.168.10.240/28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r>
            </a:tbl>
          </a:graphicData>
        </a:graphic>
      </p:graphicFrame>
      <p:sp>
        <p:nvSpPr>
          <p:cNvPr id="112668" name="AutoShape 28"/>
          <p:cNvSpPr>
            <a:spLocks noChangeArrowheads="1"/>
          </p:cNvSpPr>
          <p:nvPr/>
        </p:nvSpPr>
        <p:spPr bwMode="auto">
          <a:xfrm>
            <a:off x="5076825" y="4868863"/>
            <a:ext cx="2232025" cy="576262"/>
          </a:xfrm>
          <a:prstGeom prst="rightArrow">
            <a:avLst>
              <a:gd name="adj1" fmla="val 50000"/>
              <a:gd name="adj2" fmla="val 96832"/>
            </a:avLst>
          </a:prstGeom>
          <a:solidFill>
            <a:schemeClr val="folHlink"/>
          </a:solidFill>
          <a:ln w="9525">
            <a:solidFill>
              <a:schemeClr val="tx1"/>
            </a:solidFill>
            <a:miter lim="800000"/>
            <a:headEnd/>
            <a:tailEnd/>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VLSM: An Example</a:t>
            </a:r>
          </a:p>
        </p:txBody>
      </p:sp>
      <p:sp>
        <p:nvSpPr>
          <p:cNvPr id="1015811" name="Rectangle 3"/>
          <p:cNvSpPr>
            <a:spLocks noGrp="1" noChangeArrowheads="1"/>
          </p:cNvSpPr>
          <p:nvPr>
            <p:ph type="body" idx="1"/>
          </p:nvPr>
        </p:nvSpPr>
        <p:spPr>
          <a:xfrm>
            <a:off x="539750" y="1773238"/>
            <a:ext cx="8193088" cy="4114800"/>
          </a:xfrm>
        </p:spPr>
        <p:txBody>
          <a:bodyPr/>
          <a:lstStyle/>
          <a:p>
            <a:pPr eaLnBrk="1" hangingPunct="1">
              <a:lnSpc>
                <a:spcPct val="90000"/>
              </a:lnSpc>
              <a:buFont typeface="Wingdings" pitchFamily="82" charset="2"/>
              <a:buChar char="o"/>
              <a:defRPr/>
            </a:pPr>
            <a:r>
              <a:rPr lang="en-US" altLang="zh-CN" sz="2100" b="1" smtClean="0"/>
              <a:t>Step 4</a:t>
            </a:r>
            <a:endParaRPr lang="en-US" altLang="zh-CN" sz="2100" smtClean="0"/>
          </a:p>
          <a:p>
            <a:pPr lvl="1" eaLnBrk="1" hangingPunct="1">
              <a:lnSpc>
                <a:spcPct val="90000"/>
              </a:lnSpc>
              <a:buFont typeface="Wingdings" pitchFamily="82" charset="2"/>
              <a:buChar char="n"/>
              <a:defRPr/>
            </a:pPr>
            <a:r>
              <a:rPr lang="en-US" altLang="zh-CN" sz="2200" smtClean="0"/>
              <a:t>Now allocate addresses for the WAN links. Remember that each WAN link will require two IP addresses. The next available subnet is 192.168.10.128/28. </a:t>
            </a:r>
          </a:p>
          <a:p>
            <a:pPr lvl="1" eaLnBrk="1" hangingPunct="1">
              <a:lnSpc>
                <a:spcPct val="90000"/>
              </a:lnSpc>
              <a:buFont typeface="Wingdings" pitchFamily="82" charset="2"/>
              <a:buChar char="n"/>
              <a:defRPr/>
            </a:pPr>
            <a:r>
              <a:rPr lang="en-US" altLang="zh-CN" sz="2200" smtClean="0"/>
              <a:t>Since 2 network addresses are required for each WAN link, 2 bits will be needed for host addresses, 2</a:t>
            </a:r>
            <a:r>
              <a:rPr lang="en-US" altLang="zh-CN" sz="2200" baseline="30000" smtClean="0"/>
              <a:t>2</a:t>
            </a:r>
            <a:r>
              <a:rPr lang="en-US" altLang="zh-CN" sz="2200" smtClean="0"/>
              <a:t> </a:t>
            </a:r>
            <a:r>
              <a:rPr lang="en-US" altLang="zh-CN" sz="2200" smtClean="0">
                <a:latin typeface="Tahoma"/>
              </a:rPr>
              <a:t>–</a:t>
            </a:r>
            <a:r>
              <a:rPr lang="en-US" altLang="zh-CN" sz="2200" smtClean="0"/>
              <a:t>2 = 2 usable addresses.</a:t>
            </a:r>
          </a:p>
          <a:p>
            <a:pPr lvl="1" eaLnBrk="1" hangingPunct="1">
              <a:lnSpc>
                <a:spcPct val="90000"/>
              </a:lnSpc>
              <a:buFont typeface="Wingdings" pitchFamily="82" charset="2"/>
              <a:buChar char="n"/>
              <a:defRPr/>
            </a:pPr>
            <a:r>
              <a:rPr lang="en-US" altLang="zh-CN" sz="2200" smtClean="0"/>
              <a:t>Thus 2 bits are required to represent the links and 6 bits for the extended-network-prefix of /30. </a:t>
            </a:r>
          </a:p>
          <a:p>
            <a:pPr eaLnBrk="1" hangingPunct="1">
              <a:lnSpc>
                <a:spcPct val="90000"/>
              </a:lnSpc>
              <a:buFont typeface="Wingdings" pitchFamily="82" charset="2"/>
              <a:buChar char="o"/>
              <a:defRPr/>
            </a:pPr>
            <a:r>
              <a:rPr lang="en-US" altLang="zh-CN" sz="2100" smtClean="0"/>
              <a:t>Applying VLSM on 192.168.10.128/28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011000</a:t>
            </a:r>
            <a:r>
              <a:rPr lang="en-US" altLang="zh-CN" sz="2200" smtClean="0">
                <a:solidFill>
                  <a:srgbClr val="FF0000"/>
                </a:solidFill>
                <a:effectLst>
                  <a:outerShdw blurRad="38100" dist="38100" dir="2700000" algn="tl">
                    <a:srgbClr val="C0C0C0"/>
                  </a:outerShdw>
                </a:effectLst>
              </a:rPr>
              <a:t>  </a:t>
            </a:r>
            <a:r>
              <a:rPr lang="en-US" altLang="zh-CN" sz="2200" smtClean="0"/>
              <a:t>hh /30</a:t>
            </a:r>
          </a:p>
          <a:p>
            <a:pPr lvl="1" eaLnBrk="1" hangingPunct="1">
              <a:lnSpc>
                <a:spcPct val="90000"/>
              </a:lnSpc>
              <a:buFont typeface="Wingdings" pitchFamily="82" charset="2"/>
              <a:buChar char="n"/>
              <a:defRPr/>
            </a:pPr>
            <a:r>
              <a:rPr lang="en-US" altLang="zh-CN" sz="2200" smtClean="0"/>
              <a:t>255.255.255.252 (1111 1100)</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6834" name="Group 2"/>
          <p:cNvGraphicFramePr>
            <a:graphicFrameLocks noGrp="1"/>
          </p:cNvGraphicFramePr>
          <p:nvPr>
            <p:ph idx="1"/>
          </p:nvPr>
        </p:nvGraphicFramePr>
        <p:xfrm>
          <a:off x="323850" y="404813"/>
          <a:ext cx="8569325" cy="6192838"/>
        </p:xfrm>
        <a:graphic>
          <a:graphicData uri="http://schemas.openxmlformats.org/drawingml/2006/table">
            <a:tbl>
              <a:tblPr/>
              <a:tblGrid>
                <a:gridCol w="2303463"/>
                <a:gridCol w="2449512"/>
                <a:gridCol w="3816350"/>
              </a:tblGrid>
              <a:tr h="1625600">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Perth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192.168.10.128/30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192.168.10.129/30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192.168.10.130/30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192.168.10.131/30 (Broadcast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1625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192.168.10.132/30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192.168.10.132/30(Network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192.168.10.133/30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192.168.10.134/30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192.168.10.135/30(Broadcast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162560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192.168.10.136/30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192.168.10.136/30 (Network Address)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192.168.10.137/30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192.168.10.138/30</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Char char="o"/>
                        <a:tabLst/>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192.168.10.139/30 (Broadcast Address) </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4381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192.168.10.140/30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4397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r>
              <a:tr h="4381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1800" b="0" i="0" u="none" strike="noStrike" cap="none" normalizeH="0" baseline="0" smtClean="0">
                          <a:ln>
                            <a:noFill/>
                          </a:ln>
                          <a:solidFill>
                            <a:schemeClr val="tx1"/>
                          </a:solidFill>
                          <a:effectLst/>
                          <a:latin typeface="Tahoma"/>
                          <a:ea typeface="宋体" pitchFamily="2" charset="-122"/>
                        </a:rPr>
                        <a:t>…</a:t>
                      </a: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r>
            </a:tbl>
          </a:graphicData>
        </a:graphic>
      </p:graphicFrame>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mtClean="0"/>
              <a:t>VLSM: An Example</a:t>
            </a:r>
          </a:p>
        </p:txBody>
      </p:sp>
      <p:sp>
        <p:nvSpPr>
          <p:cNvPr id="115715" name="Rectangle 3"/>
          <p:cNvSpPr>
            <a:spLocks noGrp="1" noChangeArrowheads="1"/>
          </p:cNvSpPr>
          <p:nvPr>
            <p:ph type="body" idx="1"/>
          </p:nvPr>
        </p:nvSpPr>
        <p:spPr/>
        <p:txBody>
          <a:bodyPr/>
          <a:lstStyle/>
          <a:p>
            <a:pPr eaLnBrk="1" hangingPunct="1"/>
            <a:endParaRPr lang="zh-CN" altLang="en-US" smtClean="0"/>
          </a:p>
        </p:txBody>
      </p:sp>
      <p:pic>
        <p:nvPicPr>
          <p:cNvPr id="115716" name="Picture 4" descr="sampl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79216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xfrm>
            <a:off x="611188" y="1844675"/>
            <a:ext cx="7772400" cy="4114800"/>
          </a:xfrm>
        </p:spPr>
        <p:txBody>
          <a:bodyPr/>
          <a:lstStyle/>
          <a:p>
            <a:pPr eaLnBrk="1" hangingPunct="1"/>
            <a:r>
              <a:rPr lang="en-US" altLang="zh-CN" smtClean="0"/>
              <a:t>It is important to remember that only unused subnets can be further subnetted.</a:t>
            </a:r>
          </a:p>
          <a:p>
            <a:pPr eaLnBrk="1" hangingPunct="1"/>
            <a:r>
              <a:rPr lang="en-US" altLang="zh-CN" smtClean="0"/>
              <a:t>If any address from a subnet is used, that subnet cannot be further subnetted.</a:t>
            </a:r>
          </a:p>
          <a:p>
            <a:pPr eaLnBrk="1" hangingPunct="1"/>
            <a:endParaRPr lang="zh-CN" altLang="en-US" smtClean="0"/>
          </a:p>
        </p:txBody>
      </p:sp>
      <p:sp>
        <p:nvSpPr>
          <p:cNvPr id="116739" name="Rectangle 3"/>
          <p:cNvSpPr>
            <a:spLocks noChangeArrowheads="1"/>
          </p:cNvSpPr>
          <p:nvPr/>
        </p:nvSpPr>
        <p:spPr bwMode="auto">
          <a:xfrm>
            <a:off x="611188" y="549275"/>
            <a:ext cx="54864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800">
                <a:solidFill>
                  <a:schemeClr val="tx2"/>
                </a:solidFill>
              </a:rPr>
              <a:t>VLSM: An Example</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smtClean="0"/>
              <a:t>Route Aggregation</a:t>
            </a:r>
          </a:p>
        </p:txBody>
      </p:sp>
      <p:sp>
        <p:nvSpPr>
          <p:cNvPr id="117763" name="Rectangle 3"/>
          <p:cNvSpPr>
            <a:spLocks noGrp="1" noChangeArrowheads="1"/>
          </p:cNvSpPr>
          <p:nvPr>
            <p:ph type="body" idx="1"/>
          </p:nvPr>
        </p:nvSpPr>
        <p:spPr/>
        <p:txBody>
          <a:bodyPr/>
          <a:lstStyle/>
          <a:p>
            <a:pPr eaLnBrk="1" hangingPunct="1"/>
            <a:r>
              <a:rPr lang="en-US" altLang="zh-CN" sz="2100" smtClean="0"/>
              <a:t>The use of Classless InterDomain Routing (CIDR) and VLSM not only prevents address waste, but also promotes route aggregation, or summarization. </a:t>
            </a:r>
          </a:p>
          <a:p>
            <a:pPr eaLnBrk="1" hangingPunct="1"/>
            <a:endParaRPr lang="zh-CN" altLang="en-US" sz="2100" smtClean="0"/>
          </a:p>
        </p:txBody>
      </p:sp>
      <p:pic>
        <p:nvPicPr>
          <p:cNvPr id="117764"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755650" y="2781300"/>
            <a:ext cx="7702550" cy="3311525"/>
          </a:xfrm>
          <a:noFill/>
        </p:spPr>
      </p:pic>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mtClean="0"/>
              <a:t>Route Summarization Sample</a:t>
            </a:r>
          </a:p>
        </p:txBody>
      </p:sp>
      <p:sp>
        <p:nvSpPr>
          <p:cNvPr id="4100" name="Rectangle 3"/>
          <p:cNvSpPr>
            <a:spLocks noGrp="1" noChangeArrowheads="1"/>
          </p:cNvSpPr>
          <p:nvPr>
            <p:ph type="body" idx="1"/>
          </p:nvPr>
        </p:nvSpPr>
        <p:spPr/>
        <p:txBody>
          <a:bodyPr/>
          <a:lstStyle/>
          <a:p>
            <a:pPr eaLnBrk="1" hangingPunct="1"/>
            <a:endParaRPr lang="zh-CN" altLang="en-US" smtClean="0"/>
          </a:p>
        </p:txBody>
      </p:sp>
      <p:graphicFrame>
        <p:nvGraphicFramePr>
          <p:cNvPr id="4098" name="Object 1024"/>
          <p:cNvGraphicFramePr>
            <a:graphicFrameLocks noChangeAspect="1"/>
          </p:cNvGraphicFramePr>
          <p:nvPr/>
        </p:nvGraphicFramePr>
        <p:xfrm>
          <a:off x="611188" y="1700213"/>
          <a:ext cx="7921625" cy="4954587"/>
        </p:xfrm>
        <a:graphic>
          <a:graphicData uri="http://schemas.openxmlformats.org/presentationml/2006/ole">
            <mc:AlternateContent xmlns:mc="http://schemas.openxmlformats.org/markup-compatibility/2006">
              <mc:Choice xmlns:v="urn:schemas-microsoft-com:vml" Requires="v">
                <p:oleObj spid="_x0000_s4174" name="位图图像" r:id="rId5" imgW="6638095" imgH="4191585" progId="Paint.Picture">
                  <p:embed/>
                </p:oleObj>
              </mc:Choice>
              <mc:Fallback>
                <p:oleObj name="位图图像" r:id="rId5" imgW="6638095" imgH="4191585"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700213"/>
                        <a:ext cx="7921625" cy="495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t>Working it out</a:t>
            </a:r>
          </a:p>
        </p:txBody>
      </p:sp>
      <p:grpSp>
        <p:nvGrpSpPr>
          <p:cNvPr id="118787" name="Group 3"/>
          <p:cNvGrpSpPr>
            <a:grpSpLocks/>
          </p:cNvGrpSpPr>
          <p:nvPr/>
        </p:nvGrpSpPr>
        <p:grpSpPr bwMode="auto">
          <a:xfrm>
            <a:off x="755650" y="1916113"/>
            <a:ext cx="7883525" cy="3386137"/>
            <a:chOff x="521" y="1207"/>
            <a:chExt cx="4966" cy="2133"/>
          </a:xfrm>
        </p:grpSpPr>
        <p:sp>
          <p:nvSpPr>
            <p:cNvPr id="118788" name="Rectangle 4"/>
            <p:cNvSpPr>
              <a:spLocks noChangeArrowheads="1"/>
            </p:cNvSpPr>
            <p:nvPr/>
          </p:nvSpPr>
          <p:spPr bwMode="auto">
            <a:xfrm>
              <a:off x="2539" y="1241"/>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200.199.001100 00.</a:t>
              </a:r>
              <a:r>
                <a:rPr lang="en-US" altLang="zh-CN" sz="2300">
                  <a:solidFill>
                    <a:srgbClr val="FF66FF"/>
                  </a:solidFill>
                </a:rPr>
                <a:t>hhhhhhhh</a:t>
              </a:r>
            </a:p>
          </p:txBody>
        </p:sp>
        <p:sp>
          <p:nvSpPr>
            <p:cNvPr id="118789" name="Rectangle 5"/>
            <p:cNvSpPr>
              <a:spLocks noChangeArrowheads="1"/>
            </p:cNvSpPr>
            <p:nvPr/>
          </p:nvSpPr>
          <p:spPr bwMode="auto">
            <a:xfrm>
              <a:off x="2537" y="1563"/>
              <a:ext cx="2948"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200.199.001100 01.</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200.199.001100 10.</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200.199.001100 11.</a:t>
              </a:r>
              <a:r>
                <a:rPr lang="en-US" altLang="zh-CN" sz="2300">
                  <a:solidFill>
                    <a:srgbClr val="FF66FF"/>
                  </a:solidFill>
                </a:rPr>
                <a:t>hhhhhhhh</a:t>
              </a:r>
            </a:p>
          </p:txBody>
        </p:sp>
        <p:sp>
          <p:nvSpPr>
            <p:cNvPr id="118790" name="Line 6"/>
            <p:cNvSpPr>
              <a:spLocks noChangeShapeType="1"/>
            </p:cNvSpPr>
            <p:nvPr/>
          </p:nvSpPr>
          <p:spPr bwMode="auto">
            <a:xfrm flipV="1">
              <a:off x="657" y="2560"/>
              <a:ext cx="4681" cy="8"/>
            </a:xfrm>
            <a:prstGeom prst="line">
              <a:avLst/>
            </a:prstGeom>
            <a:noFill/>
            <a:ln w="76200" cmpd="tri">
              <a:solidFill>
                <a:srgbClr val="FF0000"/>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1" name="Rectangle 7"/>
            <p:cNvSpPr>
              <a:spLocks noChangeArrowheads="1"/>
            </p:cNvSpPr>
            <p:nvPr/>
          </p:nvSpPr>
          <p:spPr bwMode="auto">
            <a:xfrm>
              <a:off x="2537" y="2649"/>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solidFill>
                    <a:schemeClr val="folHlink"/>
                  </a:solidFill>
                </a:rPr>
                <a:t>255.255.111111 00.00000000</a:t>
              </a:r>
            </a:p>
          </p:txBody>
        </p:sp>
        <p:sp>
          <p:nvSpPr>
            <p:cNvPr id="118792" name="Rectangle 8"/>
            <p:cNvSpPr>
              <a:spLocks noChangeArrowheads="1"/>
            </p:cNvSpPr>
            <p:nvPr/>
          </p:nvSpPr>
          <p:spPr bwMode="auto">
            <a:xfrm>
              <a:off x="521" y="3067"/>
              <a:ext cx="478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en-US" altLang="zh-CN" sz="2300" b="1">
                  <a:solidFill>
                    <a:schemeClr val="hlink"/>
                  </a:solidFill>
                </a:rPr>
                <a:t>Summarized Address     200.199.48.0 / 22</a:t>
              </a:r>
            </a:p>
          </p:txBody>
        </p:sp>
        <p:sp>
          <p:nvSpPr>
            <p:cNvPr id="118793" name="Line 9"/>
            <p:cNvSpPr>
              <a:spLocks noChangeShapeType="1"/>
            </p:cNvSpPr>
            <p:nvPr/>
          </p:nvSpPr>
          <p:spPr bwMode="auto">
            <a:xfrm flipH="1">
              <a:off x="4105" y="1207"/>
              <a:ext cx="4" cy="1815"/>
            </a:xfrm>
            <a:prstGeom prst="line">
              <a:avLst/>
            </a:prstGeom>
            <a:noFill/>
            <a:ln w="38100">
              <a:solidFill>
                <a:schemeClr val="accent1"/>
              </a:solidFill>
              <a:prstDash val="lgDash"/>
              <a:round/>
              <a:headEnd/>
              <a:tailE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4" name="Rectangle 10"/>
            <p:cNvSpPr>
              <a:spLocks noChangeArrowheads="1"/>
            </p:cNvSpPr>
            <p:nvPr/>
          </p:nvSpPr>
          <p:spPr bwMode="auto">
            <a:xfrm>
              <a:off x="523" y="1230"/>
              <a:ext cx="20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200.199.48.0 /24</a:t>
              </a:r>
            </a:p>
          </p:txBody>
        </p:sp>
        <p:sp>
          <p:nvSpPr>
            <p:cNvPr id="118795" name="Rectangle 11"/>
            <p:cNvSpPr>
              <a:spLocks noChangeArrowheads="1"/>
            </p:cNvSpPr>
            <p:nvPr/>
          </p:nvSpPr>
          <p:spPr bwMode="auto">
            <a:xfrm>
              <a:off x="521" y="1552"/>
              <a:ext cx="2223"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200.199.49.0 /24</a:t>
              </a:r>
            </a:p>
            <a:p>
              <a:pPr marL="469900" indent="-469900">
                <a:spcBef>
                  <a:spcPct val="20000"/>
                </a:spcBef>
                <a:buClr>
                  <a:schemeClr val="accent2"/>
                </a:buClr>
                <a:buFont typeface="Wingdings" pitchFamily="2" charset="2"/>
                <a:buChar char="o"/>
              </a:pPr>
              <a:r>
                <a:rPr lang="zh-CN" altLang="en-US" sz="2300"/>
                <a:t>200.199.50.0 /24</a:t>
              </a:r>
            </a:p>
            <a:p>
              <a:pPr marL="469900" indent="-469900">
                <a:spcBef>
                  <a:spcPct val="20000"/>
                </a:spcBef>
                <a:buClr>
                  <a:schemeClr val="accent2"/>
                </a:buClr>
                <a:buFont typeface="Wingdings" pitchFamily="2" charset="2"/>
                <a:buChar char="o"/>
              </a:pPr>
              <a:r>
                <a:rPr lang="zh-CN" altLang="en-US" sz="2300"/>
                <a:t>200.199.51.0 /24</a:t>
              </a:r>
            </a:p>
          </p:txBody>
        </p:sp>
      </p:gr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797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3"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4"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6"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7"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8"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9"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0"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1"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2"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3"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4"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5"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6"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98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98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799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799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799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799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799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799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799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799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799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799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800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800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800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800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800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800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800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800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0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8009" name="Group 41"/>
          <p:cNvGrpSpPr>
            <a:grpSpLocks/>
          </p:cNvGrpSpPr>
          <p:nvPr/>
        </p:nvGrpSpPr>
        <p:grpSpPr bwMode="auto">
          <a:xfrm>
            <a:off x="1069975" y="3748088"/>
            <a:ext cx="131763" cy="69850"/>
            <a:chOff x="833" y="3024"/>
            <a:chExt cx="78" cy="51"/>
          </a:xfrm>
        </p:grpSpPr>
        <p:sp>
          <p:nvSpPr>
            <p:cNvPr id="46801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1"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2"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8013" name="Group 45"/>
          <p:cNvGrpSpPr>
            <a:grpSpLocks/>
          </p:cNvGrpSpPr>
          <p:nvPr/>
        </p:nvGrpSpPr>
        <p:grpSpPr bwMode="auto">
          <a:xfrm>
            <a:off x="8937625" y="3757613"/>
            <a:ext cx="131763" cy="66675"/>
            <a:chOff x="5432" y="3030"/>
            <a:chExt cx="78" cy="51"/>
          </a:xfrm>
        </p:grpSpPr>
        <p:sp>
          <p:nvSpPr>
            <p:cNvPr id="46801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5"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6"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1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8"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9"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0"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1"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2"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802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802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802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802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802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802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803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803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803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803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803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803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803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803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803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3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804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8048" name="Group 80"/>
          <p:cNvGrpSpPr>
            <a:grpSpLocks/>
          </p:cNvGrpSpPr>
          <p:nvPr/>
        </p:nvGrpSpPr>
        <p:grpSpPr bwMode="auto">
          <a:xfrm>
            <a:off x="369888" y="1341438"/>
            <a:ext cx="8666162" cy="5102225"/>
            <a:chOff x="233" y="845"/>
            <a:chExt cx="5459" cy="3214"/>
          </a:xfrm>
        </p:grpSpPr>
        <p:sp>
          <p:nvSpPr>
            <p:cNvPr id="468042" name="Text Box 74"/>
            <p:cNvSpPr txBox="1">
              <a:spLocks noChangeArrowheads="1"/>
            </p:cNvSpPr>
            <p:nvPr/>
          </p:nvSpPr>
          <p:spPr bwMode="auto">
            <a:xfrm>
              <a:off x="233" y="3194"/>
              <a:ext cx="5345"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总长度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，指首部和数据之和的长度，</a:t>
              </a:r>
            </a:p>
            <a:p>
              <a:pPr algn="ctr"/>
              <a:r>
                <a:rPr lang="zh-CN" altLang="en-US">
                  <a:solidFill>
                    <a:srgbClr val="333399"/>
                  </a:solidFill>
                  <a:latin typeface="Arial" charset="0"/>
                  <a:ea typeface="黑体" pitchFamily="2" charset="-122"/>
                </a:rPr>
                <a:t>单位为字节，因此数据报的最大长度为 </a:t>
              </a:r>
              <a:r>
                <a:rPr lang="en-US" altLang="zh-CN">
                  <a:solidFill>
                    <a:srgbClr val="333399"/>
                  </a:solidFill>
                  <a:latin typeface="Arial" charset="0"/>
                  <a:ea typeface="黑体" pitchFamily="2" charset="-122"/>
                </a:rPr>
                <a:t>65535 </a:t>
              </a:r>
              <a:r>
                <a:rPr lang="zh-CN" altLang="en-US">
                  <a:solidFill>
                    <a:srgbClr val="333399"/>
                  </a:solidFill>
                  <a:latin typeface="Arial" charset="0"/>
                  <a:ea typeface="黑体" pitchFamily="2" charset="-122"/>
                </a:rPr>
                <a:t>字节。</a:t>
              </a:r>
            </a:p>
            <a:p>
              <a:pPr algn="ctr"/>
              <a:r>
                <a:rPr lang="zh-CN" altLang="en-US">
                  <a:solidFill>
                    <a:srgbClr val="333399"/>
                  </a:solidFill>
                  <a:latin typeface="Arial" charset="0"/>
                  <a:ea typeface="黑体" pitchFamily="2" charset="-122"/>
                </a:rPr>
                <a:t>总长度必须不超过最大传送单元 </a:t>
              </a:r>
              <a:r>
                <a:rPr lang="en-US" altLang="zh-CN">
                  <a:solidFill>
                    <a:srgbClr val="333399"/>
                  </a:solidFill>
                  <a:latin typeface="Arial" charset="0"/>
                  <a:ea typeface="黑体" pitchFamily="2" charset="-122"/>
                </a:rPr>
                <a:t>MTU</a:t>
              </a:r>
              <a:r>
                <a:rPr lang="zh-CN" altLang="en-US">
                  <a:solidFill>
                    <a:srgbClr val="333399"/>
                  </a:solidFill>
                  <a:latin typeface="Arial" charset="0"/>
                  <a:ea typeface="黑体" pitchFamily="2" charset="-122"/>
                </a:rPr>
                <a:t>。</a:t>
              </a:r>
              <a:r>
                <a:rPr lang="zh-CN" altLang="en-US"/>
                <a:t> </a:t>
              </a:r>
            </a:p>
          </p:txBody>
        </p:sp>
        <p:sp>
          <p:nvSpPr>
            <p:cNvPr id="468047" name="Rectangle 79"/>
            <p:cNvSpPr>
              <a:spLocks noChangeArrowheads="1"/>
            </p:cNvSpPr>
            <p:nvPr/>
          </p:nvSpPr>
          <p:spPr bwMode="auto">
            <a:xfrm>
              <a:off x="3208" y="845"/>
              <a:ext cx="2484"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49" name="AutoShape 81"/>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82191059"/>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80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mtClean="0"/>
              <a:t>Route Aggregation</a:t>
            </a:r>
          </a:p>
        </p:txBody>
      </p:sp>
      <p:sp>
        <p:nvSpPr>
          <p:cNvPr id="119811" name="Rectangle 3"/>
          <p:cNvSpPr>
            <a:spLocks noGrp="1" noChangeArrowheads="1"/>
          </p:cNvSpPr>
          <p:nvPr>
            <p:ph type="body" idx="1"/>
          </p:nvPr>
        </p:nvSpPr>
        <p:spPr>
          <a:xfrm>
            <a:off x="611188" y="1700213"/>
            <a:ext cx="8193087" cy="4114800"/>
          </a:xfrm>
        </p:spPr>
        <p:txBody>
          <a:bodyPr/>
          <a:lstStyle/>
          <a:p>
            <a:pPr eaLnBrk="1" hangingPunct="1">
              <a:lnSpc>
                <a:spcPct val="90000"/>
              </a:lnSpc>
            </a:pPr>
            <a:r>
              <a:rPr lang="en-US" altLang="zh-CN" sz="2600" dirty="0" smtClean="0"/>
              <a:t>Advantages:</a:t>
            </a:r>
          </a:p>
          <a:p>
            <a:pPr lvl="1" eaLnBrk="1" hangingPunct="1">
              <a:lnSpc>
                <a:spcPct val="90000"/>
              </a:lnSpc>
            </a:pPr>
            <a:r>
              <a:rPr lang="en-US" altLang="zh-CN" sz="2200" dirty="0" smtClean="0"/>
              <a:t>Reduction of the number of Routing Table entries.</a:t>
            </a:r>
          </a:p>
          <a:p>
            <a:pPr lvl="1" eaLnBrk="1" hangingPunct="1">
              <a:lnSpc>
                <a:spcPct val="90000"/>
              </a:lnSpc>
            </a:pPr>
            <a:r>
              <a:rPr lang="en-US" altLang="zh-CN" sz="2200" dirty="0" smtClean="0"/>
              <a:t>May be used to isolate Topological changes</a:t>
            </a:r>
          </a:p>
          <a:p>
            <a:pPr eaLnBrk="1" hangingPunct="1">
              <a:lnSpc>
                <a:spcPct val="90000"/>
              </a:lnSpc>
            </a:pPr>
            <a:r>
              <a:rPr lang="en-US" altLang="zh-CN" sz="2600" dirty="0" smtClean="0"/>
              <a:t>For aggregation to work properly, carefully assign addresses in a hierarchical fashion so that summarized addresses will share the same high-order bits. </a:t>
            </a:r>
          </a:p>
          <a:p>
            <a:pPr eaLnBrk="1" hangingPunct="1">
              <a:lnSpc>
                <a:spcPct val="90000"/>
              </a:lnSpc>
            </a:pPr>
            <a:r>
              <a:rPr lang="en-US" altLang="zh-CN" sz="2600" dirty="0" smtClean="0"/>
              <a:t>VLSM allows for the aggregation of routes and increases flexibly by basing the aggregation entirely on </a:t>
            </a:r>
            <a:r>
              <a:rPr lang="en-US" altLang="zh-CN" sz="2600" u="sng" dirty="0" smtClean="0">
                <a:solidFill>
                  <a:srgbClr val="006600"/>
                </a:solidFill>
              </a:rPr>
              <a:t>the higher-order bits</a:t>
            </a:r>
            <a:r>
              <a:rPr lang="en-US" altLang="zh-CN" sz="2600" dirty="0" smtClean="0"/>
              <a:t> </a:t>
            </a:r>
            <a:r>
              <a:rPr lang="en-US" altLang="zh-CN" sz="2600" u="sng" dirty="0" smtClean="0">
                <a:solidFill>
                  <a:srgbClr val="006600"/>
                </a:solidFill>
              </a:rPr>
              <a:t>shared on the left</a:t>
            </a:r>
            <a:r>
              <a:rPr lang="en-US" altLang="zh-CN" sz="2600" dirty="0" smtClean="0"/>
              <a:t>, even if the networks are not contiguous. </a:t>
            </a:r>
          </a:p>
        </p:txBody>
      </p:sp>
    </p:spTree>
    <p:custDataLst>
      <p:tags r:id="rId1"/>
    </p:custData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467544" y="1814512"/>
            <a:ext cx="8485956" cy="4422799"/>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a:solidFill>
                  <a:srgbClr val="006600"/>
                </a:solidFill>
              </a:rPr>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sz="3600" smtClean="0"/>
              <a:t>因特网控制报文协议 </a:t>
            </a:r>
            <a:r>
              <a:rPr lang="en-US" altLang="zh-CN" sz="3600" smtClean="0"/>
              <a:t>ICMP</a:t>
            </a:r>
            <a:endParaRPr lang="zh-CN" altLang="en-US" smtClean="0">
              <a:latin typeface="Times New Roman" pitchFamily="18" charset="0"/>
            </a:endParaRPr>
          </a:p>
        </p:txBody>
      </p:sp>
      <p:sp>
        <p:nvSpPr>
          <p:cNvPr id="3075" name="Rectangle 3"/>
          <p:cNvSpPr>
            <a:spLocks noGrp="1" noChangeArrowheads="1"/>
          </p:cNvSpPr>
          <p:nvPr>
            <p:ph type="body" idx="1"/>
          </p:nvPr>
        </p:nvSpPr>
        <p:spPr>
          <a:xfrm>
            <a:off x="250825" y="1714500"/>
            <a:ext cx="8642350" cy="4959350"/>
          </a:xfrm>
        </p:spPr>
        <p:txBody>
          <a:bodyPr/>
          <a:lstStyle/>
          <a:p>
            <a:pPr eaLnBrk="1" hangingPunct="1">
              <a:lnSpc>
                <a:spcPct val="150000"/>
              </a:lnSpc>
            </a:pPr>
            <a:r>
              <a:rPr lang="en-US" altLang="zh-CN" sz="2400" smtClean="0"/>
              <a:t>ICMP (Internet Control Message Protocol)</a:t>
            </a:r>
            <a:r>
              <a:rPr lang="zh-CN" altLang="en-US" sz="2400" smtClean="0"/>
              <a:t>：为了提高 </a:t>
            </a:r>
            <a:r>
              <a:rPr lang="en-US" altLang="zh-CN" sz="2400" smtClean="0"/>
              <a:t>IP </a:t>
            </a:r>
            <a:r>
              <a:rPr lang="zh-CN" altLang="en-US" sz="2400" smtClean="0"/>
              <a:t>数据报交付成功的机会</a:t>
            </a:r>
            <a:endParaRPr lang="en-US" altLang="zh-CN" sz="2400" smtClean="0"/>
          </a:p>
          <a:p>
            <a:pPr eaLnBrk="1" hangingPunct="1">
              <a:lnSpc>
                <a:spcPct val="150000"/>
              </a:lnSpc>
            </a:pPr>
            <a:r>
              <a:rPr lang="en-US" altLang="zh-CN" sz="2400" smtClean="0"/>
              <a:t>ICMP </a:t>
            </a:r>
            <a:r>
              <a:rPr lang="zh-CN" altLang="en-US" sz="2400" smtClean="0"/>
              <a:t>允许主机或路由器报告差错情况和提供有关异常情况的报告</a:t>
            </a:r>
          </a:p>
          <a:p>
            <a:r>
              <a:rPr lang="en-US" altLang="zh-CN" sz="2400" smtClean="0"/>
              <a:t>ICMP </a:t>
            </a:r>
            <a:r>
              <a:rPr lang="zh-CN" altLang="en-US" sz="2400" smtClean="0"/>
              <a:t>只是 </a:t>
            </a:r>
            <a:r>
              <a:rPr lang="en-US" altLang="zh-CN" sz="2400" smtClean="0"/>
              <a:t>IP </a:t>
            </a:r>
            <a:r>
              <a:rPr lang="zh-CN" altLang="en-US" sz="2400" smtClean="0"/>
              <a:t>层的协议</a:t>
            </a:r>
          </a:p>
          <a:p>
            <a:r>
              <a:rPr lang="en-US" altLang="zh-CN" sz="2400" smtClean="0"/>
              <a:t>ICMP </a:t>
            </a:r>
            <a:r>
              <a:rPr lang="zh-CN" altLang="en-US" sz="2400" smtClean="0"/>
              <a:t>报文作为 </a:t>
            </a:r>
            <a:r>
              <a:rPr lang="en-US" altLang="zh-CN" sz="2400" smtClean="0"/>
              <a:t>IP </a:t>
            </a:r>
            <a:r>
              <a:rPr lang="zh-CN" altLang="en-US" sz="2400" smtClean="0"/>
              <a:t>层数据报的数据，加上数据报的首部，组成 </a:t>
            </a:r>
            <a:r>
              <a:rPr lang="en-US" altLang="zh-CN" sz="2400" smtClean="0"/>
              <a:t>IP </a:t>
            </a:r>
            <a:r>
              <a:rPr lang="zh-CN" altLang="en-US" sz="2400" smtClean="0"/>
              <a:t>数据报发送出去</a:t>
            </a:r>
            <a:endParaRPr lang="en-US" altLang="zh-CN" sz="2400" smtClean="0">
              <a:latin typeface="Times New Roman" pitchFamily="18" charset="0"/>
            </a:endParaRPr>
          </a:p>
        </p:txBody>
      </p:sp>
    </p:spTree>
    <p:extLst>
      <p:ext uri="{BB962C8B-B14F-4D97-AF65-F5344CB8AC3E}">
        <p14:creationId xmlns:p14="http://schemas.microsoft.com/office/powerpoint/2010/main" val="3828224678"/>
      </p:ext>
    </p:extLst>
  </p:cSld>
  <p:clrMapOvr>
    <a:masterClrMapping/>
  </p:clrMapOvr>
  <p:transition xmlns:p14="http://schemas.microsoft.com/office/powerpoint/2010/main" spd="med">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3600" smtClean="0"/>
              <a:t>ICMP </a:t>
            </a:r>
            <a:r>
              <a:rPr lang="zh-CN" altLang="en-US" sz="3600" smtClean="0"/>
              <a:t>报文的格式 </a:t>
            </a:r>
            <a:endParaRPr lang="zh-CN" altLang="en-US" smtClean="0">
              <a:latin typeface="Times New Roman" pitchFamily="18" charset="0"/>
            </a:endParaRPr>
          </a:p>
        </p:txBody>
      </p:sp>
      <p:sp>
        <p:nvSpPr>
          <p:cNvPr id="4099" name="Rectangle 2"/>
          <p:cNvSpPr>
            <a:spLocks noChangeArrowheads="1"/>
          </p:cNvSpPr>
          <p:nvPr/>
        </p:nvSpPr>
        <p:spPr bwMode="auto">
          <a:xfrm>
            <a:off x="2205038" y="5267325"/>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0" name="Rectangle 4"/>
          <p:cNvSpPr>
            <a:spLocks noChangeArrowheads="1"/>
          </p:cNvSpPr>
          <p:nvPr/>
        </p:nvSpPr>
        <p:spPr bwMode="auto">
          <a:xfrm>
            <a:off x="3363913" y="5273675"/>
            <a:ext cx="3089275" cy="384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1" name="Freeform 5"/>
          <p:cNvSpPr>
            <a:spLocks/>
          </p:cNvSpPr>
          <p:nvPr/>
        </p:nvSpPr>
        <p:spPr bwMode="auto">
          <a:xfrm>
            <a:off x="2228850" y="4046538"/>
            <a:ext cx="5613400" cy="468312"/>
          </a:xfrm>
          <a:custGeom>
            <a:avLst/>
            <a:gdLst>
              <a:gd name="T0" fmla="*/ 0 w 2790"/>
              <a:gd name="T1" fmla="*/ 16904553 h 279"/>
              <a:gd name="T2" fmla="*/ 2147483647 w 2790"/>
              <a:gd name="T3" fmla="*/ 786079317 h 279"/>
              <a:gd name="T4" fmla="*/ 2147483647 w 2790"/>
              <a:gd name="T5" fmla="*/ 777626201 h 279"/>
              <a:gd name="T6" fmla="*/ 2147483647 w 2790"/>
              <a:gd name="T7" fmla="*/ 0 h 279"/>
              <a:gd name="T8" fmla="*/ 0 w 2790"/>
              <a:gd name="T9" fmla="*/ 1690455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0" h="279">
                <a:moveTo>
                  <a:pt x="0" y="6"/>
                </a:moveTo>
                <a:lnTo>
                  <a:pt x="561" y="279"/>
                </a:lnTo>
                <a:lnTo>
                  <a:pt x="2100" y="276"/>
                </a:lnTo>
                <a:lnTo>
                  <a:pt x="2790" y="0"/>
                </a:lnTo>
                <a:lnTo>
                  <a:pt x="0" y="6"/>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 name="Line 6"/>
          <p:cNvSpPr>
            <a:spLocks noChangeShapeType="1"/>
          </p:cNvSpPr>
          <p:nvPr/>
        </p:nvSpPr>
        <p:spPr bwMode="auto">
          <a:xfrm>
            <a:off x="2205038" y="5891213"/>
            <a:ext cx="424815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Text Box 7"/>
          <p:cNvSpPr txBox="1">
            <a:spLocks noChangeArrowheads="1"/>
          </p:cNvSpPr>
          <p:nvPr/>
        </p:nvSpPr>
        <p:spPr bwMode="auto">
          <a:xfrm>
            <a:off x="2303463" y="526415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首  部</a:t>
            </a:r>
          </a:p>
        </p:txBody>
      </p:sp>
      <p:sp>
        <p:nvSpPr>
          <p:cNvPr id="4104" name="Rectangle 8"/>
          <p:cNvSpPr>
            <a:spLocks noChangeArrowheads="1"/>
          </p:cNvSpPr>
          <p:nvPr/>
        </p:nvSpPr>
        <p:spPr bwMode="auto">
          <a:xfrm>
            <a:off x="3363913" y="44910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a:t>
            </a:r>
          </a:p>
        </p:txBody>
      </p:sp>
      <p:sp>
        <p:nvSpPr>
          <p:cNvPr id="4105" name="Text Box 9"/>
          <p:cNvSpPr txBox="1">
            <a:spLocks noChangeArrowheads="1"/>
          </p:cNvSpPr>
          <p:nvPr/>
        </p:nvSpPr>
        <p:spPr bwMode="auto">
          <a:xfrm>
            <a:off x="2116138"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0</a:t>
            </a:r>
          </a:p>
        </p:txBody>
      </p:sp>
      <p:sp>
        <p:nvSpPr>
          <p:cNvPr id="4106" name="Line 10"/>
          <p:cNvSpPr>
            <a:spLocks noChangeShapeType="1"/>
          </p:cNvSpPr>
          <p:nvPr/>
        </p:nvSpPr>
        <p:spPr bwMode="auto">
          <a:xfrm>
            <a:off x="3363913" y="5267325"/>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Text Box 11"/>
          <p:cNvSpPr txBox="1">
            <a:spLocks noChangeArrowheads="1"/>
          </p:cNvSpPr>
          <p:nvPr/>
        </p:nvSpPr>
        <p:spPr bwMode="auto">
          <a:xfrm>
            <a:off x="3994150" y="5264150"/>
            <a:ext cx="1617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数  据  部  分</a:t>
            </a:r>
          </a:p>
        </p:txBody>
      </p:sp>
      <p:sp>
        <p:nvSpPr>
          <p:cNvPr id="4108" name="AutoShape 12"/>
          <p:cNvSpPr>
            <a:spLocks noChangeArrowheads="1"/>
          </p:cNvSpPr>
          <p:nvPr/>
        </p:nvSpPr>
        <p:spPr bwMode="auto">
          <a:xfrm>
            <a:off x="4714875" y="4883150"/>
            <a:ext cx="288925" cy="468313"/>
          </a:xfrm>
          <a:prstGeom prst="downArrow">
            <a:avLst>
              <a:gd name="adj1" fmla="val 47222"/>
              <a:gd name="adj2" fmla="val 837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09" name="Rectangle 13"/>
          <p:cNvSpPr>
            <a:spLocks noChangeArrowheads="1"/>
          </p:cNvSpPr>
          <p:nvPr/>
        </p:nvSpPr>
        <p:spPr bwMode="auto">
          <a:xfrm>
            <a:off x="2205038" y="2513013"/>
            <a:ext cx="5600700" cy="15636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10" name="Line 14"/>
          <p:cNvSpPr>
            <a:spLocks noChangeShapeType="1"/>
          </p:cNvSpPr>
          <p:nvPr/>
        </p:nvSpPr>
        <p:spPr bwMode="auto">
          <a:xfrm rot="5400000" flipV="1">
            <a:off x="5005388" y="73025"/>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Line 15"/>
          <p:cNvSpPr>
            <a:spLocks noChangeShapeType="1"/>
          </p:cNvSpPr>
          <p:nvPr/>
        </p:nvSpPr>
        <p:spPr bwMode="auto">
          <a:xfrm flipV="1">
            <a:off x="3603625"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Line 16"/>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Line 17"/>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5873750" y="24558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检验和</a:t>
            </a:r>
          </a:p>
        </p:txBody>
      </p:sp>
      <p:sp>
        <p:nvSpPr>
          <p:cNvPr id="21" name="Text Box 19"/>
          <p:cNvSpPr txBox="1">
            <a:spLocks noChangeArrowheads="1"/>
          </p:cNvSpPr>
          <p:nvPr/>
        </p:nvSpPr>
        <p:spPr bwMode="auto">
          <a:xfrm>
            <a:off x="249396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类型</a:t>
            </a:r>
          </a:p>
        </p:txBody>
      </p:sp>
      <p:sp>
        <p:nvSpPr>
          <p:cNvPr id="22" name="Text Box 20"/>
          <p:cNvSpPr txBox="1">
            <a:spLocks noChangeArrowheads="1"/>
          </p:cNvSpPr>
          <p:nvPr/>
        </p:nvSpPr>
        <p:spPr bwMode="auto">
          <a:xfrm>
            <a:off x="397351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代码</a:t>
            </a:r>
          </a:p>
        </p:txBody>
      </p:sp>
      <p:sp>
        <p:nvSpPr>
          <p:cNvPr id="4117" name="Text Box 21"/>
          <p:cNvSpPr txBox="1">
            <a:spLocks noChangeArrowheads="1"/>
          </p:cNvSpPr>
          <p:nvPr/>
        </p:nvSpPr>
        <p:spPr bwMode="auto">
          <a:xfrm>
            <a:off x="2438400" y="2852738"/>
            <a:ext cx="4797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（这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个字节取决于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报文的类型）</a:t>
            </a:r>
          </a:p>
        </p:txBody>
      </p:sp>
      <p:sp>
        <p:nvSpPr>
          <p:cNvPr id="4118" name="Text Box 22"/>
          <p:cNvSpPr txBox="1">
            <a:spLocks noChangeArrowheads="1"/>
          </p:cNvSpPr>
          <p:nvPr/>
        </p:nvSpPr>
        <p:spPr bwMode="auto">
          <a:xfrm>
            <a:off x="3497263"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8</a:t>
            </a:r>
          </a:p>
        </p:txBody>
      </p:sp>
      <p:sp>
        <p:nvSpPr>
          <p:cNvPr id="4119" name="Text Box 23"/>
          <p:cNvSpPr txBox="1">
            <a:spLocks noChangeArrowheads="1"/>
          </p:cNvSpPr>
          <p:nvPr/>
        </p:nvSpPr>
        <p:spPr bwMode="auto">
          <a:xfrm>
            <a:off x="4826000"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16</a:t>
            </a:r>
          </a:p>
        </p:txBody>
      </p:sp>
      <p:sp>
        <p:nvSpPr>
          <p:cNvPr id="4120" name="Rectangle 24"/>
          <p:cNvSpPr>
            <a:spLocks noChangeArrowheads="1"/>
          </p:cNvSpPr>
          <p:nvPr/>
        </p:nvSpPr>
        <p:spPr bwMode="auto">
          <a:xfrm>
            <a:off x="3635375" y="5735638"/>
            <a:ext cx="1273175"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4121" name="Text Box 25"/>
          <p:cNvSpPr txBox="1">
            <a:spLocks noChangeArrowheads="1"/>
          </p:cNvSpPr>
          <p:nvPr/>
        </p:nvSpPr>
        <p:spPr bwMode="auto">
          <a:xfrm>
            <a:off x="7475538"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31</a:t>
            </a:r>
          </a:p>
        </p:txBody>
      </p:sp>
      <p:sp>
        <p:nvSpPr>
          <p:cNvPr id="4122" name="Text Box 26"/>
          <p:cNvSpPr txBox="1">
            <a:spLocks noChangeArrowheads="1"/>
          </p:cNvSpPr>
          <p:nvPr/>
        </p:nvSpPr>
        <p:spPr bwMode="auto">
          <a:xfrm>
            <a:off x="3602038" y="5697538"/>
            <a:ext cx="1257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4123" name="Line 27"/>
          <p:cNvSpPr>
            <a:spLocks noChangeShapeType="1"/>
          </p:cNvSpPr>
          <p:nvPr/>
        </p:nvSpPr>
        <p:spPr bwMode="auto">
          <a:xfrm rot="-5400000">
            <a:off x="5005388" y="465138"/>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28"/>
          <p:cNvSpPr txBox="1">
            <a:spLocks noChangeArrowheads="1"/>
          </p:cNvSpPr>
          <p:nvPr/>
        </p:nvSpPr>
        <p:spPr bwMode="auto">
          <a:xfrm>
            <a:off x="323850" y="2276475"/>
            <a:ext cx="1481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a:t>
            </a:r>
          </a:p>
          <a:p>
            <a:pPr algn="ctr" eaLnBrk="1" hangingPunct="1">
              <a:lnSpc>
                <a:spcPct val="90000"/>
              </a:lnSpc>
            </a:pPr>
            <a:r>
              <a:rPr kumimoji="1" lang="zh-CN" altLang="en-US" sz="2000">
                <a:solidFill>
                  <a:srgbClr val="333399"/>
                </a:solidFill>
                <a:latin typeface="Arial" charset="0"/>
                <a:ea typeface="黑体" pitchFamily="49" charset="-122"/>
              </a:rPr>
              <a:t>都是一样的</a:t>
            </a:r>
          </a:p>
        </p:txBody>
      </p:sp>
      <p:sp>
        <p:nvSpPr>
          <p:cNvPr id="4125" name="Text Box 29"/>
          <p:cNvSpPr txBox="1">
            <a:spLocks noChangeArrowheads="1"/>
          </p:cNvSpPr>
          <p:nvPr/>
        </p:nvSpPr>
        <p:spPr bwMode="auto">
          <a:xfrm>
            <a:off x="2790825" y="3463925"/>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的数据部分（长度取决于类型）</a:t>
            </a:r>
          </a:p>
        </p:txBody>
      </p:sp>
      <p:sp>
        <p:nvSpPr>
          <p:cNvPr id="32" name="Line 30"/>
          <p:cNvSpPr>
            <a:spLocks noChangeShapeType="1"/>
          </p:cNvSpPr>
          <p:nvPr/>
        </p:nvSpPr>
        <p:spPr bwMode="auto">
          <a:xfrm>
            <a:off x="1720850" y="2638425"/>
            <a:ext cx="484188"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06284326"/>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2"/>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0" grpId="0"/>
      <p:bldP spid="3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z="3600" smtClean="0"/>
              <a:t>ICMP </a:t>
            </a:r>
            <a:r>
              <a:rPr lang="zh-CN" altLang="en-US" sz="3600" smtClean="0"/>
              <a:t>报文的格式 </a:t>
            </a:r>
            <a:endParaRPr lang="zh-CN" altLang="en-US" smtClean="0">
              <a:latin typeface="Times New Roman" pitchFamily="18" charset="0"/>
            </a:endParaRPr>
          </a:p>
        </p:txBody>
      </p:sp>
      <p:sp>
        <p:nvSpPr>
          <p:cNvPr id="5123" name="Rectangle 2"/>
          <p:cNvSpPr>
            <a:spLocks noChangeArrowheads="1"/>
          </p:cNvSpPr>
          <p:nvPr/>
        </p:nvSpPr>
        <p:spPr bwMode="auto">
          <a:xfrm>
            <a:off x="2205038" y="5267325"/>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24" name="Rectangle 4"/>
          <p:cNvSpPr>
            <a:spLocks noChangeArrowheads="1"/>
          </p:cNvSpPr>
          <p:nvPr/>
        </p:nvSpPr>
        <p:spPr bwMode="auto">
          <a:xfrm>
            <a:off x="3363913" y="5273675"/>
            <a:ext cx="3089275" cy="384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25" name="Freeform 5"/>
          <p:cNvSpPr>
            <a:spLocks/>
          </p:cNvSpPr>
          <p:nvPr/>
        </p:nvSpPr>
        <p:spPr bwMode="auto">
          <a:xfrm>
            <a:off x="2228850" y="4046538"/>
            <a:ext cx="5613400" cy="468312"/>
          </a:xfrm>
          <a:custGeom>
            <a:avLst/>
            <a:gdLst>
              <a:gd name="T0" fmla="*/ 0 w 2790"/>
              <a:gd name="T1" fmla="*/ 16904553 h 279"/>
              <a:gd name="T2" fmla="*/ 2147483647 w 2790"/>
              <a:gd name="T3" fmla="*/ 786079317 h 279"/>
              <a:gd name="T4" fmla="*/ 2147483647 w 2790"/>
              <a:gd name="T5" fmla="*/ 777626201 h 279"/>
              <a:gd name="T6" fmla="*/ 2147483647 w 2790"/>
              <a:gd name="T7" fmla="*/ 0 h 279"/>
              <a:gd name="T8" fmla="*/ 0 w 2790"/>
              <a:gd name="T9" fmla="*/ 1690455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0" h="279">
                <a:moveTo>
                  <a:pt x="0" y="6"/>
                </a:moveTo>
                <a:lnTo>
                  <a:pt x="561" y="279"/>
                </a:lnTo>
                <a:lnTo>
                  <a:pt x="2100" y="276"/>
                </a:lnTo>
                <a:lnTo>
                  <a:pt x="2790" y="0"/>
                </a:lnTo>
                <a:lnTo>
                  <a:pt x="0" y="6"/>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6" name="Line 6"/>
          <p:cNvSpPr>
            <a:spLocks noChangeShapeType="1"/>
          </p:cNvSpPr>
          <p:nvPr/>
        </p:nvSpPr>
        <p:spPr bwMode="auto">
          <a:xfrm>
            <a:off x="2205038" y="5891213"/>
            <a:ext cx="424815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 name="Text Box 7"/>
          <p:cNvSpPr txBox="1">
            <a:spLocks noChangeArrowheads="1"/>
          </p:cNvSpPr>
          <p:nvPr/>
        </p:nvSpPr>
        <p:spPr bwMode="auto">
          <a:xfrm>
            <a:off x="2303463" y="526415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首  部</a:t>
            </a:r>
          </a:p>
        </p:txBody>
      </p:sp>
      <p:sp>
        <p:nvSpPr>
          <p:cNvPr id="5128" name="Rectangle 8"/>
          <p:cNvSpPr>
            <a:spLocks noChangeArrowheads="1"/>
          </p:cNvSpPr>
          <p:nvPr/>
        </p:nvSpPr>
        <p:spPr bwMode="auto">
          <a:xfrm>
            <a:off x="3363913" y="44910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a:t>
            </a:r>
          </a:p>
        </p:txBody>
      </p:sp>
      <p:sp>
        <p:nvSpPr>
          <p:cNvPr id="5129" name="Text Box 9"/>
          <p:cNvSpPr txBox="1">
            <a:spLocks noChangeArrowheads="1"/>
          </p:cNvSpPr>
          <p:nvPr/>
        </p:nvSpPr>
        <p:spPr bwMode="auto">
          <a:xfrm>
            <a:off x="2116138"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0</a:t>
            </a:r>
          </a:p>
        </p:txBody>
      </p:sp>
      <p:sp>
        <p:nvSpPr>
          <p:cNvPr id="5130" name="Line 10"/>
          <p:cNvSpPr>
            <a:spLocks noChangeShapeType="1"/>
          </p:cNvSpPr>
          <p:nvPr/>
        </p:nvSpPr>
        <p:spPr bwMode="auto">
          <a:xfrm>
            <a:off x="3363913" y="5267325"/>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Text Box 11"/>
          <p:cNvSpPr txBox="1">
            <a:spLocks noChangeArrowheads="1"/>
          </p:cNvSpPr>
          <p:nvPr/>
        </p:nvSpPr>
        <p:spPr bwMode="auto">
          <a:xfrm>
            <a:off x="3994150" y="5264150"/>
            <a:ext cx="1617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数  据  部  分</a:t>
            </a:r>
          </a:p>
        </p:txBody>
      </p:sp>
      <p:sp>
        <p:nvSpPr>
          <p:cNvPr id="5132" name="AutoShape 12"/>
          <p:cNvSpPr>
            <a:spLocks noChangeArrowheads="1"/>
          </p:cNvSpPr>
          <p:nvPr/>
        </p:nvSpPr>
        <p:spPr bwMode="auto">
          <a:xfrm>
            <a:off x="4714875" y="4883150"/>
            <a:ext cx="288925" cy="468313"/>
          </a:xfrm>
          <a:prstGeom prst="downArrow">
            <a:avLst>
              <a:gd name="adj1" fmla="val 47222"/>
              <a:gd name="adj2" fmla="val 837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33" name="Rectangle 13"/>
          <p:cNvSpPr>
            <a:spLocks noChangeArrowheads="1"/>
          </p:cNvSpPr>
          <p:nvPr/>
        </p:nvSpPr>
        <p:spPr bwMode="auto">
          <a:xfrm>
            <a:off x="2205038" y="2513013"/>
            <a:ext cx="5600700" cy="15636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34" name="Line 14"/>
          <p:cNvSpPr>
            <a:spLocks noChangeShapeType="1"/>
          </p:cNvSpPr>
          <p:nvPr/>
        </p:nvSpPr>
        <p:spPr bwMode="auto">
          <a:xfrm rot="5400000" flipV="1">
            <a:off x="5005388" y="73025"/>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5" name="Line 15"/>
          <p:cNvSpPr>
            <a:spLocks noChangeShapeType="1"/>
          </p:cNvSpPr>
          <p:nvPr/>
        </p:nvSpPr>
        <p:spPr bwMode="auto">
          <a:xfrm flipV="1">
            <a:off x="3603625"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6" name="Line 16"/>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7" name="Line 17"/>
          <p:cNvSpPr>
            <a:spLocks noChangeShapeType="1"/>
          </p:cNvSpPr>
          <p:nvPr/>
        </p:nvSpPr>
        <p:spPr bwMode="auto">
          <a:xfrm flipV="1">
            <a:off x="5003800" y="2482850"/>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5873750" y="24558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检验和</a:t>
            </a:r>
          </a:p>
        </p:txBody>
      </p:sp>
      <p:sp>
        <p:nvSpPr>
          <p:cNvPr id="21" name="Text Box 19"/>
          <p:cNvSpPr txBox="1">
            <a:spLocks noChangeArrowheads="1"/>
          </p:cNvSpPr>
          <p:nvPr/>
        </p:nvSpPr>
        <p:spPr bwMode="auto">
          <a:xfrm>
            <a:off x="249396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类型</a:t>
            </a:r>
          </a:p>
        </p:txBody>
      </p:sp>
      <p:sp>
        <p:nvSpPr>
          <p:cNvPr id="22" name="Text Box 20"/>
          <p:cNvSpPr txBox="1">
            <a:spLocks noChangeArrowheads="1"/>
          </p:cNvSpPr>
          <p:nvPr/>
        </p:nvSpPr>
        <p:spPr bwMode="auto">
          <a:xfrm>
            <a:off x="397351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代码</a:t>
            </a:r>
          </a:p>
        </p:txBody>
      </p:sp>
      <p:sp>
        <p:nvSpPr>
          <p:cNvPr id="5141" name="Text Box 21"/>
          <p:cNvSpPr txBox="1">
            <a:spLocks noChangeArrowheads="1"/>
          </p:cNvSpPr>
          <p:nvPr/>
        </p:nvSpPr>
        <p:spPr bwMode="auto">
          <a:xfrm>
            <a:off x="2438400" y="2852738"/>
            <a:ext cx="4797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（这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个字节取决于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报文的类型）</a:t>
            </a:r>
          </a:p>
        </p:txBody>
      </p:sp>
      <p:sp>
        <p:nvSpPr>
          <p:cNvPr id="5142" name="Text Box 22"/>
          <p:cNvSpPr txBox="1">
            <a:spLocks noChangeArrowheads="1"/>
          </p:cNvSpPr>
          <p:nvPr/>
        </p:nvSpPr>
        <p:spPr bwMode="auto">
          <a:xfrm>
            <a:off x="3497263"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8</a:t>
            </a:r>
          </a:p>
        </p:txBody>
      </p:sp>
      <p:sp>
        <p:nvSpPr>
          <p:cNvPr id="5143" name="Text Box 23"/>
          <p:cNvSpPr txBox="1">
            <a:spLocks noChangeArrowheads="1"/>
          </p:cNvSpPr>
          <p:nvPr/>
        </p:nvSpPr>
        <p:spPr bwMode="auto">
          <a:xfrm>
            <a:off x="4826000"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16</a:t>
            </a:r>
          </a:p>
        </p:txBody>
      </p:sp>
      <p:sp>
        <p:nvSpPr>
          <p:cNvPr id="5144" name="Rectangle 24"/>
          <p:cNvSpPr>
            <a:spLocks noChangeArrowheads="1"/>
          </p:cNvSpPr>
          <p:nvPr/>
        </p:nvSpPr>
        <p:spPr bwMode="auto">
          <a:xfrm>
            <a:off x="3635375" y="5735638"/>
            <a:ext cx="1273175"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45" name="Text Box 25"/>
          <p:cNvSpPr txBox="1">
            <a:spLocks noChangeArrowheads="1"/>
          </p:cNvSpPr>
          <p:nvPr/>
        </p:nvSpPr>
        <p:spPr bwMode="auto">
          <a:xfrm>
            <a:off x="7475538"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31</a:t>
            </a:r>
          </a:p>
        </p:txBody>
      </p:sp>
      <p:sp>
        <p:nvSpPr>
          <p:cNvPr id="5146" name="Text Box 26"/>
          <p:cNvSpPr txBox="1">
            <a:spLocks noChangeArrowheads="1"/>
          </p:cNvSpPr>
          <p:nvPr/>
        </p:nvSpPr>
        <p:spPr bwMode="auto">
          <a:xfrm>
            <a:off x="3602038" y="5697538"/>
            <a:ext cx="1257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5147" name="Line 27"/>
          <p:cNvSpPr>
            <a:spLocks noChangeShapeType="1"/>
          </p:cNvSpPr>
          <p:nvPr/>
        </p:nvSpPr>
        <p:spPr bwMode="auto">
          <a:xfrm rot="-5400000">
            <a:off x="5005388" y="465138"/>
            <a:ext cx="0" cy="5600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28"/>
          <p:cNvSpPr txBox="1">
            <a:spLocks noChangeArrowheads="1"/>
          </p:cNvSpPr>
          <p:nvPr/>
        </p:nvSpPr>
        <p:spPr bwMode="auto">
          <a:xfrm>
            <a:off x="323850" y="2276475"/>
            <a:ext cx="1481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a:t>
            </a:r>
          </a:p>
          <a:p>
            <a:pPr algn="ctr" eaLnBrk="1" hangingPunct="1">
              <a:lnSpc>
                <a:spcPct val="90000"/>
              </a:lnSpc>
            </a:pPr>
            <a:r>
              <a:rPr kumimoji="1" lang="zh-CN" altLang="en-US" sz="2000">
                <a:solidFill>
                  <a:srgbClr val="333399"/>
                </a:solidFill>
                <a:latin typeface="Arial" charset="0"/>
                <a:ea typeface="黑体" pitchFamily="49" charset="-122"/>
              </a:rPr>
              <a:t>都是一样的</a:t>
            </a:r>
          </a:p>
        </p:txBody>
      </p:sp>
      <p:sp>
        <p:nvSpPr>
          <p:cNvPr id="5149" name="Text Box 29"/>
          <p:cNvSpPr txBox="1">
            <a:spLocks noChangeArrowheads="1"/>
          </p:cNvSpPr>
          <p:nvPr/>
        </p:nvSpPr>
        <p:spPr bwMode="auto">
          <a:xfrm>
            <a:off x="2790825" y="3463925"/>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的数据部分（长度取决于类型）</a:t>
            </a:r>
          </a:p>
        </p:txBody>
      </p:sp>
      <p:sp>
        <p:nvSpPr>
          <p:cNvPr id="32" name="Line 30"/>
          <p:cNvSpPr>
            <a:spLocks noChangeShapeType="1"/>
          </p:cNvSpPr>
          <p:nvPr/>
        </p:nvSpPr>
        <p:spPr bwMode="auto">
          <a:xfrm>
            <a:off x="1720850" y="2638425"/>
            <a:ext cx="484188"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686749315"/>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2"/>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0" grpId="0"/>
      <p:bldP spid="3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3600" smtClean="0"/>
              <a:t>两种</a:t>
            </a:r>
            <a:r>
              <a:rPr lang="en-US" altLang="zh-CN" sz="3600" smtClean="0"/>
              <a:t>ICMP </a:t>
            </a:r>
            <a:r>
              <a:rPr lang="zh-CN" altLang="en-US" sz="3600" smtClean="0"/>
              <a:t>报文</a:t>
            </a:r>
            <a:endParaRPr lang="zh-CN" altLang="en-US" smtClean="0">
              <a:latin typeface="Times New Roman" pitchFamily="18" charset="0"/>
            </a:endParaRPr>
          </a:p>
        </p:txBody>
      </p:sp>
      <p:pic>
        <p:nvPicPr>
          <p:cNvPr id="61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73238"/>
            <a:ext cx="71278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226978"/>
      </p:ext>
    </p:extLst>
  </p:cSld>
  <p:clrMapOvr>
    <a:masterClrMapping/>
  </p:clrMapOvr>
  <p:transition xmlns:p14="http://schemas.microsoft.com/office/powerpoint/2010/main" spd="med">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z="3600" smtClean="0"/>
              <a:t>目的站不可到达</a:t>
            </a:r>
          </a:p>
        </p:txBody>
      </p:sp>
      <p:sp>
        <p:nvSpPr>
          <p:cNvPr id="7171" name="Rectangle 3"/>
          <p:cNvSpPr>
            <a:spLocks noGrp="1" noChangeArrowheads="1"/>
          </p:cNvSpPr>
          <p:nvPr>
            <p:ph type="body" idx="1"/>
          </p:nvPr>
        </p:nvSpPr>
        <p:spPr>
          <a:xfrm>
            <a:off x="250825" y="1714500"/>
            <a:ext cx="8137525" cy="4959350"/>
          </a:xfrm>
        </p:spPr>
        <p:txBody>
          <a:bodyPr/>
          <a:lstStyle/>
          <a:p>
            <a:r>
              <a:rPr lang="zh-CN" altLang="en-US" sz="2400" b="1" smtClean="0">
                <a:ea typeface="楷体_GB2312" pitchFamily="49" charset="-122"/>
              </a:rPr>
              <a:t>网络不可到达（</a:t>
            </a:r>
            <a:r>
              <a:rPr lang="en-US" altLang="zh-CN" sz="2400" b="1" smtClean="0">
                <a:ea typeface="楷体_GB2312" pitchFamily="49" charset="-122"/>
              </a:rPr>
              <a:t>net unreachable） </a:t>
            </a:r>
          </a:p>
          <a:p>
            <a:r>
              <a:rPr lang="zh-CN" altLang="en-US" sz="2400" b="1" smtClean="0">
                <a:ea typeface="楷体_GB2312" pitchFamily="49" charset="-122"/>
              </a:rPr>
              <a:t>主机不可到达（</a:t>
            </a:r>
            <a:r>
              <a:rPr lang="en-US" altLang="zh-CN" sz="2400" b="1" smtClean="0">
                <a:ea typeface="楷体_GB2312" pitchFamily="49" charset="-122"/>
              </a:rPr>
              <a:t>host unreachable） </a:t>
            </a:r>
          </a:p>
          <a:p>
            <a:r>
              <a:rPr lang="zh-CN" altLang="en-US" sz="2400" b="1" smtClean="0">
                <a:ea typeface="楷体_GB2312" pitchFamily="49" charset="-122"/>
              </a:rPr>
              <a:t>协议不可到达（</a:t>
            </a:r>
            <a:r>
              <a:rPr lang="en-US" altLang="zh-CN" sz="2400" b="1" smtClean="0">
                <a:ea typeface="楷体_GB2312" pitchFamily="49" charset="-122"/>
              </a:rPr>
              <a:t>protocol unreachable） </a:t>
            </a:r>
          </a:p>
          <a:p>
            <a:r>
              <a:rPr lang="zh-CN" altLang="en-US" sz="2400" b="1" smtClean="0">
                <a:ea typeface="楷体_GB2312" pitchFamily="49" charset="-122"/>
              </a:rPr>
              <a:t>端口不可到达（</a:t>
            </a:r>
            <a:r>
              <a:rPr lang="en-US" altLang="zh-CN" sz="2400" b="1" smtClean="0">
                <a:ea typeface="楷体_GB2312" pitchFamily="49" charset="-122"/>
              </a:rPr>
              <a:t>port unreachable） </a:t>
            </a:r>
          </a:p>
          <a:p>
            <a:r>
              <a:rPr lang="zh-CN" altLang="en-US" sz="2400" b="1" smtClean="0">
                <a:ea typeface="楷体_GB2312" pitchFamily="49" charset="-122"/>
              </a:rPr>
              <a:t>源路由选择不能完成（</a:t>
            </a:r>
            <a:r>
              <a:rPr lang="en-US" altLang="zh-CN" sz="2400" b="1" smtClean="0">
                <a:ea typeface="楷体_GB2312" pitchFamily="49" charset="-122"/>
              </a:rPr>
              <a:t>source route failed） </a:t>
            </a:r>
          </a:p>
          <a:p>
            <a:r>
              <a:rPr lang="zh-CN" altLang="en-US" sz="2400" b="1" smtClean="0">
                <a:ea typeface="楷体_GB2312" pitchFamily="49" charset="-122"/>
              </a:rPr>
              <a:t>目的网络不可知（</a:t>
            </a:r>
            <a:r>
              <a:rPr lang="en-US" altLang="zh-CN" sz="2400" b="1" smtClean="0">
                <a:ea typeface="楷体_GB2312" pitchFamily="49" charset="-122"/>
              </a:rPr>
              <a:t>unknown destination network） </a:t>
            </a:r>
          </a:p>
          <a:p>
            <a:r>
              <a:rPr lang="zh-CN" altLang="en-US" sz="2400" b="1" smtClean="0">
                <a:ea typeface="楷体_GB2312" pitchFamily="49" charset="-122"/>
              </a:rPr>
              <a:t>目的主机不可知</a:t>
            </a:r>
            <a:r>
              <a:rPr lang="zh-CN" altLang="en-GB" sz="2400" b="1" smtClean="0">
                <a:ea typeface="楷体_GB2312" pitchFamily="49" charset="-122"/>
              </a:rPr>
              <a:t>（</a:t>
            </a:r>
            <a:r>
              <a:rPr lang="en-US" altLang="zh-CN" sz="2400" b="1" smtClean="0">
                <a:ea typeface="楷体_GB2312" pitchFamily="49" charset="-122"/>
              </a:rPr>
              <a:t>unknown destination host</a:t>
            </a:r>
            <a:r>
              <a:rPr lang="en-GB" altLang="zh-CN" sz="2400" b="1" smtClean="0">
                <a:ea typeface="楷体_GB2312" pitchFamily="49" charset="-122"/>
              </a:rPr>
              <a:t>）</a:t>
            </a:r>
            <a:endParaRPr lang="en-US" altLang="zh-CN" sz="2400" b="1" smtClean="0">
              <a:ea typeface="楷体_GB2312" pitchFamily="49" charset="-122"/>
            </a:endParaRPr>
          </a:p>
        </p:txBody>
      </p:sp>
    </p:spTree>
    <p:extLst>
      <p:ext uri="{BB962C8B-B14F-4D97-AF65-F5344CB8AC3E}">
        <p14:creationId xmlns:p14="http://schemas.microsoft.com/office/powerpoint/2010/main" val="413914598"/>
      </p:ext>
    </p:extLst>
  </p:cSld>
  <p:clrMapOvr>
    <a:masterClrMapping/>
  </p:clrMapOvr>
  <p:transition xmlns:p14="http://schemas.microsoft.com/office/powerpoint/2010/main" spd="med">
    <p:random/>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600" smtClean="0"/>
              <a:t>ICMP </a:t>
            </a:r>
            <a:r>
              <a:rPr lang="zh-CN" altLang="en-US" sz="3600" smtClean="0"/>
              <a:t>差错报告报文的数据字段的内容</a:t>
            </a:r>
          </a:p>
        </p:txBody>
      </p:sp>
      <p:sp>
        <p:nvSpPr>
          <p:cNvPr id="8195" name="Rectangle 2"/>
          <p:cNvSpPr>
            <a:spLocks noChangeArrowheads="1"/>
          </p:cNvSpPr>
          <p:nvPr/>
        </p:nvSpPr>
        <p:spPr bwMode="auto">
          <a:xfrm>
            <a:off x="417513" y="4662488"/>
            <a:ext cx="4183062" cy="59690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6" name="Rectangle 5"/>
          <p:cNvSpPr>
            <a:spLocks noChangeArrowheads="1"/>
          </p:cNvSpPr>
          <p:nvPr/>
        </p:nvSpPr>
        <p:spPr bwMode="auto">
          <a:xfrm>
            <a:off x="1109663" y="4662488"/>
            <a:ext cx="3490912" cy="596900"/>
          </a:xfrm>
          <a:prstGeom prst="rect">
            <a:avLst/>
          </a:prstGeom>
          <a:solidFill>
            <a:srgbClr val="CCE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7" name="Line 6"/>
          <p:cNvSpPr>
            <a:spLocks noChangeShapeType="1"/>
          </p:cNvSpPr>
          <p:nvPr/>
        </p:nvSpPr>
        <p:spPr bwMode="auto">
          <a:xfrm>
            <a:off x="417513" y="5468938"/>
            <a:ext cx="4183062" cy="2063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Text Box 7"/>
          <p:cNvSpPr txBox="1">
            <a:spLocks noChangeArrowheads="1"/>
          </p:cNvSpPr>
          <p:nvPr/>
        </p:nvSpPr>
        <p:spPr bwMode="auto">
          <a:xfrm>
            <a:off x="420688" y="4791075"/>
            <a:ext cx="692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199" name="Line 8"/>
          <p:cNvSpPr>
            <a:spLocks noChangeShapeType="1"/>
          </p:cNvSpPr>
          <p:nvPr/>
        </p:nvSpPr>
        <p:spPr bwMode="auto">
          <a:xfrm>
            <a:off x="1109663" y="4662488"/>
            <a:ext cx="0" cy="596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Rectangle 9"/>
          <p:cNvSpPr>
            <a:spLocks noChangeArrowheads="1"/>
          </p:cNvSpPr>
          <p:nvPr/>
        </p:nvSpPr>
        <p:spPr bwMode="auto">
          <a:xfrm>
            <a:off x="1968500" y="5318125"/>
            <a:ext cx="1120775"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1" name="Text Box 10"/>
          <p:cNvSpPr txBox="1">
            <a:spLocks noChangeArrowheads="1"/>
          </p:cNvSpPr>
          <p:nvPr/>
        </p:nvSpPr>
        <p:spPr bwMode="auto">
          <a:xfrm>
            <a:off x="1916113" y="5240338"/>
            <a:ext cx="125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2" name="Rectangle 11"/>
          <p:cNvSpPr>
            <a:spLocks noChangeArrowheads="1"/>
          </p:cNvSpPr>
          <p:nvPr/>
        </p:nvSpPr>
        <p:spPr bwMode="auto">
          <a:xfrm>
            <a:off x="1109663" y="3641725"/>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3" name="Rectangle 12"/>
          <p:cNvSpPr>
            <a:spLocks noChangeArrowheads="1"/>
          </p:cNvSpPr>
          <p:nvPr/>
        </p:nvSpPr>
        <p:spPr bwMode="auto">
          <a:xfrm>
            <a:off x="1109663" y="3641725"/>
            <a:ext cx="3490912" cy="595313"/>
          </a:xfrm>
          <a:prstGeom prst="rect">
            <a:avLst/>
          </a:prstGeom>
          <a:solidFill>
            <a:srgbClr val="CCEC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4" name="Text Box 13"/>
          <p:cNvSpPr txBox="1">
            <a:spLocks noChangeArrowheads="1"/>
          </p:cNvSpPr>
          <p:nvPr/>
        </p:nvSpPr>
        <p:spPr bwMode="auto">
          <a:xfrm>
            <a:off x="1146175" y="3663950"/>
            <a:ext cx="12271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a:t>
            </a:r>
          </a:p>
          <a:p>
            <a:pPr algn="ctr" eaLnBrk="1" hangingPunct="1">
              <a:lnSpc>
                <a:spcPct val="8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8 </a:t>
            </a:r>
            <a:r>
              <a:rPr kumimoji="1" lang="zh-CN" altLang="en-US" sz="2000">
                <a:solidFill>
                  <a:srgbClr val="333399"/>
                </a:solidFill>
                <a:latin typeface="Arial" charset="0"/>
                <a:ea typeface="黑体" pitchFamily="49" charset="-122"/>
              </a:rPr>
              <a:t>字节</a:t>
            </a:r>
          </a:p>
        </p:txBody>
      </p:sp>
      <p:sp>
        <p:nvSpPr>
          <p:cNvPr id="8205" name="Line 14"/>
          <p:cNvSpPr>
            <a:spLocks noChangeShapeType="1"/>
          </p:cNvSpPr>
          <p:nvPr/>
        </p:nvSpPr>
        <p:spPr bwMode="auto">
          <a:xfrm>
            <a:off x="2386013" y="3641725"/>
            <a:ext cx="0" cy="5953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Text Box 15"/>
          <p:cNvSpPr txBox="1">
            <a:spLocks noChangeArrowheads="1"/>
          </p:cNvSpPr>
          <p:nvPr/>
        </p:nvSpPr>
        <p:spPr bwMode="auto">
          <a:xfrm>
            <a:off x="4606925" y="4760913"/>
            <a:ext cx="337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装入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7" name="Rectangle 16"/>
          <p:cNvSpPr>
            <a:spLocks noChangeArrowheads="1"/>
          </p:cNvSpPr>
          <p:nvPr/>
        </p:nvSpPr>
        <p:spPr bwMode="auto">
          <a:xfrm>
            <a:off x="2386013" y="2619375"/>
            <a:ext cx="6046787" cy="596900"/>
          </a:xfrm>
          <a:prstGeom prst="rect">
            <a:avLst/>
          </a:prstGeom>
          <a:solidFill>
            <a:srgbClr val="FF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8" name="Text Box 17"/>
          <p:cNvSpPr txBox="1">
            <a:spLocks noChangeArrowheads="1"/>
          </p:cNvSpPr>
          <p:nvPr/>
        </p:nvSpPr>
        <p:spPr bwMode="auto">
          <a:xfrm>
            <a:off x="2508250" y="2632075"/>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09" name="Line 18"/>
          <p:cNvSpPr>
            <a:spLocks noChangeShapeType="1"/>
          </p:cNvSpPr>
          <p:nvPr/>
        </p:nvSpPr>
        <p:spPr bwMode="auto">
          <a:xfrm>
            <a:off x="4003675" y="2619375"/>
            <a:ext cx="0" cy="596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Text Box 19"/>
          <p:cNvSpPr txBox="1">
            <a:spLocks noChangeArrowheads="1"/>
          </p:cNvSpPr>
          <p:nvPr/>
        </p:nvSpPr>
        <p:spPr bwMode="auto">
          <a:xfrm>
            <a:off x="4695825" y="3752850"/>
            <a:ext cx="2411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11" name="Text Box 20"/>
          <p:cNvSpPr txBox="1">
            <a:spLocks noChangeArrowheads="1"/>
          </p:cNvSpPr>
          <p:nvPr/>
        </p:nvSpPr>
        <p:spPr bwMode="auto">
          <a:xfrm>
            <a:off x="3973513" y="2624138"/>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2" name="Line 21"/>
          <p:cNvSpPr>
            <a:spLocks noChangeShapeType="1"/>
          </p:cNvSpPr>
          <p:nvPr/>
        </p:nvSpPr>
        <p:spPr bwMode="auto">
          <a:xfrm>
            <a:off x="4600575" y="2619375"/>
            <a:ext cx="0" cy="5969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Text Box 22"/>
          <p:cNvSpPr txBox="1">
            <a:spLocks noChangeArrowheads="1"/>
          </p:cNvSpPr>
          <p:nvPr/>
        </p:nvSpPr>
        <p:spPr bwMode="auto">
          <a:xfrm>
            <a:off x="323850" y="2671763"/>
            <a:ext cx="2087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收到的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14" name="Line 23"/>
          <p:cNvSpPr>
            <a:spLocks noChangeShapeType="1"/>
          </p:cNvSpPr>
          <p:nvPr/>
        </p:nvSpPr>
        <p:spPr bwMode="auto">
          <a:xfrm>
            <a:off x="4600575" y="3216275"/>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5" name="Line 24"/>
          <p:cNvSpPr>
            <a:spLocks noChangeShapeType="1"/>
          </p:cNvSpPr>
          <p:nvPr/>
        </p:nvSpPr>
        <p:spPr bwMode="auto">
          <a:xfrm>
            <a:off x="4003675" y="3641725"/>
            <a:ext cx="0" cy="59531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Text Box 25"/>
          <p:cNvSpPr txBox="1">
            <a:spLocks noChangeArrowheads="1"/>
          </p:cNvSpPr>
          <p:nvPr/>
        </p:nvSpPr>
        <p:spPr bwMode="auto">
          <a:xfrm>
            <a:off x="2508250" y="3663950"/>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17" name="Text Box 26"/>
          <p:cNvSpPr txBox="1">
            <a:spLocks noChangeArrowheads="1"/>
          </p:cNvSpPr>
          <p:nvPr/>
        </p:nvSpPr>
        <p:spPr bwMode="auto">
          <a:xfrm>
            <a:off x="3981450" y="3663950"/>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8" name="AutoShape 27"/>
          <p:cNvSpPr>
            <a:spLocks noChangeArrowheads="1"/>
          </p:cNvSpPr>
          <p:nvPr/>
        </p:nvSpPr>
        <p:spPr bwMode="auto">
          <a:xfrm>
            <a:off x="2982913" y="3187700"/>
            <a:ext cx="255587" cy="509588"/>
          </a:xfrm>
          <a:prstGeom prst="downArrow">
            <a:avLst>
              <a:gd name="adj1" fmla="val 47222"/>
              <a:gd name="adj2" fmla="val 1030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19" name="AutoShape 28"/>
          <p:cNvSpPr>
            <a:spLocks noChangeArrowheads="1"/>
          </p:cNvSpPr>
          <p:nvPr/>
        </p:nvSpPr>
        <p:spPr bwMode="auto">
          <a:xfrm>
            <a:off x="4203700" y="3187700"/>
            <a:ext cx="254000" cy="509588"/>
          </a:xfrm>
          <a:prstGeom prst="downArrow">
            <a:avLst>
              <a:gd name="adj1" fmla="val 47222"/>
              <a:gd name="adj2" fmla="val 1036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0" name="Text Box 29"/>
          <p:cNvSpPr txBox="1">
            <a:spLocks noChangeArrowheads="1"/>
          </p:cNvSpPr>
          <p:nvPr/>
        </p:nvSpPr>
        <p:spPr bwMode="auto">
          <a:xfrm>
            <a:off x="1668463" y="4791075"/>
            <a:ext cx="241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21" name="Text Box 30"/>
          <p:cNvSpPr txBox="1">
            <a:spLocks noChangeArrowheads="1"/>
          </p:cNvSpPr>
          <p:nvPr/>
        </p:nvSpPr>
        <p:spPr bwMode="auto">
          <a:xfrm>
            <a:off x="4986338" y="2024063"/>
            <a:ext cx="252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数据报的数据字段</a:t>
            </a:r>
          </a:p>
        </p:txBody>
      </p:sp>
      <p:sp>
        <p:nvSpPr>
          <p:cNvPr id="8222" name="AutoShape 31"/>
          <p:cNvSpPr>
            <a:spLocks/>
          </p:cNvSpPr>
          <p:nvPr/>
        </p:nvSpPr>
        <p:spPr bwMode="auto">
          <a:xfrm rot="5400000">
            <a:off x="6090444" y="277019"/>
            <a:ext cx="169862" cy="4343400"/>
          </a:xfrm>
          <a:prstGeom prst="leftBrace">
            <a:avLst>
              <a:gd name="adj1" fmla="val 213085"/>
              <a:gd name="adj2" fmla="val 5000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3" name="Line 32"/>
          <p:cNvSpPr>
            <a:spLocks noChangeShapeType="1"/>
          </p:cNvSpPr>
          <p:nvPr/>
        </p:nvSpPr>
        <p:spPr bwMode="auto">
          <a:xfrm>
            <a:off x="2386013" y="3216275"/>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4" name="Line 33"/>
          <p:cNvSpPr>
            <a:spLocks noChangeShapeType="1"/>
          </p:cNvSpPr>
          <p:nvPr/>
        </p:nvSpPr>
        <p:spPr bwMode="auto">
          <a:xfrm>
            <a:off x="1109663" y="4237038"/>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Line 34"/>
          <p:cNvSpPr>
            <a:spLocks noChangeShapeType="1"/>
          </p:cNvSpPr>
          <p:nvPr/>
        </p:nvSpPr>
        <p:spPr bwMode="auto">
          <a:xfrm>
            <a:off x="4600575" y="4237038"/>
            <a:ext cx="0" cy="4254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AutoShape 35"/>
          <p:cNvSpPr>
            <a:spLocks noChangeArrowheads="1"/>
          </p:cNvSpPr>
          <p:nvPr/>
        </p:nvSpPr>
        <p:spPr bwMode="auto">
          <a:xfrm>
            <a:off x="2811463" y="4211638"/>
            <a:ext cx="257175"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Tree>
    <p:extLst>
      <p:ext uri="{BB962C8B-B14F-4D97-AF65-F5344CB8AC3E}">
        <p14:creationId xmlns:p14="http://schemas.microsoft.com/office/powerpoint/2010/main" val="707338047"/>
      </p:ext>
    </p:extLst>
  </p:cSld>
  <p:clrMapOvr>
    <a:masterClrMapping/>
  </p:clrMapOvr>
  <p:transition xmlns:p14="http://schemas.microsoft.com/office/powerpoint/2010/main" spd="med">
    <p:random/>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4675" y="304800"/>
            <a:ext cx="7669213" cy="1216025"/>
          </a:xfrm>
        </p:spPr>
        <p:txBody>
          <a:bodyPr/>
          <a:lstStyle/>
          <a:p>
            <a:pPr eaLnBrk="1" hangingPunct="1"/>
            <a:r>
              <a:rPr lang="zh-CN" altLang="en-US" sz="3200" smtClean="0"/>
              <a:t>不应发送 </a:t>
            </a:r>
            <a:r>
              <a:rPr lang="en-US" altLang="zh-CN" sz="3200" smtClean="0"/>
              <a:t>ICMP </a:t>
            </a:r>
            <a:r>
              <a:rPr lang="zh-CN" altLang="en-US" sz="3200" smtClean="0"/>
              <a:t>差错报告报文的几种情况 </a:t>
            </a:r>
            <a:endParaRPr lang="zh-CN" altLang="en-US" sz="3200" b="1" smtClean="0"/>
          </a:p>
        </p:txBody>
      </p:sp>
      <p:sp>
        <p:nvSpPr>
          <p:cNvPr id="130051" name="Rectangle 3"/>
          <p:cNvSpPr>
            <a:spLocks noGrp="1" noChangeArrowheads="1"/>
          </p:cNvSpPr>
          <p:nvPr>
            <p:ph type="body" idx="1"/>
          </p:nvPr>
        </p:nvSpPr>
        <p:spPr>
          <a:xfrm>
            <a:off x="250825" y="1714500"/>
            <a:ext cx="8281988" cy="4959350"/>
          </a:xfrm>
        </p:spPr>
        <p:txBody>
          <a:bodyPr/>
          <a:lstStyle/>
          <a:p>
            <a:pPr algn="just">
              <a:defRPr/>
            </a:pPr>
            <a:r>
              <a:rPr lang="zh-CN" altLang="en-US" sz="2800" dirty="0" smtClean="0">
                <a:latin typeface="+mn-ea"/>
              </a:rPr>
              <a:t>对 </a:t>
            </a:r>
            <a:r>
              <a:rPr lang="en-US" altLang="zh-CN" sz="2800" dirty="0" smtClean="0">
                <a:latin typeface="+mn-ea"/>
              </a:rPr>
              <a:t>ICMP </a:t>
            </a:r>
            <a:r>
              <a:rPr lang="zh-CN" altLang="en-US" sz="2800" dirty="0" smtClean="0">
                <a:latin typeface="+mn-ea"/>
              </a:rPr>
              <a:t>差错报告报文不再发送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对第一个分片的数据报片的所有后续数据报片都不发送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对具有多播地址的数据报都不发送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对具有特殊地址（如</a:t>
            </a:r>
            <a:r>
              <a:rPr lang="en-US" altLang="zh-CN" sz="2800" dirty="0" smtClean="0">
                <a:latin typeface="+mn-ea"/>
              </a:rPr>
              <a:t>127.0.0.0</a:t>
            </a:r>
            <a:r>
              <a:rPr lang="zh-CN" altLang="en-US" sz="2800" dirty="0" smtClean="0">
                <a:latin typeface="+mn-ea"/>
              </a:rPr>
              <a:t>或</a:t>
            </a:r>
            <a:r>
              <a:rPr lang="en-US" altLang="zh-CN" sz="2800" dirty="0" smtClean="0">
                <a:latin typeface="+mn-ea"/>
              </a:rPr>
              <a:t>0.0.0.0</a:t>
            </a:r>
            <a:r>
              <a:rPr lang="zh-CN" altLang="en-US" sz="2800" dirty="0" smtClean="0">
                <a:latin typeface="+mn-ea"/>
              </a:rPr>
              <a:t>）的数据报不发送 </a:t>
            </a:r>
            <a:r>
              <a:rPr lang="en-US" altLang="zh-CN" sz="2800" dirty="0" smtClean="0">
                <a:latin typeface="+mn-ea"/>
              </a:rPr>
              <a:t>ICMP </a:t>
            </a:r>
            <a:r>
              <a:rPr lang="zh-CN" altLang="en-US" sz="2800" dirty="0" smtClean="0">
                <a:latin typeface="+mn-ea"/>
              </a:rPr>
              <a:t>差错报告报文</a:t>
            </a:r>
            <a:endParaRPr lang="en-US" altLang="zh-CN" sz="2800" b="1" dirty="0">
              <a:latin typeface="+mn-ea"/>
            </a:endParaRPr>
          </a:p>
        </p:txBody>
      </p:sp>
    </p:spTree>
    <p:extLst>
      <p:ext uri="{BB962C8B-B14F-4D97-AF65-F5344CB8AC3E}">
        <p14:creationId xmlns:p14="http://schemas.microsoft.com/office/powerpoint/2010/main" val="1648812712"/>
      </p:ext>
    </p:extLst>
  </p:cSld>
  <p:clrMapOvr>
    <a:masterClrMapping/>
  </p:clrMapOvr>
  <p:transition xmlns:p14="http://schemas.microsoft.com/office/powerpoint/2010/main" spd="med">
    <p:random/>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74675" y="304800"/>
            <a:ext cx="8174038" cy="1216025"/>
          </a:xfrm>
        </p:spPr>
        <p:txBody>
          <a:bodyPr/>
          <a:lstStyle/>
          <a:p>
            <a:pPr eaLnBrk="1" hangingPunct="1"/>
            <a:r>
              <a:rPr lang="en-US" altLang="zh-CN" sz="3600" smtClean="0"/>
              <a:t>PING (Packet InterNet Groper)</a:t>
            </a:r>
            <a:endParaRPr lang="zh-CN" altLang="en-US" sz="3600" b="1" smtClean="0"/>
          </a:p>
        </p:txBody>
      </p:sp>
      <p:sp>
        <p:nvSpPr>
          <p:cNvPr id="130051" name="Rectangle 3"/>
          <p:cNvSpPr>
            <a:spLocks noGrp="1" noChangeArrowheads="1"/>
          </p:cNvSpPr>
          <p:nvPr>
            <p:ph type="body" idx="1"/>
          </p:nvPr>
        </p:nvSpPr>
        <p:spPr>
          <a:xfrm>
            <a:off x="250825" y="2060575"/>
            <a:ext cx="8281988" cy="4613275"/>
          </a:xfrm>
        </p:spPr>
        <p:txBody>
          <a:bodyPr/>
          <a:lstStyle/>
          <a:p>
            <a:pPr algn="just">
              <a:defRPr/>
            </a:pPr>
            <a:r>
              <a:rPr lang="en-US" altLang="zh-CN" sz="2400" dirty="0" smtClean="0"/>
              <a:t>PING </a:t>
            </a:r>
            <a:r>
              <a:rPr lang="en-US" altLang="zh-CN" sz="2400" dirty="0" err="1" smtClean="0"/>
              <a:t>是用</a:t>
            </a:r>
            <a:r>
              <a:rPr lang="en-US" altLang="zh-CN" sz="2400" dirty="0" err="1"/>
              <a:t>ICMP的"Echo</a:t>
            </a:r>
            <a:r>
              <a:rPr lang="en-US" altLang="zh-CN" sz="2400" dirty="0"/>
              <a:t> </a:t>
            </a:r>
            <a:r>
              <a:rPr lang="en-US" altLang="zh-CN" sz="2400" dirty="0" err="1"/>
              <a:t>request"和"Echo</a:t>
            </a:r>
            <a:r>
              <a:rPr lang="en-US" altLang="zh-CN" sz="2400" dirty="0"/>
              <a:t> </a:t>
            </a:r>
            <a:r>
              <a:rPr lang="en-US" altLang="zh-CN" sz="2400" dirty="0" err="1"/>
              <a:t>reply"</a:t>
            </a:r>
            <a:r>
              <a:rPr lang="en-US" altLang="zh-CN" sz="2400" dirty="0" err="1" smtClean="0"/>
              <a:t>消息来实现的</a:t>
            </a:r>
            <a:endParaRPr lang="en-US" altLang="zh-CN" sz="2400" dirty="0"/>
          </a:p>
          <a:p>
            <a:pPr algn="just">
              <a:defRPr/>
            </a:pPr>
            <a:endParaRPr lang="en-US" altLang="zh-CN" sz="2400" dirty="0" smtClean="0"/>
          </a:p>
          <a:p>
            <a:pPr algn="just">
              <a:defRPr/>
            </a:pPr>
            <a:r>
              <a:rPr lang="en-US" altLang="zh-CN" sz="2400" dirty="0" smtClean="0"/>
              <a:t>PING </a:t>
            </a:r>
            <a:r>
              <a:rPr lang="zh-CN" altLang="en-US" sz="2400" dirty="0" smtClean="0"/>
              <a:t>用来测试两个主机之间的连通性</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使用了 </a:t>
            </a:r>
            <a:r>
              <a:rPr lang="en-US" altLang="zh-CN" sz="2400" dirty="0" smtClean="0"/>
              <a:t>ICMP </a:t>
            </a:r>
            <a:r>
              <a:rPr lang="zh-CN" altLang="en-US" sz="2400" dirty="0" smtClean="0"/>
              <a:t>回送请求与回送回答报文</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是应用层直接使用网络层 </a:t>
            </a:r>
            <a:r>
              <a:rPr lang="en-US" altLang="zh-CN" sz="2400" dirty="0" smtClean="0"/>
              <a:t>ICMP </a:t>
            </a:r>
            <a:r>
              <a:rPr lang="zh-CN" altLang="en-US" sz="2400" dirty="0" smtClean="0"/>
              <a:t>的例子，它没有通过运输层的 </a:t>
            </a:r>
            <a:r>
              <a:rPr lang="en-US" altLang="zh-CN" sz="2400" dirty="0" smtClean="0"/>
              <a:t>TCP </a:t>
            </a:r>
            <a:r>
              <a:rPr lang="zh-CN" altLang="en-US" sz="2400" dirty="0" smtClean="0"/>
              <a:t>或</a:t>
            </a:r>
            <a:r>
              <a:rPr lang="en-US" altLang="zh-CN" sz="2400" dirty="0" smtClean="0"/>
              <a:t>UDP</a:t>
            </a:r>
            <a:endParaRPr lang="en-US" altLang="zh-CN" sz="2400" b="1" dirty="0">
              <a:latin typeface="+mn-ea"/>
            </a:endParaRPr>
          </a:p>
        </p:txBody>
      </p:sp>
    </p:spTree>
    <p:extLst>
      <p:ext uri="{BB962C8B-B14F-4D97-AF65-F5344CB8AC3E}">
        <p14:creationId xmlns:p14="http://schemas.microsoft.com/office/powerpoint/2010/main" val="2951617992"/>
      </p:ext>
    </p:extLst>
  </p:cSld>
  <p:clrMapOvr>
    <a:masterClrMapping/>
  </p:clrMapOvr>
  <p:transition xmlns:p14="http://schemas.microsoft.com/office/powerpoint/2010/mai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104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5"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8"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9"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0"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1"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2"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3"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4"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5"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6"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7"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8"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6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06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106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106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106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106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106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106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106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106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107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107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107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107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107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107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107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107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107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107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08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1081" name="Group 41"/>
          <p:cNvGrpSpPr>
            <a:grpSpLocks/>
          </p:cNvGrpSpPr>
          <p:nvPr/>
        </p:nvGrpSpPr>
        <p:grpSpPr bwMode="auto">
          <a:xfrm>
            <a:off x="1069975" y="3748088"/>
            <a:ext cx="131763" cy="69850"/>
            <a:chOff x="833" y="3024"/>
            <a:chExt cx="78" cy="51"/>
          </a:xfrm>
        </p:grpSpPr>
        <p:sp>
          <p:nvSpPr>
            <p:cNvPr id="47108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3"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4"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1085" name="Group 45"/>
          <p:cNvGrpSpPr>
            <a:grpSpLocks/>
          </p:cNvGrpSpPr>
          <p:nvPr/>
        </p:nvGrpSpPr>
        <p:grpSpPr bwMode="auto">
          <a:xfrm>
            <a:off x="8937625" y="3757613"/>
            <a:ext cx="131763" cy="66675"/>
            <a:chOff x="5432" y="3030"/>
            <a:chExt cx="78" cy="51"/>
          </a:xfrm>
        </p:grpSpPr>
        <p:sp>
          <p:nvSpPr>
            <p:cNvPr id="47108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7"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8"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08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0"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1"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2"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3"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4"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9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109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109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109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10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110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110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110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110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110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110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110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110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110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111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11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111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1117" name="Group 77"/>
          <p:cNvGrpSpPr>
            <a:grpSpLocks/>
          </p:cNvGrpSpPr>
          <p:nvPr/>
        </p:nvGrpSpPr>
        <p:grpSpPr bwMode="auto">
          <a:xfrm>
            <a:off x="1093788" y="1789113"/>
            <a:ext cx="7038975" cy="4227512"/>
            <a:chOff x="689" y="1127"/>
            <a:chExt cx="4434" cy="2663"/>
          </a:xfrm>
        </p:grpSpPr>
        <p:sp>
          <p:nvSpPr>
            <p:cNvPr id="471114" name="Text Box 74"/>
            <p:cNvSpPr txBox="1">
              <a:spLocks noChangeArrowheads="1"/>
            </p:cNvSpPr>
            <p:nvPr/>
          </p:nvSpPr>
          <p:spPr bwMode="auto">
            <a:xfrm>
              <a:off x="689" y="3194"/>
              <a:ext cx="443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标识</a:t>
              </a:r>
              <a:r>
                <a:rPr lang="en-US" altLang="zh-CN">
                  <a:solidFill>
                    <a:srgbClr val="333399"/>
                  </a:solidFill>
                  <a:latin typeface="Arial" charset="0"/>
                  <a:ea typeface="黑体" pitchFamily="2" charset="-122"/>
                </a:rPr>
                <a:t>(identification)    </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它是一个计数器，用来产生数据报的标识。 </a:t>
              </a:r>
            </a:p>
          </p:txBody>
        </p:sp>
        <p:sp>
          <p:nvSpPr>
            <p:cNvPr id="471116" name="Rectangle 76"/>
            <p:cNvSpPr>
              <a:spLocks noChangeArrowheads="1"/>
            </p:cNvSpPr>
            <p:nvPr/>
          </p:nvSpPr>
          <p:spPr bwMode="auto">
            <a:xfrm>
              <a:off x="703" y="1127"/>
              <a:ext cx="2484"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118" name="AutoShape 78"/>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6496408"/>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11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323528" y="1814512"/>
            <a:ext cx="8629972" cy="4494807"/>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a:solidFill>
                  <a:srgbClr val="006600"/>
                </a:solidFill>
              </a:rPr>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latin typeface="Times New Roman" pitchFamily="18" charset="0"/>
              </a:rPr>
              <a:t>Mobile IP</a:t>
            </a:r>
          </a:p>
        </p:txBody>
      </p:sp>
      <p:sp>
        <p:nvSpPr>
          <p:cNvPr id="484355" name="Rectangle 3"/>
          <p:cNvSpPr>
            <a:spLocks noGrp="1" noChangeArrowheads="1"/>
          </p:cNvSpPr>
          <p:nvPr>
            <p:ph type="body" idx="1"/>
          </p:nvPr>
        </p:nvSpPr>
        <p:spPr>
          <a:xfrm>
            <a:off x="642938" y="1785938"/>
            <a:ext cx="8143875" cy="4114800"/>
          </a:xfrm>
        </p:spPr>
        <p:txBody>
          <a:bodyPr/>
          <a:lstStyle/>
          <a:p>
            <a:pPr eaLnBrk="1" hangingPunct="1">
              <a:lnSpc>
                <a:spcPct val="90000"/>
              </a:lnSpc>
              <a:buFont typeface="Wingdings" pitchFamily="82" charset="2"/>
              <a:buChar char="o"/>
              <a:defRPr/>
            </a:pPr>
            <a:r>
              <a:rPr lang="en-US" altLang="zh-CN" sz="2800" dirty="0" smtClean="0">
                <a:latin typeface="Times New Roman" pitchFamily="18" charset="0"/>
              </a:rPr>
              <a:t>Mobile</a:t>
            </a:r>
            <a:r>
              <a:rPr lang="zh-CN" altLang="en-US" sz="2800" dirty="0" smtClean="0">
                <a:latin typeface="Times New Roman" pitchFamily="18" charset="0"/>
              </a:rPr>
              <a:t> </a:t>
            </a:r>
            <a:r>
              <a:rPr lang="en-US" altLang="zh-CN" sz="2800" dirty="0" smtClean="0">
                <a:latin typeface="Times New Roman" pitchFamily="18" charset="0"/>
              </a:rPr>
              <a:t>IP</a:t>
            </a:r>
            <a:r>
              <a:rPr lang="zh-CN" altLang="en-US" sz="2800" dirty="0" smtClean="0">
                <a:latin typeface="Times New Roman" pitchFamily="18" charset="0"/>
              </a:rPr>
              <a:t> </a:t>
            </a:r>
            <a:r>
              <a:rPr lang="en-US" altLang="zh-CN" sz="2800" dirty="0" smtClean="0">
                <a:latin typeface="Times New Roman" pitchFamily="18" charset="0"/>
              </a:rPr>
              <a:t>makes</a:t>
            </a:r>
            <a:r>
              <a:rPr lang="zh-CN" altLang="en-US" sz="2800" dirty="0" smtClean="0">
                <a:latin typeface="Times New Roman" pitchFamily="18" charset="0"/>
              </a:rPr>
              <a:t> </a:t>
            </a:r>
            <a:r>
              <a:rPr lang="en-US" altLang="zh-CN" sz="2800" dirty="0" smtClean="0">
                <a:latin typeface="Times New Roman" pitchFamily="18" charset="0"/>
              </a:rPr>
              <a:t>computer</a:t>
            </a:r>
            <a:r>
              <a:rPr lang="zh-CN" altLang="en-US" sz="2800" dirty="0" smtClean="0">
                <a:latin typeface="Times New Roman" pitchFamily="18" charset="0"/>
              </a:rPr>
              <a:t> </a:t>
            </a:r>
            <a:r>
              <a:rPr lang="en-US" altLang="zh-CN" sz="2800" dirty="0" smtClean="0">
                <a:latin typeface="Times New Roman" pitchFamily="18" charset="0"/>
              </a:rPr>
              <a:t>can</a:t>
            </a:r>
            <a:r>
              <a:rPr lang="zh-CN" altLang="en-US" sz="2800" dirty="0" smtClean="0">
                <a:latin typeface="Times New Roman" pitchFamily="18" charset="0"/>
              </a:rPr>
              <a:t> </a:t>
            </a:r>
            <a:r>
              <a:rPr lang="en-US" altLang="zh-CN" sz="2800" dirty="0" smtClean="0">
                <a:latin typeface="Times New Roman" pitchFamily="18" charset="0"/>
              </a:rPr>
              <a:t>maintain</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network</a:t>
            </a:r>
            <a:r>
              <a:rPr lang="zh-CN" altLang="en-US" sz="2800" dirty="0" smtClean="0">
                <a:latin typeface="Times New Roman" pitchFamily="18" charset="0"/>
              </a:rPr>
              <a:t> </a:t>
            </a:r>
            <a:r>
              <a:rPr lang="en-US" altLang="zh-CN" sz="2800" dirty="0" smtClean="0">
                <a:latin typeface="Times New Roman" pitchFamily="18" charset="0"/>
              </a:rPr>
              <a:t>connection</a:t>
            </a:r>
            <a:r>
              <a:rPr lang="zh-CN" altLang="en-US" sz="2800" dirty="0" smtClean="0">
                <a:latin typeface="Times New Roman" pitchFamily="18" charset="0"/>
              </a:rPr>
              <a:t> </a:t>
            </a:r>
            <a:r>
              <a:rPr lang="en-US" altLang="zh-CN" sz="2800" dirty="0" smtClean="0">
                <a:latin typeface="Times New Roman" pitchFamily="18" charset="0"/>
              </a:rPr>
              <a:t>when</a:t>
            </a:r>
            <a:r>
              <a:rPr lang="zh-CN" altLang="en-US" sz="2800" dirty="0" smtClean="0">
                <a:latin typeface="Times New Roman" pitchFamily="18" charset="0"/>
              </a:rPr>
              <a:t> </a:t>
            </a:r>
            <a:r>
              <a:rPr lang="en-US" altLang="zh-CN" sz="2800" dirty="0" smtClean="0">
                <a:latin typeface="Times New Roman" pitchFamily="18" charset="0"/>
              </a:rPr>
              <a:t>it</a:t>
            </a:r>
            <a:r>
              <a:rPr lang="zh-CN" altLang="en-US" sz="2800" dirty="0" smtClean="0">
                <a:latin typeface="Times New Roman" pitchFamily="18" charset="0"/>
              </a:rPr>
              <a:t> </a:t>
            </a:r>
            <a:r>
              <a:rPr lang="en-US" altLang="zh-CN" sz="2800" dirty="0" smtClean="0">
                <a:latin typeface="Times New Roman" pitchFamily="18" charset="0"/>
              </a:rPr>
              <a:t>moves</a:t>
            </a:r>
            <a:r>
              <a:rPr lang="zh-CN" altLang="en-US" sz="2800" dirty="0" smtClean="0">
                <a:latin typeface="Times New Roman" pitchFamily="18" charset="0"/>
              </a:rPr>
              <a:t> </a:t>
            </a:r>
            <a:r>
              <a:rPr lang="en-US" altLang="zh-CN" sz="2800" dirty="0" smtClean="0">
                <a:latin typeface="Times New Roman" pitchFamily="18" charset="0"/>
              </a:rPr>
              <a:t>from</a:t>
            </a:r>
            <a:r>
              <a:rPr lang="zh-CN" altLang="en-US" sz="2800" dirty="0" smtClean="0">
                <a:latin typeface="Times New Roman" pitchFamily="18" charset="0"/>
              </a:rPr>
              <a:t> </a:t>
            </a:r>
            <a:r>
              <a:rPr lang="en-US" altLang="zh-CN" sz="2800" dirty="0" smtClean="0">
                <a:latin typeface="Times New Roman" pitchFamily="18" charset="0"/>
              </a:rPr>
              <a:t>one</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r>
              <a:rPr lang="zh-CN" altLang="en-US" sz="2800" dirty="0" smtClean="0">
                <a:latin typeface="Times New Roman" pitchFamily="18" charset="0"/>
              </a:rPr>
              <a:t> </a:t>
            </a:r>
            <a:r>
              <a:rPr lang="en-US" altLang="zh-CN" sz="2800" dirty="0" smtClean="0">
                <a:latin typeface="Times New Roman" pitchFamily="18" charset="0"/>
              </a:rPr>
              <a:t>of</a:t>
            </a:r>
            <a:r>
              <a:rPr lang="zh-CN" altLang="en-US" sz="2800" dirty="0" smtClean="0">
                <a:latin typeface="Times New Roman" pitchFamily="18" charset="0"/>
              </a:rPr>
              <a:t> </a:t>
            </a:r>
            <a:r>
              <a:rPr lang="en-US" altLang="zh-CN" sz="2800" dirty="0" smtClean="0">
                <a:latin typeface="Times New Roman" pitchFamily="18" charset="0"/>
              </a:rPr>
              <a:t>Internet</a:t>
            </a:r>
            <a:r>
              <a:rPr lang="zh-CN" altLang="en-US" sz="2800" dirty="0" smtClean="0">
                <a:latin typeface="Times New Roman" pitchFamily="18" charset="0"/>
              </a:rPr>
              <a:t> </a:t>
            </a:r>
            <a:r>
              <a:rPr lang="en-US" altLang="zh-CN" sz="2800" dirty="0" smtClean="0">
                <a:latin typeface="Times New Roman" pitchFamily="18" charset="0"/>
              </a:rPr>
              <a:t>to</a:t>
            </a:r>
            <a:r>
              <a:rPr lang="zh-CN" altLang="en-US" sz="2800" dirty="0" smtClean="0">
                <a:latin typeface="Times New Roman" pitchFamily="18" charset="0"/>
              </a:rPr>
              <a:t> </a:t>
            </a:r>
            <a:r>
              <a:rPr lang="en-US" altLang="zh-CN" sz="2800" dirty="0" smtClean="0">
                <a:latin typeface="Times New Roman" pitchFamily="18" charset="0"/>
              </a:rPr>
              <a:t>another</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p>
          <a:p>
            <a:pPr eaLnBrk="1" hangingPunct="1">
              <a:lnSpc>
                <a:spcPct val="90000"/>
              </a:lnSpc>
              <a:buFont typeface="Wingdings" pitchFamily="82" charset="2"/>
              <a:buChar char="o"/>
              <a:defRPr/>
            </a:pPr>
            <a:r>
              <a:rPr lang="en-US" altLang="zh-CN" sz="2800" dirty="0" smtClean="0">
                <a:solidFill>
                  <a:srgbClr val="C00000"/>
                </a:solidFill>
                <a:latin typeface="Times New Roman" pitchFamily="18" charset="0"/>
              </a:rPr>
              <a:t>Mobile(</a:t>
            </a:r>
            <a:r>
              <a:rPr lang="zh-CN" altLang="en-US" sz="2800" dirty="0" smtClean="0">
                <a:solidFill>
                  <a:srgbClr val="C00000"/>
                </a:solidFill>
                <a:latin typeface="Times New Roman" pitchFamily="18" charset="0"/>
              </a:rPr>
              <a:t>移动</a:t>
            </a:r>
            <a:r>
              <a:rPr lang="en-US" altLang="zh-CN" sz="2800" dirty="0" smtClean="0">
                <a:solidFill>
                  <a:srgbClr val="C00000"/>
                </a:solidFill>
                <a:latin typeface="Times New Roman" pitchFamily="18" charset="0"/>
              </a:rPr>
              <a:t>) IP </a:t>
            </a:r>
            <a:r>
              <a:rPr lang="en-US" altLang="zh-CN" sz="2800" dirty="0" smtClean="0">
                <a:latin typeface="Times New Roman" pitchFamily="18" charset="0"/>
              </a:rPr>
              <a:t>and </a:t>
            </a:r>
            <a:r>
              <a:rPr lang="en-US" altLang="zh-CN" sz="2800" dirty="0" smtClean="0">
                <a:solidFill>
                  <a:srgbClr val="C00000"/>
                </a:solidFill>
                <a:latin typeface="Times New Roman" pitchFamily="18" charset="0"/>
              </a:rPr>
              <a:t>nomadic(</a:t>
            </a:r>
            <a:r>
              <a:rPr lang="zh-CN" altLang="en-US" sz="2800" dirty="0" smtClean="0">
                <a:solidFill>
                  <a:srgbClr val="C00000"/>
                </a:solidFill>
                <a:latin typeface="Times New Roman" pitchFamily="18" charset="0"/>
              </a:rPr>
              <a:t>不定</a:t>
            </a:r>
            <a:r>
              <a:rPr lang="en-US" altLang="zh-CN" sz="2800" dirty="0" smtClean="0">
                <a:solidFill>
                  <a:srgbClr val="C00000"/>
                </a:solidFill>
                <a:latin typeface="Times New Roman" pitchFamily="18" charset="0"/>
              </a:rPr>
              <a:t>) IP</a:t>
            </a:r>
            <a:r>
              <a:rPr lang="zh-CN" altLang="en-US" sz="2800" dirty="0" smtClean="0">
                <a:latin typeface="Times New Roman" pitchFamily="18" charset="0"/>
              </a:rPr>
              <a:t> </a:t>
            </a:r>
            <a:r>
              <a:rPr lang="en-US" altLang="zh-CN" sz="2800" dirty="0" smtClean="0">
                <a:latin typeface="Times New Roman" pitchFamily="18" charset="0"/>
              </a:rPr>
              <a:t>are different:</a:t>
            </a:r>
          </a:p>
          <a:p>
            <a:pPr lvl="1" eaLnBrk="1" hangingPunct="1">
              <a:lnSpc>
                <a:spcPct val="90000"/>
              </a:lnSpc>
              <a:buFont typeface="Wingdings" pitchFamily="82" charset="2"/>
              <a:buChar char="n"/>
              <a:defRPr/>
            </a:pPr>
            <a:r>
              <a:rPr lang="en-US" altLang="zh-CN" sz="2800" dirty="0" smtClean="0">
                <a:solidFill>
                  <a:schemeClr val="accent6"/>
                </a:solidFill>
                <a:latin typeface="Times New Roman" pitchFamily="18" charset="0"/>
              </a:rPr>
              <a:t>Mobile</a:t>
            </a:r>
            <a:r>
              <a:rPr lang="zh-CN" altLang="en-US" sz="2800" dirty="0" smtClean="0">
                <a:solidFill>
                  <a:schemeClr val="accent6"/>
                </a:solidFill>
                <a:latin typeface="Times New Roman" pitchFamily="18" charset="0"/>
              </a:rPr>
              <a:t> </a:t>
            </a:r>
            <a:r>
              <a:rPr lang="en-US" altLang="zh-CN" sz="2800" dirty="0" smtClean="0">
                <a:solidFill>
                  <a:schemeClr val="accent6"/>
                </a:solidFill>
                <a:latin typeface="Times New Roman" pitchFamily="18" charset="0"/>
              </a:rPr>
              <a:t>IP</a:t>
            </a:r>
            <a:r>
              <a:rPr lang="zh-CN" altLang="en-US" sz="2800" dirty="0" smtClean="0">
                <a:solidFill>
                  <a:schemeClr val="accent6"/>
                </a:solidFill>
                <a:latin typeface="Times New Roman" pitchFamily="18" charset="0"/>
              </a:rPr>
              <a:t> </a:t>
            </a:r>
            <a:r>
              <a:rPr lang="en-US" altLang="zh-CN" sz="2800" dirty="0" smtClean="0">
                <a:latin typeface="Times New Roman" pitchFamily="18" charset="0"/>
              </a:rPr>
              <a:t>can</a:t>
            </a:r>
            <a:r>
              <a:rPr lang="zh-CN" altLang="en-US" sz="2800" dirty="0" smtClean="0">
                <a:latin typeface="Times New Roman" pitchFamily="18" charset="0"/>
              </a:rPr>
              <a:t> </a:t>
            </a:r>
            <a:r>
              <a:rPr lang="en-US" altLang="zh-CN" sz="2800" dirty="0" smtClean="0">
                <a:latin typeface="Times New Roman" pitchFamily="18" charset="0"/>
              </a:rPr>
              <a:t>automatically</a:t>
            </a:r>
            <a:r>
              <a:rPr lang="zh-CN" altLang="en-US" sz="2800" dirty="0" smtClean="0">
                <a:latin typeface="Times New Roman" pitchFamily="18" charset="0"/>
              </a:rPr>
              <a:t> </a:t>
            </a:r>
            <a:r>
              <a:rPr lang="en-US" altLang="zh-CN" sz="2800" dirty="0" smtClean="0">
                <a:latin typeface="Times New Roman" pitchFamily="18" charset="0"/>
              </a:rPr>
              <a:t>maintain</a:t>
            </a:r>
            <a:r>
              <a:rPr lang="zh-CN" altLang="en-US" sz="2800" dirty="0" smtClean="0">
                <a:latin typeface="Times New Roman" pitchFamily="18" charset="0"/>
              </a:rPr>
              <a:t> </a:t>
            </a:r>
            <a:r>
              <a:rPr lang="en-US" altLang="zh-CN" sz="2800" dirty="0" smtClean="0">
                <a:latin typeface="Times New Roman" pitchFamily="18" charset="0"/>
              </a:rPr>
              <a:t>all</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network</a:t>
            </a:r>
            <a:r>
              <a:rPr lang="zh-CN" altLang="en-US" sz="2800" dirty="0" smtClean="0">
                <a:latin typeface="Times New Roman" pitchFamily="18" charset="0"/>
              </a:rPr>
              <a:t> </a:t>
            </a:r>
            <a:r>
              <a:rPr lang="en-US" altLang="zh-CN" sz="2800" dirty="0" smtClean="0">
                <a:latin typeface="Times New Roman" pitchFamily="18" charset="0"/>
              </a:rPr>
              <a:t>connection</a:t>
            </a:r>
            <a:r>
              <a:rPr lang="zh-CN" altLang="en-US" sz="2800" dirty="0" smtClean="0">
                <a:latin typeface="Times New Roman" pitchFamily="18" charset="0"/>
              </a:rPr>
              <a:t> </a:t>
            </a:r>
            <a:r>
              <a:rPr lang="en-US" altLang="zh-CN" sz="2800" dirty="0" smtClean="0">
                <a:latin typeface="Times New Roman" pitchFamily="18" charset="0"/>
              </a:rPr>
              <a:t>on</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computer</a:t>
            </a:r>
            <a:r>
              <a:rPr lang="zh-CN" altLang="en-US" sz="2800" dirty="0" smtClean="0">
                <a:latin typeface="Times New Roman" pitchFamily="18" charset="0"/>
              </a:rPr>
              <a:t> </a:t>
            </a:r>
            <a:r>
              <a:rPr lang="en-US" altLang="zh-CN" sz="2800" dirty="0" smtClean="0">
                <a:latin typeface="Times New Roman" pitchFamily="18" charset="0"/>
              </a:rPr>
              <a:t>regardless</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changes of</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endParaRPr lang="zh-CN" altLang="en-US" sz="2800" dirty="0" smtClean="0">
              <a:latin typeface="Times New Roman" pitchFamily="18" charset="0"/>
            </a:endParaRPr>
          </a:p>
          <a:p>
            <a:pPr lvl="1" eaLnBrk="1" hangingPunct="1">
              <a:lnSpc>
                <a:spcPct val="90000"/>
              </a:lnSpc>
              <a:buFont typeface="Wingdings" pitchFamily="82" charset="2"/>
              <a:buChar char="n"/>
              <a:defRPr/>
            </a:pPr>
            <a:r>
              <a:rPr lang="en-US" altLang="zh-CN" sz="2800" dirty="0" smtClean="0">
                <a:solidFill>
                  <a:srgbClr val="C00000"/>
                </a:solidFill>
                <a:latin typeface="Times New Roman" pitchFamily="18" charset="0"/>
              </a:rPr>
              <a:t>Nomadic IP</a:t>
            </a:r>
            <a:r>
              <a:rPr lang="zh-CN" altLang="en-US" sz="2800" dirty="0" smtClean="0">
                <a:solidFill>
                  <a:srgbClr val="C00000"/>
                </a:solidFill>
                <a:latin typeface="Times New Roman" pitchFamily="18" charset="0"/>
              </a:rPr>
              <a:t> </a:t>
            </a:r>
            <a:r>
              <a:rPr lang="en-US" altLang="zh-CN" sz="2800" dirty="0" smtClean="0">
                <a:latin typeface="Times New Roman" pitchFamily="18" charset="0"/>
              </a:rPr>
              <a:t>must stop the connections then initialize new connections on the computer when its access</a:t>
            </a:r>
            <a:r>
              <a:rPr lang="zh-CN" altLang="en-US" sz="2800" dirty="0" smtClean="0">
                <a:latin typeface="Times New Roman" pitchFamily="18" charset="0"/>
              </a:rPr>
              <a:t> </a:t>
            </a:r>
            <a:r>
              <a:rPr lang="en-US" altLang="zh-CN" sz="2800" dirty="0" smtClean="0">
                <a:latin typeface="Times New Roman" pitchFamily="18" charset="0"/>
              </a:rPr>
              <a:t>point changes</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500063" y="285750"/>
            <a:ext cx="8001000" cy="1216025"/>
          </a:xfrm>
        </p:spPr>
        <p:txBody>
          <a:bodyPr/>
          <a:lstStyle/>
          <a:p>
            <a:pPr eaLnBrk="1" hangingPunct="1"/>
            <a:r>
              <a:rPr lang="zh-CN" altLang="en-US" smtClean="0">
                <a:latin typeface="Times New Roman" pitchFamily="18" charset="0"/>
              </a:rPr>
              <a:t>移动</a:t>
            </a:r>
            <a:r>
              <a:rPr lang="en-US" altLang="zh-CN" smtClean="0">
                <a:latin typeface="Times New Roman" pitchFamily="18" charset="0"/>
              </a:rPr>
              <a:t>IP </a:t>
            </a:r>
            <a:r>
              <a:rPr lang="zh-CN" altLang="en-US" smtClean="0">
                <a:latin typeface="Times New Roman" pitchFamily="18" charset="0"/>
              </a:rPr>
              <a:t>的运作</a:t>
            </a:r>
          </a:p>
        </p:txBody>
      </p:sp>
      <p:sp>
        <p:nvSpPr>
          <p:cNvPr id="122883" name="Rectangle 3"/>
          <p:cNvSpPr>
            <a:spLocks noGrp="1" noChangeArrowheads="1"/>
          </p:cNvSpPr>
          <p:nvPr>
            <p:ph type="body" idx="1"/>
          </p:nvPr>
        </p:nvSpPr>
        <p:spPr>
          <a:xfrm>
            <a:off x="323850" y="1785938"/>
            <a:ext cx="8631238" cy="4286250"/>
          </a:xfrm>
        </p:spPr>
        <p:txBody>
          <a:bodyPr/>
          <a:lstStyle/>
          <a:p>
            <a:pPr eaLnBrk="1" hangingPunct="1"/>
            <a:r>
              <a:rPr lang="zh-CN" altLang="en-US" sz="2400" b="1" smtClean="0">
                <a:solidFill>
                  <a:schemeClr val="hlink"/>
                </a:solidFill>
                <a:latin typeface="Arial" charset="0"/>
                <a:cs typeface="Arial" charset="0"/>
              </a:rPr>
              <a:t>本地网络</a:t>
            </a:r>
            <a:r>
              <a:rPr lang="zh-CN" altLang="en-US" sz="2400" smtClean="0">
                <a:latin typeface="Arial" charset="0"/>
                <a:cs typeface="Arial" charset="0"/>
              </a:rPr>
              <a:t>：移动节点被分配给名为本地网络</a:t>
            </a:r>
            <a:r>
              <a:rPr lang="en-US" altLang="zh-CN" sz="2400" smtClean="0">
                <a:latin typeface="Arial" charset="0"/>
                <a:cs typeface="Arial" charset="0"/>
              </a:rPr>
              <a:t>(home network)</a:t>
            </a:r>
            <a:r>
              <a:rPr lang="zh-CN" altLang="en-US" sz="2400" smtClean="0">
                <a:latin typeface="Arial" charset="0"/>
                <a:cs typeface="Arial" charset="0"/>
              </a:rPr>
              <a:t>的特定网络</a:t>
            </a:r>
            <a:r>
              <a:rPr lang="en-US" altLang="zh-CN" sz="2400" smtClean="0">
                <a:latin typeface="Arial" charset="0"/>
                <a:cs typeface="Arial" charset="0"/>
              </a:rPr>
              <a:t>,</a:t>
            </a:r>
            <a:r>
              <a:rPr lang="zh-CN" altLang="en-US" sz="2400" smtClean="0">
                <a:latin typeface="Arial" charset="0"/>
                <a:cs typeface="Arial" charset="0"/>
              </a:rPr>
              <a:t>在该网络里名为</a:t>
            </a:r>
            <a:r>
              <a:rPr lang="zh-CN" altLang="en-US" sz="2400" smtClean="0">
                <a:solidFill>
                  <a:srgbClr val="0070C0"/>
                </a:solidFill>
                <a:latin typeface="Arial" charset="0"/>
                <a:cs typeface="Arial" charset="0"/>
              </a:rPr>
              <a:t>本地地址</a:t>
            </a:r>
            <a:r>
              <a:rPr lang="zh-CN" altLang="en-US" sz="2400" smtClean="0">
                <a:latin typeface="Arial" charset="0"/>
                <a:cs typeface="Arial" charset="0"/>
              </a:rPr>
              <a:t>的</a:t>
            </a:r>
            <a:r>
              <a:rPr lang="en-US" altLang="zh-CN" sz="2400" smtClean="0">
                <a:latin typeface="Arial" charset="0"/>
                <a:cs typeface="Arial" charset="0"/>
              </a:rPr>
              <a:t>IP</a:t>
            </a:r>
            <a:r>
              <a:rPr lang="zh-CN" altLang="en-US" sz="2400" smtClean="0">
                <a:latin typeface="Arial" charset="0"/>
                <a:cs typeface="Arial" charset="0"/>
              </a:rPr>
              <a:t>地址是静态的</a:t>
            </a:r>
            <a:r>
              <a:rPr lang="en-US" altLang="zh-CN" sz="2400" smtClean="0">
                <a:latin typeface="Arial" charset="0"/>
                <a:cs typeface="Arial" charset="0"/>
              </a:rPr>
              <a:t>.</a:t>
            </a:r>
          </a:p>
          <a:p>
            <a:pPr eaLnBrk="1" hangingPunct="1"/>
            <a:r>
              <a:rPr lang="zh-CN" altLang="en-US" sz="2400" b="1" smtClean="0">
                <a:solidFill>
                  <a:schemeClr val="hlink"/>
                </a:solidFill>
                <a:latin typeface="Arial" charset="0"/>
                <a:cs typeface="Arial" charset="0"/>
              </a:rPr>
              <a:t>外部网络</a:t>
            </a:r>
            <a:r>
              <a:rPr lang="zh-CN" altLang="en-US" sz="2400" smtClean="0">
                <a:latin typeface="Arial" charset="0"/>
                <a:cs typeface="Arial" charset="0"/>
              </a:rPr>
              <a:t>：移动节点移至另一个网络， 该网络被认为是此主机的外部网络。</a:t>
            </a:r>
            <a:endParaRPr lang="en-US" altLang="zh-CN" sz="2400" smtClean="0">
              <a:latin typeface="Arial" charset="0"/>
              <a:cs typeface="Arial" charset="0"/>
            </a:endParaRPr>
          </a:p>
          <a:p>
            <a:pPr eaLnBrk="1" hangingPunct="1"/>
            <a:r>
              <a:rPr lang="zh-CN" altLang="en-US" sz="2400" b="1" smtClean="0">
                <a:solidFill>
                  <a:schemeClr val="hlink"/>
                </a:solidFill>
                <a:latin typeface="Arial" charset="0"/>
                <a:cs typeface="Arial" charset="0"/>
              </a:rPr>
              <a:t>外部代理</a:t>
            </a:r>
            <a:r>
              <a:rPr lang="zh-CN" altLang="en-US" sz="2400" smtClean="0">
                <a:latin typeface="Arial" charset="0"/>
                <a:cs typeface="Arial" charset="0"/>
              </a:rPr>
              <a:t>：移动节点通过网络节点</a:t>
            </a:r>
            <a:r>
              <a:rPr lang="en-US" altLang="zh-CN" sz="2400" smtClean="0">
                <a:latin typeface="Arial" charset="0"/>
                <a:cs typeface="Arial" charset="0"/>
              </a:rPr>
              <a:t>(</a:t>
            </a:r>
            <a:r>
              <a:rPr lang="zh-CN" altLang="en-US" sz="2400" smtClean="0">
                <a:latin typeface="Arial" charset="0"/>
                <a:cs typeface="Arial" charset="0"/>
              </a:rPr>
              <a:t>路由器</a:t>
            </a:r>
            <a:r>
              <a:rPr lang="en-US" altLang="zh-CN" sz="2400" smtClean="0">
                <a:latin typeface="Arial" charset="0"/>
                <a:cs typeface="Arial" charset="0"/>
              </a:rPr>
              <a:t>)</a:t>
            </a:r>
            <a:r>
              <a:rPr lang="zh-CN" altLang="en-US" sz="2400" smtClean="0">
                <a:latin typeface="Arial" charset="0"/>
                <a:cs typeface="Arial" charset="0"/>
              </a:rPr>
              <a:t> 注册，如果路由器在外部网络，名为外部代理。</a:t>
            </a:r>
          </a:p>
          <a:p>
            <a:pPr eaLnBrk="1" hangingPunct="1"/>
            <a:r>
              <a:rPr lang="zh-CN" altLang="en-US" sz="2400" smtClean="0">
                <a:latin typeface="Arial" charset="0"/>
                <a:cs typeface="Arial" charset="0"/>
              </a:rPr>
              <a:t>移动节点与用户本地网络的、名为</a:t>
            </a:r>
            <a:r>
              <a:rPr lang="zh-CN" altLang="en-US" sz="2400" smtClean="0">
                <a:solidFill>
                  <a:srgbClr val="0070C0"/>
                </a:solidFill>
                <a:latin typeface="Arial" charset="0"/>
                <a:cs typeface="Arial" charset="0"/>
              </a:rPr>
              <a:t>本地代理</a:t>
            </a:r>
            <a:r>
              <a:rPr lang="zh-CN" altLang="en-US" sz="2400" smtClean="0">
                <a:latin typeface="Arial" charset="0"/>
                <a:cs typeface="Arial" charset="0"/>
              </a:rPr>
              <a:t>的类似代理通信</a:t>
            </a:r>
            <a:r>
              <a:rPr lang="en-US" altLang="zh-CN" sz="2400" smtClean="0">
                <a:latin typeface="Arial" charset="0"/>
                <a:cs typeface="Arial" charset="0"/>
              </a:rPr>
              <a:t>,</a:t>
            </a:r>
            <a:r>
              <a:rPr lang="zh-CN" altLang="en-US" sz="2400" smtClean="0">
                <a:latin typeface="Arial" charset="0"/>
                <a:cs typeface="Arial" charset="0"/>
              </a:rPr>
              <a:t>将移动节点的</a:t>
            </a:r>
            <a:r>
              <a:rPr lang="zh-CN" altLang="en-US" sz="2400" b="1" smtClean="0">
                <a:solidFill>
                  <a:schemeClr val="hlink"/>
                </a:solidFill>
                <a:latin typeface="Arial" charset="0"/>
                <a:cs typeface="Arial" charset="0"/>
              </a:rPr>
              <a:t>转交地址</a:t>
            </a:r>
            <a:r>
              <a:rPr lang="en-US" altLang="zh-CN" sz="2400" smtClean="0">
                <a:latin typeface="Arial" charset="0"/>
                <a:cs typeface="Arial" charset="0"/>
              </a:rPr>
              <a:t>(care-of address)</a:t>
            </a:r>
            <a:r>
              <a:rPr lang="zh-CN" altLang="en-US" sz="2400" smtClean="0">
                <a:latin typeface="Arial" charset="0"/>
                <a:cs typeface="Arial" charset="0"/>
              </a:rPr>
              <a:t>给予</a:t>
            </a:r>
            <a:r>
              <a:rPr lang="zh-CN" altLang="en-US" sz="2400" b="1" smtClean="0">
                <a:solidFill>
                  <a:schemeClr val="hlink"/>
                </a:solidFill>
                <a:latin typeface="Arial" charset="0"/>
                <a:cs typeface="Arial" charset="0"/>
              </a:rPr>
              <a:t>本地代理</a:t>
            </a:r>
            <a:endParaRPr lang="en-US" altLang="zh-CN" sz="2400" b="1" smtClean="0">
              <a:solidFill>
                <a:schemeClr val="hlink"/>
              </a:solidFill>
              <a:latin typeface="Arial" charset="0"/>
              <a:cs typeface="Arial" charset="0"/>
            </a:endParaRPr>
          </a:p>
          <a:p>
            <a:pPr eaLnBrk="1" hangingPunct="1"/>
            <a:endParaRPr lang="zh-CN" altLang="en-US" sz="2400" smtClean="0">
              <a:latin typeface="Arial" charset="0"/>
              <a:cs typeface="Arial"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816"/>
            <a:ext cx="9144000" cy="5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7" y="1872059"/>
            <a:ext cx="9144000"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844675"/>
            <a:ext cx="8634412"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5" y="2060848"/>
            <a:ext cx="9051925"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12700"/>
            <a:ext cx="9144000" cy="5942013"/>
          </a:xfrm>
          <a:noFill/>
        </p:spPr>
      </p:pic>
      <p:sp>
        <p:nvSpPr>
          <p:cNvPr id="123907" name="Text Box 5"/>
          <p:cNvSpPr txBox="1">
            <a:spLocks noChangeArrowheads="1"/>
          </p:cNvSpPr>
          <p:nvPr/>
        </p:nvSpPr>
        <p:spPr bwMode="auto">
          <a:xfrm>
            <a:off x="3643313" y="2643188"/>
            <a:ext cx="1225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a:t>TUNNEL</a:t>
            </a:r>
            <a:endParaRPr lang="zh-CN" altLang="en-US" b="1"/>
          </a:p>
        </p:txBody>
      </p:sp>
      <p:sp>
        <p:nvSpPr>
          <p:cNvPr id="123908" name="TextBox 4"/>
          <p:cNvSpPr txBox="1">
            <a:spLocks noChangeArrowheads="1"/>
          </p:cNvSpPr>
          <p:nvPr/>
        </p:nvSpPr>
        <p:spPr bwMode="auto">
          <a:xfrm>
            <a:off x="4643438" y="357188"/>
            <a:ext cx="3571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10.1.1.7  </a:t>
            </a:r>
            <a:r>
              <a:rPr lang="zh-CN" altLang="en-US"/>
              <a:t>本地地址</a:t>
            </a:r>
            <a:endParaRPr lang="en-US" altLang="zh-CN"/>
          </a:p>
          <a:p>
            <a:pPr eaLnBrk="1" hangingPunct="1"/>
            <a:r>
              <a:rPr lang="en-US" altLang="zh-CN" b="1">
                <a:solidFill>
                  <a:srgbClr val="006600"/>
                </a:solidFill>
              </a:rPr>
              <a:t>20.1.6.9  </a:t>
            </a:r>
            <a:r>
              <a:rPr lang="zh-CN" altLang="en-US" b="1">
                <a:solidFill>
                  <a:srgbClr val="006600"/>
                </a:solidFill>
              </a:rPr>
              <a:t>协同定位转交地址</a:t>
            </a:r>
            <a:r>
              <a:rPr lang="en-US" altLang="zh-CN" b="1">
                <a:solidFill>
                  <a:srgbClr val="006600"/>
                </a:solidFill>
              </a:rPr>
              <a:t> </a:t>
            </a:r>
          </a:p>
        </p:txBody>
      </p:sp>
      <p:sp>
        <p:nvSpPr>
          <p:cNvPr id="123909" name="TextBox 5"/>
          <p:cNvSpPr txBox="1">
            <a:spLocks noChangeArrowheads="1"/>
          </p:cNvSpPr>
          <p:nvPr/>
        </p:nvSpPr>
        <p:spPr bwMode="auto">
          <a:xfrm>
            <a:off x="142875" y="857250"/>
            <a:ext cx="414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10.1.0.0/16  </a:t>
            </a:r>
            <a:r>
              <a:rPr lang="zh-CN" altLang="en-US"/>
              <a:t>归属地</a:t>
            </a:r>
            <a:r>
              <a:rPr lang="en-US" altLang="zh-CN"/>
              <a:t>/</a:t>
            </a:r>
            <a:r>
              <a:rPr lang="zh-CN" altLang="en-US"/>
              <a:t>本地网络</a:t>
            </a:r>
          </a:p>
        </p:txBody>
      </p:sp>
      <p:sp>
        <p:nvSpPr>
          <p:cNvPr id="123910" name="TextBox 6"/>
          <p:cNvSpPr txBox="1">
            <a:spLocks noChangeArrowheads="1"/>
          </p:cNvSpPr>
          <p:nvPr/>
        </p:nvSpPr>
        <p:spPr bwMode="auto">
          <a:xfrm>
            <a:off x="4643438" y="1214438"/>
            <a:ext cx="3071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20.1.0.0/16  </a:t>
            </a:r>
            <a:r>
              <a:rPr lang="zh-CN" altLang="en-US"/>
              <a:t>外地网络</a:t>
            </a:r>
          </a:p>
        </p:txBody>
      </p:sp>
      <p:sp>
        <p:nvSpPr>
          <p:cNvPr id="123911" name="矩形 7"/>
          <p:cNvSpPr>
            <a:spLocks noChangeArrowheads="1"/>
          </p:cNvSpPr>
          <p:nvPr/>
        </p:nvSpPr>
        <p:spPr bwMode="auto">
          <a:xfrm>
            <a:off x="5880100" y="3286125"/>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6600"/>
                </a:solidFill>
              </a:rPr>
              <a:t>20.1.6.4 </a:t>
            </a:r>
            <a:r>
              <a:rPr lang="zh-CN" altLang="en-US" b="1">
                <a:solidFill>
                  <a:srgbClr val="006600"/>
                </a:solidFill>
              </a:rPr>
              <a:t>外地代理转交地址</a:t>
            </a:r>
            <a:r>
              <a:rPr lang="en-US" altLang="zh-CN" b="1">
                <a:solidFill>
                  <a:srgbClr val="006600"/>
                </a:solidFill>
              </a:rPr>
              <a:t> </a:t>
            </a:r>
          </a:p>
        </p:txBody>
      </p:sp>
      <p:sp>
        <p:nvSpPr>
          <p:cNvPr id="9" name="矩形 8"/>
          <p:cNvSpPr/>
          <p:nvPr/>
        </p:nvSpPr>
        <p:spPr>
          <a:xfrm>
            <a:off x="3643313" y="5929313"/>
            <a:ext cx="4357687" cy="642937"/>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graphicFrame>
        <p:nvGraphicFramePr>
          <p:cNvPr id="10" name="表格 9"/>
          <p:cNvGraphicFramePr>
            <a:graphicFrameLocks noGrp="1"/>
          </p:cNvGraphicFramePr>
          <p:nvPr/>
        </p:nvGraphicFramePr>
        <p:xfrm>
          <a:off x="1000125" y="5929313"/>
          <a:ext cx="2638425" cy="640034"/>
        </p:xfrm>
        <a:graphic>
          <a:graphicData uri="http://schemas.openxmlformats.org/drawingml/2006/table">
            <a:tbl>
              <a:tblPr firstRow="1" bandRow="1">
                <a:tableStyleId>{E8B1032C-EA38-4F05-BA0D-38AFFFC7BED3}</a:tableStyleId>
              </a:tblPr>
              <a:tblGrid>
                <a:gridCol w="1214445"/>
                <a:gridCol w="1423980"/>
              </a:tblGrid>
              <a:tr h="639762">
                <a:tc>
                  <a:txBody>
                    <a:bodyPr/>
                    <a:lstStyle/>
                    <a:p>
                      <a:pPr algn="ctr"/>
                      <a:r>
                        <a:rPr lang="zh-CN" altLang="en-US" sz="1800" dirty="0" smtClean="0"/>
                        <a:t>本地代理</a:t>
                      </a:r>
                      <a:endParaRPr lang="en-US" altLang="zh-CN" sz="1800" dirty="0" smtClean="0"/>
                    </a:p>
                    <a:p>
                      <a:pPr algn="ctr"/>
                      <a:r>
                        <a:rPr lang="zh-CN" altLang="en-US" sz="1800" dirty="0" smtClean="0"/>
                        <a:t>地址</a:t>
                      </a:r>
                      <a:endParaRPr lang="zh-CN" altLang="en-US" sz="1800" dirty="0"/>
                    </a:p>
                  </a:txBody>
                  <a:tcPr marT="45697" marB="45697"/>
                </a:tc>
                <a:tc>
                  <a:txBody>
                    <a:bodyPr/>
                    <a:lstStyle/>
                    <a:p>
                      <a:pPr algn="ctr"/>
                      <a:r>
                        <a:rPr lang="zh-CN" altLang="en-US" sz="1800" dirty="0" smtClean="0"/>
                        <a:t>转交地址</a:t>
                      </a:r>
                      <a:endParaRPr lang="zh-CN" altLang="en-US" sz="1800" dirty="0"/>
                    </a:p>
                  </a:txBody>
                  <a:tcPr marT="45697" marB="45697"/>
                </a:tc>
              </a:tr>
            </a:tbl>
          </a:graphicData>
        </a:graphic>
      </p:graphicFrame>
      <p:graphicFrame>
        <p:nvGraphicFramePr>
          <p:cNvPr id="11" name="表格 10"/>
          <p:cNvGraphicFramePr>
            <a:graphicFrameLocks noGrp="1"/>
          </p:cNvGraphicFramePr>
          <p:nvPr/>
        </p:nvGraphicFramePr>
        <p:xfrm>
          <a:off x="3857625" y="6072188"/>
          <a:ext cx="3957639" cy="365602"/>
        </p:xfrm>
        <a:graphic>
          <a:graphicData uri="http://schemas.openxmlformats.org/drawingml/2006/table">
            <a:tbl>
              <a:tblPr firstRow="1" bandRow="1">
                <a:tableStyleId>{E8B1032C-EA38-4F05-BA0D-38AFFFC7BED3}</a:tableStyleId>
              </a:tblPr>
              <a:tblGrid>
                <a:gridCol w="1319213"/>
                <a:gridCol w="1319213"/>
                <a:gridCol w="1319213"/>
              </a:tblGrid>
              <a:tr h="365125">
                <a:tc>
                  <a:txBody>
                    <a:bodyPr/>
                    <a:lstStyle/>
                    <a:p>
                      <a:pPr algn="ctr"/>
                      <a:r>
                        <a:rPr lang="zh-CN" altLang="en-US" sz="1800" dirty="0" smtClean="0">
                          <a:latin typeface="+mj-ea"/>
                          <a:ea typeface="+mj-ea"/>
                        </a:rPr>
                        <a:t>源地址</a:t>
                      </a:r>
                      <a:endParaRPr lang="zh-CN" altLang="en-US" sz="1800" dirty="0">
                        <a:latin typeface="+mj-ea"/>
                        <a:ea typeface="+mj-ea"/>
                      </a:endParaRPr>
                    </a:p>
                  </a:txBody>
                  <a:tcPr marT="45641" marB="45641"/>
                </a:tc>
                <a:tc>
                  <a:txBody>
                    <a:bodyPr/>
                    <a:lstStyle/>
                    <a:p>
                      <a:pPr algn="ctr"/>
                      <a:r>
                        <a:rPr lang="zh-CN" altLang="en-US" sz="1800" dirty="0" smtClean="0">
                          <a:latin typeface="+mj-ea"/>
                          <a:ea typeface="+mj-ea"/>
                        </a:rPr>
                        <a:t>目标地址</a:t>
                      </a:r>
                      <a:endParaRPr lang="zh-CN" altLang="en-US" sz="1800" dirty="0">
                        <a:latin typeface="+mj-ea"/>
                        <a:ea typeface="+mj-ea"/>
                      </a:endParaRPr>
                    </a:p>
                  </a:txBody>
                  <a:tcPr marT="45641" marB="45641"/>
                </a:tc>
                <a:tc>
                  <a:txBody>
                    <a:bodyPr/>
                    <a:lstStyle/>
                    <a:p>
                      <a:pPr algn="ctr"/>
                      <a:r>
                        <a:rPr lang="zh-CN" altLang="en-US" sz="1800" dirty="0" smtClean="0">
                          <a:latin typeface="+mj-ea"/>
                          <a:ea typeface="+mj-ea"/>
                        </a:rPr>
                        <a:t>原</a:t>
                      </a:r>
                      <a:r>
                        <a:rPr lang="en-US" altLang="zh-CN" sz="1800" dirty="0" smtClean="0">
                          <a:latin typeface="+mj-ea"/>
                          <a:ea typeface="+mj-ea"/>
                        </a:rPr>
                        <a:t>IP</a:t>
                      </a:r>
                      <a:r>
                        <a:rPr lang="zh-CN" altLang="en-US" sz="1800" dirty="0" smtClean="0">
                          <a:latin typeface="+mj-ea"/>
                          <a:ea typeface="+mj-ea"/>
                        </a:rPr>
                        <a:t>载荷</a:t>
                      </a:r>
                      <a:endParaRPr lang="zh-CN" altLang="en-US" sz="1800" dirty="0">
                        <a:latin typeface="+mj-ea"/>
                        <a:ea typeface="+mj-ea"/>
                      </a:endParaRPr>
                    </a:p>
                  </a:txBody>
                  <a:tcPr marT="45641" marB="45641"/>
                </a:tc>
              </a:tr>
            </a:tbl>
          </a:graphicData>
        </a:graphic>
      </p:graphicFrame>
      <p:sp>
        <p:nvSpPr>
          <p:cNvPr id="12" name="TextBox 11"/>
          <p:cNvSpPr txBox="1"/>
          <p:nvPr/>
        </p:nvSpPr>
        <p:spPr>
          <a:xfrm>
            <a:off x="5786438" y="4643438"/>
            <a:ext cx="2698750" cy="1200150"/>
          </a:xfrm>
          <a:prstGeom prst="rect">
            <a:avLst/>
          </a:prstGeom>
          <a:noFill/>
        </p:spPr>
        <p:txBody>
          <a:bodyPr wrap="none">
            <a:spAutoFit/>
          </a:bodyPr>
          <a:lstStyle/>
          <a:p>
            <a:pPr>
              <a:buClr>
                <a:schemeClr val="accent6"/>
              </a:buClr>
              <a:buFont typeface="Wingdings" pitchFamily="2" charset="2"/>
              <a:buChar char="p"/>
              <a:defRPr/>
            </a:pPr>
            <a:r>
              <a:rPr lang="zh-CN" altLang="en-US" dirty="0"/>
              <a:t>转交地址的两种形式：</a:t>
            </a:r>
            <a:endParaRPr lang="en-US" altLang="zh-CN" dirty="0"/>
          </a:p>
          <a:p>
            <a:pPr lvl="1">
              <a:buFont typeface="Wingdings" pitchFamily="2" charset="2"/>
              <a:buChar char="p"/>
              <a:defRPr/>
            </a:pPr>
            <a:r>
              <a:rPr lang="zh-CN" altLang="en-US" b="1" dirty="0">
                <a:solidFill>
                  <a:srgbClr val="006600"/>
                </a:solidFill>
              </a:rPr>
              <a:t>协同定位转交地址</a:t>
            </a:r>
            <a:endParaRPr lang="en-US" altLang="zh-CN" b="1" dirty="0">
              <a:solidFill>
                <a:srgbClr val="006600"/>
              </a:solidFill>
            </a:endParaRPr>
          </a:p>
          <a:p>
            <a:pPr lvl="1">
              <a:buFont typeface="Wingdings" pitchFamily="2" charset="2"/>
              <a:buChar char="p"/>
              <a:defRPr/>
            </a:pPr>
            <a:r>
              <a:rPr lang="zh-CN" altLang="en-US" b="1" dirty="0">
                <a:solidFill>
                  <a:srgbClr val="006600"/>
                </a:solidFill>
              </a:rPr>
              <a:t>外地代理转交地址</a:t>
            </a:r>
            <a:endParaRPr lang="en-US" altLang="zh-CN" dirty="0"/>
          </a:p>
          <a:p>
            <a:pPr>
              <a:buFont typeface="Wingdings" pitchFamily="2" charset="2"/>
              <a:buChar char="p"/>
              <a:defRPr/>
            </a:pPr>
            <a:endParaRPr lang="zh-CN" altLang="en-US" dirty="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smtClean="0"/>
              <a:t>转交地址</a:t>
            </a:r>
          </a:p>
        </p:txBody>
      </p:sp>
      <p:sp>
        <p:nvSpPr>
          <p:cNvPr id="124931" name="内容占位符 2"/>
          <p:cNvSpPr>
            <a:spLocks noGrp="1"/>
          </p:cNvSpPr>
          <p:nvPr>
            <p:ph idx="1"/>
          </p:nvPr>
        </p:nvSpPr>
        <p:spPr>
          <a:xfrm>
            <a:off x="428625" y="1714500"/>
            <a:ext cx="8501063" cy="5357813"/>
          </a:xfrm>
        </p:spPr>
        <p:txBody>
          <a:bodyPr/>
          <a:lstStyle/>
          <a:p>
            <a:pPr>
              <a:lnSpc>
                <a:spcPct val="200000"/>
              </a:lnSpc>
            </a:pPr>
            <a:r>
              <a:rPr lang="zh-CN" altLang="en-US" sz="2800" smtClean="0"/>
              <a:t>移动 </a:t>
            </a:r>
            <a:r>
              <a:rPr lang="en-US" altLang="zh-CN" sz="2800" smtClean="0"/>
              <a:t>IP </a:t>
            </a:r>
            <a:r>
              <a:rPr lang="zh-CN" altLang="en-US" sz="2800" smtClean="0"/>
              <a:t>提供两种获取转交地址的模式</a:t>
            </a:r>
            <a:endParaRPr lang="en-US" altLang="zh-CN" sz="2800" smtClean="0"/>
          </a:p>
          <a:p>
            <a:pPr lvl="1">
              <a:lnSpc>
                <a:spcPct val="200000"/>
              </a:lnSpc>
            </a:pPr>
            <a:r>
              <a:rPr lang="zh-CN" altLang="en-US" sz="2800" b="1" smtClean="0">
                <a:solidFill>
                  <a:srgbClr val="0070C0"/>
                </a:solidFill>
              </a:rPr>
              <a:t>外地代理转交地址</a:t>
            </a:r>
            <a:endParaRPr lang="en-US" altLang="zh-CN" sz="2800" b="1" smtClean="0">
              <a:solidFill>
                <a:srgbClr val="0070C0"/>
              </a:solidFill>
            </a:endParaRPr>
          </a:p>
          <a:p>
            <a:pPr lvl="1">
              <a:lnSpc>
                <a:spcPct val="200000"/>
              </a:lnSpc>
            </a:pPr>
            <a:r>
              <a:rPr lang="zh-CN" altLang="en-US" sz="2800" b="1" smtClean="0">
                <a:solidFill>
                  <a:srgbClr val="0070C0"/>
                </a:solidFill>
              </a:rPr>
              <a:t>协同定位转交地址</a:t>
            </a:r>
            <a:endParaRPr lang="en-US" altLang="zh-CN" sz="280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zh-CN" altLang="en-US" sz="3600" smtClean="0">
                <a:solidFill>
                  <a:schemeClr val="tx1"/>
                </a:solidFill>
              </a:rPr>
              <a:t>外地代理转交地址</a:t>
            </a:r>
          </a:p>
        </p:txBody>
      </p:sp>
      <p:sp>
        <p:nvSpPr>
          <p:cNvPr id="125955" name="内容占位符 2"/>
          <p:cNvSpPr>
            <a:spLocks noGrp="1"/>
          </p:cNvSpPr>
          <p:nvPr>
            <p:ph idx="1"/>
          </p:nvPr>
        </p:nvSpPr>
        <p:spPr/>
        <p:txBody>
          <a:bodyPr/>
          <a:lstStyle/>
          <a:p>
            <a:r>
              <a:rPr lang="zh-CN" altLang="en-US" sz="2800" smtClean="0"/>
              <a:t>该地址通常是发送通告的外地代理的 </a:t>
            </a:r>
            <a:r>
              <a:rPr lang="en-US" altLang="zh-CN" sz="2800" smtClean="0"/>
              <a:t>IP </a:t>
            </a:r>
            <a:r>
              <a:rPr lang="zh-CN" altLang="en-US" sz="2800" smtClean="0"/>
              <a:t>地址</a:t>
            </a:r>
            <a:endParaRPr lang="en-US" altLang="zh-CN" sz="2800" smtClean="0"/>
          </a:p>
          <a:p>
            <a:r>
              <a:rPr lang="zh-CN" altLang="en-US" sz="2800" smtClean="0"/>
              <a:t>通过代理通告消息被通告给移动节点</a:t>
            </a:r>
            <a:endParaRPr lang="en-US" altLang="zh-CN" sz="2800" smtClean="0"/>
          </a:p>
          <a:p>
            <a:r>
              <a:rPr lang="zh-CN" altLang="en-US" sz="2800" smtClean="0"/>
              <a:t>外地代理是隧道的端点</a:t>
            </a:r>
            <a:endParaRPr lang="en-US" altLang="zh-CN" sz="2800" smtClean="0"/>
          </a:p>
          <a:p>
            <a:r>
              <a:rPr lang="zh-CN" altLang="en-US" sz="2800" smtClean="0"/>
              <a:t>外地代理通过隧道接收数据报时，会对收到的数据报解除封装。然后，外地代理会将内部数据报传送到移动节点</a:t>
            </a:r>
            <a:endParaRPr lang="en-US" altLang="zh-CN" sz="2800" smtClean="0"/>
          </a:p>
          <a:p>
            <a:r>
              <a:rPr lang="zh-CN" altLang="en-US" sz="2800" smtClean="0"/>
              <a:t>许多移动节点可以共用同一转交地址</a:t>
            </a:r>
          </a:p>
          <a:p>
            <a:endParaRPr lang="zh-CN" altLang="en-US"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zh-CN" altLang="en-US" sz="3600" smtClean="0">
                <a:solidFill>
                  <a:schemeClr val="tx1"/>
                </a:solidFill>
              </a:rPr>
              <a:t>协同定位转交地址</a:t>
            </a:r>
            <a:endParaRPr lang="zh-CN" altLang="en-US" smtClean="0"/>
          </a:p>
        </p:txBody>
      </p:sp>
      <p:sp>
        <p:nvSpPr>
          <p:cNvPr id="126979" name="内容占位符 2"/>
          <p:cNvSpPr>
            <a:spLocks noGrp="1"/>
          </p:cNvSpPr>
          <p:nvPr>
            <p:ph idx="1"/>
          </p:nvPr>
        </p:nvSpPr>
        <p:spPr>
          <a:xfrm>
            <a:off x="357188" y="1785938"/>
            <a:ext cx="8577262" cy="4267200"/>
          </a:xfrm>
        </p:spPr>
        <p:txBody>
          <a:bodyPr/>
          <a:lstStyle/>
          <a:p>
            <a:pPr marL="469900" lvl="1" indent="-469900">
              <a:buFont typeface="Wingdings" pitchFamily="2" charset="2"/>
              <a:buChar char="p"/>
            </a:pPr>
            <a:r>
              <a:rPr lang="zh-CN" altLang="en-US" sz="2800" smtClean="0"/>
              <a:t>由移动节点通过一些方法（如</a:t>
            </a:r>
            <a:r>
              <a:rPr lang="en-US" altLang="zh-CN" sz="2800" smtClean="0"/>
              <a:t>DHCP</a:t>
            </a:r>
            <a:r>
              <a:rPr lang="zh-CN" altLang="en-US" sz="2800" smtClean="0"/>
              <a:t>）获取，作为自身临时</a:t>
            </a:r>
            <a:r>
              <a:rPr lang="en-US" altLang="zh-CN" sz="2800" smtClean="0"/>
              <a:t>IP </a:t>
            </a:r>
          </a:p>
          <a:p>
            <a:pPr marL="469900" lvl="1" indent="-469900">
              <a:buFont typeface="Wingdings" pitchFamily="2" charset="2"/>
              <a:buChar char="p"/>
            </a:pPr>
            <a:r>
              <a:rPr lang="zh-CN" altLang="en-US" sz="2800" smtClean="0"/>
              <a:t>移动节点充当隧道的端点</a:t>
            </a:r>
            <a:endParaRPr lang="en-US" altLang="zh-CN" sz="2800" smtClean="0"/>
          </a:p>
          <a:p>
            <a:pPr marL="469900" lvl="1" indent="-469900">
              <a:buFont typeface="Wingdings" pitchFamily="2" charset="2"/>
              <a:buChar char="p"/>
            </a:pPr>
            <a:r>
              <a:rPr lang="zh-CN" altLang="en-US" sz="2800" smtClean="0"/>
              <a:t>移动节点对通过隧道传来的数据报解除封装</a:t>
            </a:r>
            <a:endParaRPr lang="en-US" altLang="zh-CN" sz="2800" smtClean="0"/>
          </a:p>
          <a:p>
            <a:pPr marL="469900" lvl="1" indent="-469900">
              <a:buFont typeface="Wingdings" pitchFamily="2" charset="2"/>
              <a:buChar char="p"/>
            </a:pPr>
            <a:r>
              <a:rPr lang="zh-CN" altLang="en-US" sz="2800" smtClean="0"/>
              <a:t>协同定位转交地址可使移动节点在没有外地代理的情况下正常工作</a:t>
            </a:r>
            <a:endParaRPr lang="en-US" altLang="zh-CN" sz="2800" smtClean="0"/>
          </a:p>
          <a:p>
            <a:pPr marL="469900" lvl="1" indent="-469900">
              <a:buFont typeface="Wingdings" pitchFamily="2" charset="2"/>
              <a:buChar char="p"/>
            </a:pPr>
            <a:r>
              <a:rPr lang="zh-CN" altLang="en-US" sz="2800" smtClean="0"/>
              <a:t>如果某个移动节点正在使用协同定位的转交地址，则该移动节点必须与该转交地址处于同一网段。否则，发往该转交地址的数据报将无法传送</a:t>
            </a:r>
          </a:p>
          <a:p>
            <a:endParaRPr lang="zh-CN" altLang="en-US" sz="280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mtClean="0">
                <a:latin typeface="Times New Roman" pitchFamily="18" charset="0"/>
              </a:rPr>
              <a:t>移动</a:t>
            </a:r>
            <a:r>
              <a:rPr lang="en-US" altLang="zh-CN" smtClean="0">
                <a:latin typeface="Times New Roman" pitchFamily="18" charset="0"/>
              </a:rPr>
              <a:t>IP</a:t>
            </a:r>
            <a:r>
              <a:rPr lang="zh-CN" altLang="en-US" smtClean="0">
                <a:latin typeface="Times New Roman" pitchFamily="18" charset="0"/>
              </a:rPr>
              <a:t>的基本功能</a:t>
            </a:r>
            <a:endParaRPr lang="en-US" altLang="zh-CN" smtClean="0">
              <a:latin typeface="Times New Roman" pitchFamily="18" charset="0"/>
            </a:endParaRPr>
          </a:p>
        </p:txBody>
      </p:sp>
      <p:sp>
        <p:nvSpPr>
          <p:cNvPr id="128003" name="Rectangle 3"/>
          <p:cNvSpPr>
            <a:spLocks noGrp="1" noChangeArrowheads="1"/>
          </p:cNvSpPr>
          <p:nvPr>
            <p:ph type="body" idx="1"/>
          </p:nvPr>
        </p:nvSpPr>
        <p:spPr>
          <a:xfrm>
            <a:off x="468313" y="1785938"/>
            <a:ext cx="8486775" cy="4811712"/>
          </a:xfrm>
        </p:spPr>
        <p:txBody>
          <a:bodyPr/>
          <a:lstStyle/>
          <a:p>
            <a:pPr eaLnBrk="1" hangingPunct="1">
              <a:lnSpc>
                <a:spcPct val="90000"/>
              </a:lnSpc>
            </a:pPr>
            <a:r>
              <a:rPr lang="zh-CN" altLang="en-US" sz="2800" b="1" smtClean="0">
                <a:solidFill>
                  <a:schemeClr val="hlink"/>
                </a:solidFill>
                <a:latin typeface="Times New Roman" pitchFamily="18" charset="0"/>
              </a:rPr>
              <a:t>发现</a:t>
            </a:r>
            <a:r>
              <a:rPr lang="zh-CN" altLang="en-US" sz="2800" smtClean="0">
                <a:latin typeface="Times New Roman" pitchFamily="18" charset="0"/>
              </a:rPr>
              <a:t> </a:t>
            </a:r>
            <a:r>
              <a:rPr lang="en-US" altLang="zh-CN" sz="2800" smtClean="0">
                <a:latin typeface="Times New Roman" pitchFamily="18" charset="0"/>
              </a:rPr>
              <a:t>– </a:t>
            </a:r>
            <a:r>
              <a:rPr lang="zh-CN" altLang="en-US" sz="2800" smtClean="0">
                <a:latin typeface="Times New Roman" pitchFamily="18" charset="0"/>
              </a:rPr>
              <a:t>移动节点使用发现程序来标识期望的本地代理和外部代理</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使用</a:t>
            </a:r>
            <a:r>
              <a:rPr lang="en-US" altLang="zh-CN" sz="2400" smtClean="0">
                <a:latin typeface="Times New Roman" pitchFamily="18" charset="0"/>
              </a:rPr>
              <a:t>ICMP</a:t>
            </a:r>
            <a:r>
              <a:rPr lang="zh-CN" altLang="en-US" sz="2400" smtClean="0">
                <a:latin typeface="Times New Roman" pitchFamily="18" charset="0"/>
              </a:rPr>
              <a:t>协议</a:t>
            </a:r>
          </a:p>
          <a:p>
            <a:pPr eaLnBrk="1" hangingPunct="1">
              <a:lnSpc>
                <a:spcPct val="90000"/>
              </a:lnSpc>
            </a:pPr>
            <a:r>
              <a:rPr lang="zh-CN" altLang="en-US" sz="2800" b="1" smtClean="0">
                <a:solidFill>
                  <a:schemeClr val="hlink"/>
                </a:solidFill>
                <a:latin typeface="Times New Roman" pitchFamily="18" charset="0"/>
              </a:rPr>
              <a:t>注册</a:t>
            </a:r>
            <a:r>
              <a:rPr lang="zh-CN" altLang="en-US" sz="2800" smtClean="0">
                <a:latin typeface="Times New Roman" pitchFamily="18" charset="0"/>
              </a:rPr>
              <a:t> </a:t>
            </a:r>
            <a:r>
              <a:rPr lang="en-US" altLang="zh-CN" sz="2800" smtClean="0">
                <a:latin typeface="Times New Roman" pitchFamily="18" charset="0"/>
              </a:rPr>
              <a:t>– </a:t>
            </a:r>
            <a:r>
              <a:rPr lang="zh-CN" altLang="en-US" sz="2800" smtClean="0">
                <a:latin typeface="Times New Roman" pitchFamily="18" charset="0"/>
              </a:rPr>
              <a:t>移动节点使用认证注册程序将它的转交地址告知它的本地代理</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用</a:t>
            </a:r>
            <a:r>
              <a:rPr lang="en-US" altLang="zh-CN" sz="2400" smtClean="0">
                <a:latin typeface="Times New Roman" pitchFamily="18" charset="0"/>
              </a:rPr>
              <a:t>UDP</a:t>
            </a:r>
            <a:r>
              <a:rPr lang="zh-CN" altLang="en-US" sz="2400" smtClean="0">
                <a:latin typeface="Times New Roman" pitchFamily="18" charset="0"/>
              </a:rPr>
              <a:t>协议</a:t>
            </a:r>
          </a:p>
          <a:p>
            <a:pPr eaLnBrk="1" hangingPunct="1">
              <a:lnSpc>
                <a:spcPct val="90000"/>
              </a:lnSpc>
            </a:pPr>
            <a:r>
              <a:rPr lang="zh-CN" altLang="en-US" sz="2800" b="1" smtClean="0">
                <a:solidFill>
                  <a:schemeClr val="hlink"/>
                </a:solidFill>
                <a:latin typeface="Times New Roman" pitchFamily="18" charset="0"/>
              </a:rPr>
              <a:t>隧道</a:t>
            </a:r>
            <a:r>
              <a:rPr lang="zh-CN" altLang="en-US" sz="2800" smtClean="0">
                <a:latin typeface="Times New Roman" pitchFamily="18" charset="0"/>
              </a:rPr>
              <a:t> </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用于将</a:t>
            </a:r>
            <a:r>
              <a:rPr lang="en-US" altLang="zh-CN" sz="2400" smtClean="0">
                <a:latin typeface="Times New Roman" pitchFamily="18" charset="0"/>
              </a:rPr>
              <a:t>IP</a:t>
            </a:r>
            <a:r>
              <a:rPr lang="zh-CN" altLang="en-US" sz="2400" smtClean="0">
                <a:latin typeface="Times New Roman" pitchFamily="18" charset="0"/>
              </a:rPr>
              <a:t>数据报由本地地址发至转交地址</a:t>
            </a:r>
            <a:endParaRPr lang="en-US" altLang="zh-CN" sz="2400" smtClean="0">
              <a:latin typeface="Times New Roman" pitchFamily="18" charset="0"/>
            </a:endParaRPr>
          </a:p>
          <a:p>
            <a:pPr lvl="1" eaLnBrk="1" hangingPunct="1">
              <a:lnSpc>
                <a:spcPct val="90000"/>
              </a:lnSpc>
            </a:pPr>
            <a:r>
              <a:rPr lang="zh-CN" altLang="en-US" sz="2400" smtClean="0">
                <a:latin typeface="Times New Roman" pitchFamily="18" charset="0"/>
              </a:rPr>
              <a:t>使用</a:t>
            </a:r>
            <a:r>
              <a:rPr lang="en-US" altLang="zh-CN" sz="2400" smtClean="0">
                <a:latin typeface="Times New Roman" pitchFamily="18" charset="0"/>
              </a:rPr>
              <a:t>IP</a:t>
            </a:r>
            <a:r>
              <a:rPr lang="zh-CN" altLang="en-US" sz="2400" smtClean="0">
                <a:latin typeface="Times New Roman" pitchFamily="18" charset="0"/>
              </a:rPr>
              <a:t>协议。将原来整个数据报封装入一个首部带有转交地址的新</a:t>
            </a:r>
            <a:r>
              <a:rPr lang="en-US" altLang="zh-CN" sz="2400" smtClean="0">
                <a:latin typeface="Times New Roman" pitchFamily="18" charset="0"/>
              </a:rPr>
              <a:t>IP</a:t>
            </a:r>
            <a:r>
              <a:rPr lang="zh-CN" altLang="en-US" sz="2400" smtClean="0">
                <a:latin typeface="Times New Roman" pitchFamily="18" charset="0"/>
              </a:rPr>
              <a:t>数据报中。</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mtClean="0">
                <a:latin typeface="Times New Roman" pitchFamily="18" charset="0"/>
              </a:rPr>
              <a:t>发现</a:t>
            </a:r>
          </a:p>
        </p:txBody>
      </p:sp>
      <p:sp>
        <p:nvSpPr>
          <p:cNvPr id="129027" name="Rectangle 3"/>
          <p:cNvSpPr>
            <a:spLocks noGrp="1" noChangeArrowheads="1"/>
          </p:cNvSpPr>
          <p:nvPr>
            <p:ph type="body" idx="1"/>
          </p:nvPr>
        </p:nvSpPr>
        <p:spPr>
          <a:xfrm>
            <a:off x="285750" y="1714500"/>
            <a:ext cx="8631238" cy="4071938"/>
          </a:xfrm>
        </p:spPr>
        <p:txBody>
          <a:bodyPr/>
          <a:lstStyle/>
          <a:p>
            <a:pPr eaLnBrk="1" hangingPunct="1"/>
            <a:r>
              <a:rPr lang="zh-CN" altLang="en-US" sz="2400" dirty="0" smtClean="0">
                <a:latin typeface="Times New Roman" pitchFamily="18" charset="0"/>
              </a:rPr>
              <a:t>移动节点可能在</a:t>
            </a:r>
            <a:r>
              <a:rPr lang="en-US" altLang="zh-CN" sz="2400" dirty="0" smtClean="0">
                <a:latin typeface="Times New Roman" pitchFamily="18" charset="0"/>
              </a:rPr>
              <a:t>IP</a:t>
            </a:r>
            <a:r>
              <a:rPr lang="zh-CN" altLang="en-US" sz="2400" dirty="0" smtClean="0">
                <a:latin typeface="Times New Roman" pitchFamily="18" charset="0"/>
              </a:rPr>
              <a:t>层不知道的情况下，由于某些切换机制的作用，从一个网络移到另一个网络。</a:t>
            </a:r>
          </a:p>
          <a:p>
            <a:pPr eaLnBrk="1" hangingPunct="1"/>
            <a:r>
              <a:rPr lang="zh-CN" altLang="en-US" sz="2400" dirty="0" smtClean="0">
                <a:latin typeface="Times New Roman" pitchFamily="18" charset="0"/>
              </a:rPr>
              <a:t>代理发现进程的目的是使代理能检测到这样的移动</a:t>
            </a:r>
            <a:endParaRPr lang="en-US" altLang="zh-CN" sz="2400" dirty="0" smtClean="0">
              <a:latin typeface="Times New Roman" pitchFamily="18" charset="0"/>
            </a:endParaRPr>
          </a:p>
          <a:p>
            <a:pPr eaLnBrk="1" hangingPunct="1"/>
            <a:r>
              <a:rPr lang="zh-CN" altLang="en-US" sz="2400" dirty="0" smtClean="0">
                <a:latin typeface="Times New Roman" pitchFamily="18" charset="0"/>
              </a:rPr>
              <a:t>作为代理的路由器或其他网络节点，周期性发布带广播扩展的路由器广播</a:t>
            </a:r>
            <a:r>
              <a:rPr lang="en-US" altLang="zh-CN" sz="2400" dirty="0" smtClean="0">
                <a:latin typeface="Times New Roman" pitchFamily="18" charset="0"/>
              </a:rPr>
              <a:t>ICMP</a:t>
            </a:r>
            <a:r>
              <a:rPr lang="zh-CN" altLang="en-US" sz="2400" dirty="0" smtClean="0">
                <a:latin typeface="Times New Roman" pitchFamily="18" charset="0"/>
              </a:rPr>
              <a:t>报文。报文包括路由器的</a:t>
            </a:r>
            <a:r>
              <a:rPr lang="en-US" altLang="zh-CN" sz="2400" dirty="0" smtClean="0">
                <a:latin typeface="Times New Roman" pitchFamily="18" charset="0"/>
              </a:rPr>
              <a:t>IP</a:t>
            </a:r>
            <a:r>
              <a:rPr lang="zh-CN" altLang="en-US" sz="2400" dirty="0" smtClean="0">
                <a:latin typeface="Times New Roman" pitchFamily="18" charset="0"/>
              </a:rPr>
              <a:t>地址</a:t>
            </a:r>
          </a:p>
          <a:p>
            <a:pPr eaLnBrk="1" hangingPunct="1"/>
            <a:r>
              <a:rPr lang="zh-CN" altLang="en-US" sz="2400" dirty="0" smtClean="0">
                <a:latin typeface="Times New Roman" pitchFamily="18" charset="0"/>
              </a:rPr>
              <a:t>移动节点监听这些广播报文。将路由器的网络部分与自身本地地址的网络部分比较，如果不匹配就说明移动节点在外部网络</a:t>
            </a:r>
            <a:endParaRPr lang="en-US" altLang="zh-CN" sz="2400" dirty="0" smtClean="0">
              <a:latin typeface="Times New Roman" pitchFamily="18" charset="0"/>
            </a:endParaRPr>
          </a:p>
          <a:p>
            <a:pPr eaLnBrk="1" hangingPunct="1"/>
            <a:r>
              <a:rPr lang="zh-CN" altLang="en-US" sz="2400" dirty="0" smtClean="0">
                <a:latin typeface="Times New Roman" pitchFamily="18" charset="0"/>
              </a:rPr>
              <a:t>如果移动节点未能接收到代理信息，允许其发布一个</a:t>
            </a:r>
            <a:r>
              <a:rPr lang="en-US" altLang="zh-CN" sz="2400" dirty="0" smtClean="0">
                <a:latin typeface="Times New Roman" pitchFamily="18" charset="0"/>
              </a:rPr>
              <a:t>ICMP</a:t>
            </a:r>
            <a:r>
              <a:rPr lang="zh-CN" altLang="en-US" sz="2400" dirty="0" smtClean="0">
                <a:latin typeface="Times New Roman" pitchFamily="18" charset="0"/>
              </a:rPr>
              <a:t>路由器请求报文来寻求路由器响应</a:t>
            </a:r>
            <a:endParaRPr lang="en-US" altLang="zh-CN" sz="2400" dirty="0" smtClean="0">
              <a:latin typeface="Times New Roman" pitchFamily="18" charset="0"/>
            </a:endParaRP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 y="1412776"/>
            <a:ext cx="8991600"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268760"/>
            <a:ext cx="4694237"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3411"/>
                                        </p:tgtEl>
                                        <p:attrNameLst>
                                          <p:attrName>style.visibility</p:attrName>
                                        </p:attrNameLst>
                                      </p:cBhvr>
                                      <p:to>
                                        <p:strVal val="visible"/>
                                      </p:to>
                                    </p:set>
                                    <p:anim calcmode="lin" valueType="num">
                                      <p:cBhvr additive="base">
                                        <p:cTn id="13" dur="500" fill="hold"/>
                                        <p:tgtEl>
                                          <p:spTgt spid="273411"/>
                                        </p:tgtEl>
                                        <p:attrNameLst>
                                          <p:attrName>ppt_x</p:attrName>
                                        </p:attrNameLst>
                                      </p:cBhvr>
                                      <p:tavLst>
                                        <p:tav tm="0">
                                          <p:val>
                                            <p:strVal val="#ppt_x"/>
                                          </p:val>
                                        </p:tav>
                                        <p:tav tm="100000">
                                          <p:val>
                                            <p:strVal val="#ppt_x"/>
                                          </p:val>
                                        </p:tav>
                                      </p:tavLst>
                                    </p:anim>
                                    <p:anim calcmode="lin" valueType="num">
                                      <p:cBhvr additive="base">
                                        <p:cTn id="14" dur="500" fill="hold"/>
                                        <p:tgtEl>
                                          <p:spTgt spid="2734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smtClean="0">
                <a:latin typeface="Times New Roman" pitchFamily="18" charset="0"/>
              </a:rPr>
              <a:t>注册进程</a:t>
            </a:r>
          </a:p>
        </p:txBody>
      </p:sp>
      <p:sp>
        <p:nvSpPr>
          <p:cNvPr id="130051" name="Rectangle 3"/>
          <p:cNvSpPr>
            <a:spLocks noGrp="1" noChangeArrowheads="1"/>
          </p:cNvSpPr>
          <p:nvPr>
            <p:ph type="body" idx="1"/>
          </p:nvPr>
        </p:nvSpPr>
        <p:spPr>
          <a:xfrm>
            <a:off x="250825" y="1714500"/>
            <a:ext cx="8642350" cy="4959350"/>
          </a:xfrm>
        </p:spPr>
        <p:txBody>
          <a:bodyPr/>
          <a:lstStyle/>
          <a:p>
            <a:pPr eaLnBrk="1" hangingPunct="1">
              <a:lnSpc>
                <a:spcPct val="150000"/>
              </a:lnSpc>
            </a:pPr>
            <a:r>
              <a:rPr lang="zh-CN" altLang="en-US" sz="2400" smtClean="0">
                <a:latin typeface="Times New Roman" pitchFamily="18" charset="0"/>
              </a:rPr>
              <a:t> 一旦移动节点已认出它在外地网络上</a:t>
            </a:r>
            <a:r>
              <a:rPr lang="en-US" altLang="zh-CN" sz="2400" smtClean="0">
                <a:latin typeface="Times New Roman" pitchFamily="18" charset="0"/>
              </a:rPr>
              <a:t>,</a:t>
            </a:r>
            <a:r>
              <a:rPr lang="zh-CN" altLang="en-US" sz="2400" smtClean="0">
                <a:latin typeface="Times New Roman" pitchFamily="18" charset="0"/>
              </a:rPr>
              <a:t>并且已获得一个转交地址</a:t>
            </a:r>
            <a:r>
              <a:rPr lang="en-US" altLang="zh-CN" sz="2400" smtClean="0">
                <a:latin typeface="Times New Roman" pitchFamily="18" charset="0"/>
              </a:rPr>
              <a:t>,</a:t>
            </a:r>
            <a:r>
              <a:rPr lang="zh-CN" altLang="en-US" sz="2400" smtClean="0">
                <a:latin typeface="Times New Roman" pitchFamily="18" charset="0"/>
              </a:rPr>
              <a:t>它需要提示本地网络上的本地代理</a:t>
            </a:r>
            <a:r>
              <a:rPr lang="en-US" altLang="zh-CN" sz="2400" smtClean="0">
                <a:latin typeface="Times New Roman" pitchFamily="18" charset="0"/>
              </a:rPr>
              <a:t>,</a:t>
            </a:r>
            <a:r>
              <a:rPr lang="zh-CN" altLang="en-US" sz="2400" smtClean="0">
                <a:latin typeface="Times New Roman" pitchFamily="18" charset="0"/>
              </a:rPr>
              <a:t>并要求本地代理转发</a:t>
            </a:r>
            <a:r>
              <a:rPr lang="en-US" altLang="zh-CN" sz="2400" smtClean="0">
                <a:latin typeface="Times New Roman" pitchFamily="18" charset="0"/>
              </a:rPr>
              <a:t>IP</a:t>
            </a:r>
            <a:r>
              <a:rPr lang="zh-CN" altLang="en-US" sz="2400" smtClean="0">
                <a:latin typeface="Times New Roman" pitchFamily="18" charset="0"/>
              </a:rPr>
              <a:t>通信</a:t>
            </a:r>
            <a:r>
              <a:rPr lang="en-US" altLang="zh-CN" sz="2400" smtClean="0">
                <a:latin typeface="Times New Roman" pitchFamily="18" charset="0"/>
              </a:rPr>
              <a:t>.</a:t>
            </a:r>
            <a:r>
              <a:rPr lang="zh-CN" altLang="en-US" sz="2400" smtClean="0">
                <a:latin typeface="Times New Roman" pitchFamily="18" charset="0"/>
              </a:rPr>
              <a:t>注册过程包括</a:t>
            </a:r>
            <a:r>
              <a:rPr lang="en-US" altLang="zh-CN" sz="2400" smtClean="0">
                <a:latin typeface="Times New Roman" pitchFamily="18" charset="0"/>
              </a:rPr>
              <a:t>4</a:t>
            </a:r>
            <a:r>
              <a:rPr lang="zh-CN" altLang="en-US" sz="2400" smtClean="0">
                <a:latin typeface="Times New Roman" pitchFamily="18" charset="0"/>
              </a:rPr>
              <a:t>步</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移动节点将注册请求发送到外部代理</a:t>
            </a:r>
            <a:r>
              <a:rPr lang="en-US" altLang="zh-CN" sz="2400" smtClean="0">
                <a:latin typeface="Times New Roman" pitchFamily="18" charset="0"/>
              </a:rPr>
              <a:t>,</a:t>
            </a:r>
            <a:r>
              <a:rPr lang="zh-CN" altLang="en-US" sz="2400" smtClean="0">
                <a:latin typeface="Times New Roman" pitchFamily="18" charset="0"/>
              </a:rPr>
              <a:t>请求转发服务</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外部代理将请求中转到移动节点的本地代理</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本地代理接受或拒绝请求</a:t>
            </a:r>
            <a:r>
              <a:rPr lang="en-US" altLang="zh-CN" sz="2400" smtClean="0">
                <a:latin typeface="Times New Roman" pitchFamily="18" charset="0"/>
              </a:rPr>
              <a:t>,</a:t>
            </a:r>
            <a:r>
              <a:rPr lang="zh-CN" altLang="en-US" sz="2400" smtClean="0">
                <a:latin typeface="Times New Roman" pitchFamily="18" charset="0"/>
              </a:rPr>
              <a:t>并向外部代理发送注册回应</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外部代理将回应中转给移动节点</a:t>
            </a:r>
            <a:r>
              <a:rPr lang="en-US" altLang="zh-CN" sz="2400" smtClean="0">
                <a:latin typeface="Times New Roman" pitchFamily="18" charset="0"/>
              </a:rPr>
              <a:t>.</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6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206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69"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7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2"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3"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4"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5"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6"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7"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8"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9"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0"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1"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2"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08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08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208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208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208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208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209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209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209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209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209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209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209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209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209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209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210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210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210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210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0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2105" name="Group 41"/>
          <p:cNvGrpSpPr>
            <a:grpSpLocks/>
          </p:cNvGrpSpPr>
          <p:nvPr/>
        </p:nvGrpSpPr>
        <p:grpSpPr bwMode="auto">
          <a:xfrm>
            <a:off x="1069975" y="3748088"/>
            <a:ext cx="131763" cy="69850"/>
            <a:chOff x="833" y="3024"/>
            <a:chExt cx="78" cy="51"/>
          </a:xfrm>
        </p:grpSpPr>
        <p:sp>
          <p:nvSpPr>
            <p:cNvPr id="47210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7"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8"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2109" name="Group 45"/>
          <p:cNvGrpSpPr>
            <a:grpSpLocks/>
          </p:cNvGrpSpPr>
          <p:nvPr/>
        </p:nvGrpSpPr>
        <p:grpSpPr bwMode="auto">
          <a:xfrm>
            <a:off x="8937625" y="3757613"/>
            <a:ext cx="131763" cy="66675"/>
            <a:chOff x="5432" y="3030"/>
            <a:chExt cx="78" cy="51"/>
          </a:xfrm>
        </p:grpSpPr>
        <p:sp>
          <p:nvSpPr>
            <p:cNvPr id="47211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1"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2"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1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4"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5"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6"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7"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8"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12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212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212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212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12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212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212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212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212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212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213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213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213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213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213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3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213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2140" name="Group 76"/>
          <p:cNvGrpSpPr>
            <a:grpSpLocks/>
          </p:cNvGrpSpPr>
          <p:nvPr/>
        </p:nvGrpSpPr>
        <p:grpSpPr bwMode="auto">
          <a:xfrm>
            <a:off x="3217864" y="1789113"/>
            <a:ext cx="2787651" cy="3927475"/>
            <a:chOff x="2027" y="1127"/>
            <a:chExt cx="1756" cy="2474"/>
          </a:xfrm>
        </p:grpSpPr>
        <p:sp>
          <p:nvSpPr>
            <p:cNvPr id="472138" name="Text Box 74"/>
            <p:cNvSpPr txBox="1">
              <a:spLocks noChangeArrowheads="1"/>
            </p:cNvSpPr>
            <p:nvPr/>
          </p:nvSpPr>
          <p:spPr bwMode="auto">
            <a:xfrm>
              <a:off x="2027" y="3194"/>
              <a:ext cx="175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smtClean="0">
                  <a:solidFill>
                    <a:srgbClr val="333399"/>
                  </a:solidFill>
                  <a:latin typeface="Arial" charset="0"/>
                  <a:ea typeface="黑体" pitchFamily="2" charset="-122"/>
                </a:rPr>
                <a:t>标志占 </a:t>
              </a:r>
              <a:r>
                <a:rPr lang="en-US" altLang="zh-CN" dirty="0" smtClean="0">
                  <a:solidFill>
                    <a:srgbClr val="333399"/>
                  </a:solidFill>
                  <a:latin typeface="Arial" charset="0"/>
                  <a:ea typeface="黑体" pitchFamily="2" charset="-122"/>
                </a:rPr>
                <a:t>3 bit</a:t>
              </a:r>
              <a:r>
                <a:rPr lang="zh-CN" altLang="en-US" dirty="0" smtClean="0">
                  <a:solidFill>
                    <a:srgbClr val="333399"/>
                  </a:solidFill>
                  <a:latin typeface="Arial" charset="0"/>
                  <a:ea typeface="黑体" pitchFamily="2" charset="-122"/>
                </a:rPr>
                <a:t>，最高位为</a:t>
              </a:r>
              <a:r>
                <a:rPr lang="en-US" altLang="zh-CN" dirty="0" smtClean="0">
                  <a:solidFill>
                    <a:srgbClr val="333399"/>
                  </a:solidFill>
                  <a:latin typeface="Arial" charset="0"/>
                  <a:ea typeface="黑体" pitchFamily="2" charset="-122"/>
                </a:rPr>
                <a:t>0</a:t>
              </a:r>
            </a:p>
            <a:p>
              <a:pPr algn="ctr"/>
              <a:r>
                <a:rPr lang="en-US" altLang="zh-CN" dirty="0" smtClean="0">
                  <a:solidFill>
                    <a:srgbClr val="333399"/>
                  </a:solidFill>
                  <a:latin typeface="Arial" charset="0"/>
                  <a:ea typeface="黑体" pitchFamily="2" charset="-122"/>
                </a:rPr>
                <a:t>MF</a:t>
              </a:r>
              <a:r>
                <a:rPr lang="zh-CN" altLang="en-US" dirty="0" smtClean="0">
                  <a:solidFill>
                    <a:srgbClr val="333399"/>
                  </a:solidFill>
                  <a:latin typeface="Arial" charset="0"/>
                  <a:ea typeface="黑体" pitchFamily="2" charset="-122"/>
                </a:rPr>
                <a:t>为</a:t>
              </a:r>
              <a:r>
                <a:rPr lang="en-US" altLang="zh-CN" dirty="0" smtClean="0">
                  <a:solidFill>
                    <a:srgbClr val="333399"/>
                  </a:solidFill>
                  <a:latin typeface="Arial" charset="0"/>
                  <a:ea typeface="黑体" pitchFamily="2" charset="-122"/>
                </a:rPr>
                <a:t>0</a:t>
              </a:r>
              <a:r>
                <a:rPr lang="zh-CN" altLang="en-US" dirty="0" smtClean="0">
                  <a:solidFill>
                    <a:srgbClr val="333399"/>
                  </a:solidFill>
                  <a:latin typeface="Arial" charset="0"/>
                  <a:ea typeface="黑体" pitchFamily="2" charset="-122"/>
                </a:rPr>
                <a:t>表示最后一个分片</a:t>
              </a:r>
              <a:endParaRPr lang="zh-CN" altLang="en-US" dirty="0">
                <a:solidFill>
                  <a:srgbClr val="333399"/>
                </a:solidFill>
                <a:latin typeface="Arial" charset="0"/>
                <a:ea typeface="黑体" pitchFamily="2" charset="-122"/>
              </a:endParaRPr>
            </a:p>
          </p:txBody>
        </p:sp>
        <p:sp>
          <p:nvSpPr>
            <p:cNvPr id="472139" name="Rectangle 75"/>
            <p:cNvSpPr>
              <a:spLocks noChangeArrowheads="1"/>
            </p:cNvSpPr>
            <p:nvPr/>
          </p:nvSpPr>
          <p:spPr bwMode="auto">
            <a:xfrm>
              <a:off x="3198" y="1127"/>
              <a:ext cx="498"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41" name="AutoShape 7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59777593"/>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21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mtClean="0">
                <a:latin typeface="Times New Roman" pitchFamily="18" charset="0"/>
              </a:rPr>
              <a:t>注册程序的不安全性</a:t>
            </a:r>
          </a:p>
        </p:txBody>
      </p:sp>
      <p:sp>
        <p:nvSpPr>
          <p:cNvPr id="131075" name="Rectangle 3"/>
          <p:cNvSpPr>
            <a:spLocks noGrp="1" noChangeArrowheads="1"/>
          </p:cNvSpPr>
          <p:nvPr>
            <p:ph type="body" idx="1"/>
          </p:nvPr>
        </p:nvSpPr>
        <p:spPr>
          <a:xfrm>
            <a:off x="468313" y="1714500"/>
            <a:ext cx="8486775" cy="4883150"/>
          </a:xfrm>
        </p:spPr>
        <p:txBody>
          <a:bodyPr/>
          <a:lstStyle/>
          <a:p>
            <a:pPr eaLnBrk="1" hangingPunct="1">
              <a:lnSpc>
                <a:spcPct val="150000"/>
              </a:lnSpc>
            </a:pPr>
            <a:r>
              <a:rPr lang="zh-CN" altLang="en-US" sz="2400" smtClean="0">
                <a:latin typeface="Times New Roman" pitchFamily="18" charset="0"/>
              </a:rPr>
              <a:t>移动</a:t>
            </a:r>
            <a:r>
              <a:rPr lang="en-US" altLang="zh-CN" sz="2400" smtClean="0">
                <a:latin typeface="Times New Roman" pitchFamily="18" charset="0"/>
              </a:rPr>
              <a:t>IP</a:t>
            </a:r>
            <a:r>
              <a:rPr lang="zh-CN" altLang="en-US" sz="2400" smtClean="0">
                <a:latin typeface="Times New Roman" pitchFamily="18" charset="0"/>
              </a:rPr>
              <a:t>被设计成能抵挡两类攻击</a:t>
            </a:r>
          </a:p>
          <a:p>
            <a:pPr lvl="1" eaLnBrk="1" hangingPunct="1">
              <a:lnSpc>
                <a:spcPct val="150000"/>
              </a:lnSpc>
            </a:pPr>
            <a:r>
              <a:rPr lang="zh-CN" altLang="en-US" sz="2400" smtClean="0">
                <a:latin typeface="Times New Roman" pitchFamily="18" charset="0"/>
              </a:rPr>
              <a:t>一个节点可能伪装成外部代理</a:t>
            </a:r>
            <a:r>
              <a:rPr lang="en-US" altLang="zh-CN" sz="2400" smtClean="0">
                <a:latin typeface="Times New Roman" pitchFamily="18" charset="0"/>
              </a:rPr>
              <a:t>,</a:t>
            </a:r>
            <a:r>
              <a:rPr lang="zh-CN" altLang="en-US" sz="2400" smtClean="0">
                <a:latin typeface="Times New Roman" pitchFamily="18" charset="0"/>
              </a:rPr>
              <a:t>并向本地代理发送注册请求</a:t>
            </a:r>
            <a:r>
              <a:rPr lang="en-US" altLang="zh-CN" sz="2400" smtClean="0">
                <a:latin typeface="Times New Roman" pitchFamily="18" charset="0"/>
              </a:rPr>
              <a:t>,</a:t>
            </a:r>
            <a:r>
              <a:rPr lang="zh-CN" altLang="en-US" sz="2400" smtClean="0">
                <a:latin typeface="Times New Roman" pitchFamily="18" charset="0"/>
              </a:rPr>
              <a:t>以求将目的为移动节点的通信转到自己</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恶意代理可能重发旧的注册报文</a:t>
            </a:r>
            <a:r>
              <a:rPr lang="en-US" altLang="zh-CN" sz="2400" smtClean="0">
                <a:latin typeface="Times New Roman" pitchFamily="18" charset="0"/>
              </a:rPr>
              <a:t>,</a:t>
            </a:r>
            <a:r>
              <a:rPr lang="zh-CN" altLang="en-US" sz="2400" smtClean="0">
                <a:latin typeface="Times New Roman" pitchFamily="18" charset="0"/>
              </a:rPr>
              <a:t>有效地将移动节点由网络中除去</a:t>
            </a:r>
            <a:endParaRPr lang="en-US" altLang="zh-CN" sz="2400" smtClean="0">
              <a:latin typeface="Times New Roman" pitchFamily="18" charset="0"/>
            </a:endParaRPr>
          </a:p>
          <a:p>
            <a:pPr eaLnBrk="1" hangingPunct="1">
              <a:lnSpc>
                <a:spcPct val="150000"/>
              </a:lnSpc>
            </a:pPr>
            <a:r>
              <a:rPr lang="zh-CN" altLang="en-US" sz="2400" smtClean="0">
                <a:latin typeface="Times New Roman" pitchFamily="18" charset="0"/>
              </a:rPr>
              <a:t>为达到报文认证</a:t>
            </a:r>
            <a:r>
              <a:rPr lang="en-US" altLang="zh-CN" sz="2400" smtClean="0">
                <a:latin typeface="Times New Roman" pitchFamily="18" charset="0"/>
              </a:rPr>
              <a:t>,</a:t>
            </a:r>
            <a:r>
              <a:rPr lang="zh-CN" altLang="en-US" sz="2400" smtClean="0">
                <a:latin typeface="Times New Roman" pitchFamily="18" charset="0"/>
              </a:rPr>
              <a:t>每个注册请求和回应包含认证扩充</a:t>
            </a:r>
            <a:endParaRPr lang="en-US" altLang="zh-CN" sz="2400" smtClean="0">
              <a:latin typeface="Times New Roman" pitchFamily="18"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内容占位符 2"/>
          <p:cNvSpPr>
            <a:spLocks noGrp="1"/>
          </p:cNvSpPr>
          <p:nvPr>
            <p:ph idx="1"/>
          </p:nvPr>
        </p:nvSpPr>
        <p:spPr/>
        <p:txBody>
          <a:bodyPr/>
          <a:lstStyle/>
          <a:p>
            <a:r>
              <a:rPr lang="zh-CN" altLang="en-US" sz="2800" smtClean="0"/>
              <a:t>隧道将原有的</a:t>
            </a:r>
            <a:r>
              <a:rPr lang="en-US" altLang="zh-CN" sz="2800" smtClean="0"/>
              <a:t>IP</a:t>
            </a:r>
            <a:r>
              <a:rPr lang="zh-CN" altLang="en-US" sz="2800" smtClean="0"/>
              <a:t>报文作为载荷，在外面包上一层新的</a:t>
            </a:r>
            <a:r>
              <a:rPr lang="en-US" altLang="zh-CN" sz="2800" smtClean="0"/>
              <a:t>IP</a:t>
            </a:r>
            <a:r>
              <a:rPr lang="zh-CN" altLang="en-US" sz="2800" smtClean="0"/>
              <a:t>包头，转换成为一个新的</a:t>
            </a:r>
            <a:r>
              <a:rPr lang="en-US" altLang="zh-CN" sz="2800" smtClean="0"/>
              <a:t>IP</a:t>
            </a:r>
            <a:r>
              <a:rPr lang="zh-CN" altLang="en-US" sz="2800" smtClean="0"/>
              <a:t>报文</a:t>
            </a:r>
            <a:endParaRPr lang="en-US" altLang="zh-CN" sz="2800" smtClean="0"/>
          </a:p>
          <a:p>
            <a:r>
              <a:rPr lang="zh-CN" altLang="en-US" sz="2800" smtClean="0"/>
              <a:t>在一定程度上提高了安全性</a:t>
            </a:r>
            <a:endParaRPr lang="en-US" altLang="zh-CN" sz="2800" smtClean="0"/>
          </a:p>
          <a:p>
            <a:endParaRPr lang="zh-CN" altLang="en-US" sz="2800" smtClean="0"/>
          </a:p>
        </p:txBody>
      </p:sp>
      <p:sp>
        <p:nvSpPr>
          <p:cNvPr id="8" name="矩形 7"/>
          <p:cNvSpPr/>
          <p:nvPr/>
        </p:nvSpPr>
        <p:spPr>
          <a:xfrm>
            <a:off x="3786188" y="3429000"/>
            <a:ext cx="4357687" cy="642938"/>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100" name="标题 1"/>
          <p:cNvSpPr>
            <a:spLocks noGrp="1"/>
          </p:cNvSpPr>
          <p:nvPr>
            <p:ph type="title"/>
          </p:nvPr>
        </p:nvSpPr>
        <p:spPr/>
        <p:txBody>
          <a:bodyPr/>
          <a:lstStyle/>
          <a:p>
            <a:r>
              <a:rPr lang="zh-CN" altLang="en-US" smtClean="0"/>
              <a:t>隧道</a:t>
            </a:r>
          </a:p>
        </p:txBody>
      </p:sp>
      <p:graphicFrame>
        <p:nvGraphicFramePr>
          <p:cNvPr id="5" name="表格 4"/>
          <p:cNvGraphicFramePr>
            <a:graphicFrameLocks noGrp="1"/>
          </p:cNvGraphicFramePr>
          <p:nvPr/>
        </p:nvGraphicFramePr>
        <p:xfrm>
          <a:off x="1143000" y="3429000"/>
          <a:ext cx="2638425" cy="640034"/>
        </p:xfrm>
        <a:graphic>
          <a:graphicData uri="http://schemas.openxmlformats.org/drawingml/2006/table">
            <a:tbl>
              <a:tblPr firstRow="1" bandRow="1">
                <a:tableStyleId>{E8B1032C-EA38-4F05-BA0D-38AFFFC7BED3}</a:tableStyleId>
              </a:tblPr>
              <a:tblGrid>
                <a:gridCol w="1214445"/>
                <a:gridCol w="1423980"/>
              </a:tblGrid>
              <a:tr h="639763">
                <a:tc>
                  <a:txBody>
                    <a:bodyPr/>
                    <a:lstStyle/>
                    <a:p>
                      <a:pPr algn="ctr"/>
                      <a:r>
                        <a:rPr lang="zh-CN" altLang="en-US" sz="1800" dirty="0" smtClean="0"/>
                        <a:t>本地代理</a:t>
                      </a:r>
                      <a:endParaRPr lang="en-US" altLang="zh-CN" sz="1800" dirty="0" smtClean="0"/>
                    </a:p>
                    <a:p>
                      <a:pPr algn="ctr"/>
                      <a:r>
                        <a:rPr lang="zh-CN" altLang="en-US" sz="1800" dirty="0" smtClean="0"/>
                        <a:t>地址</a:t>
                      </a:r>
                      <a:endParaRPr lang="zh-CN" altLang="en-US" sz="1800" dirty="0"/>
                    </a:p>
                  </a:txBody>
                  <a:tcPr marT="45697" marB="45697"/>
                </a:tc>
                <a:tc>
                  <a:txBody>
                    <a:bodyPr/>
                    <a:lstStyle/>
                    <a:p>
                      <a:pPr algn="ctr"/>
                      <a:r>
                        <a:rPr lang="zh-CN" altLang="en-US" sz="1800" dirty="0" smtClean="0"/>
                        <a:t>转交地址</a:t>
                      </a:r>
                      <a:endParaRPr lang="zh-CN" altLang="en-US" sz="1800" dirty="0"/>
                    </a:p>
                  </a:txBody>
                  <a:tcPr marT="45697" marB="45697"/>
                </a:tc>
              </a:tr>
            </a:tbl>
          </a:graphicData>
        </a:graphic>
      </p:graphicFrame>
      <p:graphicFrame>
        <p:nvGraphicFramePr>
          <p:cNvPr id="6" name="表格 5"/>
          <p:cNvGraphicFramePr>
            <a:graphicFrameLocks noGrp="1"/>
          </p:cNvGraphicFramePr>
          <p:nvPr/>
        </p:nvGraphicFramePr>
        <p:xfrm>
          <a:off x="4000500" y="3571875"/>
          <a:ext cx="3957639" cy="371475"/>
        </p:xfrm>
        <a:graphic>
          <a:graphicData uri="http://schemas.openxmlformats.org/drawingml/2006/table">
            <a:tbl>
              <a:tblPr firstRow="1" bandRow="1">
                <a:tableStyleId>{E8B1032C-EA38-4F05-BA0D-38AFFFC7BED3}</a:tableStyleId>
              </a:tblPr>
              <a:tblGrid>
                <a:gridCol w="1319213"/>
                <a:gridCol w="1319213"/>
                <a:gridCol w="1319213"/>
              </a:tblGrid>
              <a:tr h="371475">
                <a:tc>
                  <a:txBody>
                    <a:bodyPr/>
                    <a:lstStyle/>
                    <a:p>
                      <a:pPr algn="ctr"/>
                      <a:r>
                        <a:rPr lang="zh-CN" altLang="en-US" sz="1800" dirty="0" smtClean="0"/>
                        <a:t>源地址</a:t>
                      </a:r>
                      <a:endParaRPr lang="zh-CN" altLang="en-US" sz="1800" dirty="0"/>
                    </a:p>
                  </a:txBody>
                  <a:tcPr marT="45798" marB="45798"/>
                </a:tc>
                <a:tc>
                  <a:txBody>
                    <a:bodyPr/>
                    <a:lstStyle/>
                    <a:p>
                      <a:pPr algn="ctr"/>
                      <a:r>
                        <a:rPr lang="zh-CN" altLang="en-US" sz="1800" dirty="0" smtClean="0"/>
                        <a:t>目标地址</a:t>
                      </a:r>
                      <a:endParaRPr lang="zh-CN" altLang="en-US" sz="1800" dirty="0"/>
                    </a:p>
                  </a:txBody>
                  <a:tcPr marT="45798" marB="45798"/>
                </a:tc>
                <a:tc>
                  <a:txBody>
                    <a:bodyPr/>
                    <a:lstStyle/>
                    <a:p>
                      <a:pPr algn="ctr"/>
                      <a:r>
                        <a:rPr lang="zh-CN" altLang="en-US" sz="1800" dirty="0" smtClean="0"/>
                        <a:t>原</a:t>
                      </a:r>
                      <a:r>
                        <a:rPr lang="en-US" altLang="zh-CN" sz="1800" dirty="0" smtClean="0"/>
                        <a:t>IP</a:t>
                      </a:r>
                      <a:r>
                        <a:rPr lang="zh-CN" altLang="en-US" sz="1800" dirty="0" smtClean="0"/>
                        <a:t>载荷</a:t>
                      </a:r>
                      <a:endParaRPr lang="zh-CN" altLang="en-US" sz="1800" dirty="0"/>
                    </a:p>
                  </a:txBody>
                  <a:tcPr marT="45798" marB="45798"/>
                </a:tc>
              </a:tr>
            </a:tbl>
          </a:graphicData>
        </a:graphic>
      </p:graphicFrame>
      <p:pic>
        <p:nvPicPr>
          <p:cNvPr id="275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395413"/>
            <a:ext cx="8559800" cy="494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458"/>
                                        </p:tgtEl>
                                        <p:attrNameLst>
                                          <p:attrName>style.visibility</p:attrName>
                                        </p:attrNameLst>
                                      </p:cBhvr>
                                      <p:to>
                                        <p:strVal val="visible"/>
                                      </p:to>
                                    </p:set>
                                    <p:anim calcmode="lin" valueType="num">
                                      <p:cBhvr additive="base">
                                        <p:cTn id="7" dur="500" fill="hold"/>
                                        <p:tgtEl>
                                          <p:spTgt spid="275458"/>
                                        </p:tgtEl>
                                        <p:attrNameLst>
                                          <p:attrName>ppt_x</p:attrName>
                                        </p:attrNameLst>
                                      </p:cBhvr>
                                      <p:tavLst>
                                        <p:tav tm="0">
                                          <p:val>
                                            <p:strVal val="#ppt_x"/>
                                          </p:val>
                                        </p:tav>
                                        <p:tav tm="100000">
                                          <p:val>
                                            <p:strVal val="#ppt_x"/>
                                          </p:val>
                                        </p:tav>
                                      </p:tavLst>
                                    </p:anim>
                                    <p:anim calcmode="lin" valueType="num">
                                      <p:cBhvr additive="base">
                                        <p:cTn id="8" dur="500" fill="hold"/>
                                        <p:tgtEl>
                                          <p:spTgt spid="275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309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3"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4"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6"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7"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8"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9"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0"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1"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2"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3"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4"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5"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6"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0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0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311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311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311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311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311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311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311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311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311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311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312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312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312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312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312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312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312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312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2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3129" name="Group 41"/>
          <p:cNvGrpSpPr>
            <a:grpSpLocks/>
          </p:cNvGrpSpPr>
          <p:nvPr/>
        </p:nvGrpSpPr>
        <p:grpSpPr bwMode="auto">
          <a:xfrm>
            <a:off x="1069975" y="3748088"/>
            <a:ext cx="131763" cy="69850"/>
            <a:chOff x="833" y="3024"/>
            <a:chExt cx="78" cy="51"/>
          </a:xfrm>
        </p:grpSpPr>
        <p:sp>
          <p:nvSpPr>
            <p:cNvPr id="47313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1"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2"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3133" name="Group 45"/>
          <p:cNvGrpSpPr>
            <a:grpSpLocks/>
          </p:cNvGrpSpPr>
          <p:nvPr/>
        </p:nvGrpSpPr>
        <p:grpSpPr bwMode="auto">
          <a:xfrm>
            <a:off x="8937625" y="3757613"/>
            <a:ext cx="131763" cy="66675"/>
            <a:chOff x="5432" y="3030"/>
            <a:chExt cx="78" cy="51"/>
          </a:xfrm>
        </p:grpSpPr>
        <p:sp>
          <p:nvSpPr>
            <p:cNvPr id="47313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5"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6"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3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8"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9"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0"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1"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2"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4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314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314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314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4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314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315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315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315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315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315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315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315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315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315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5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316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3166" name="Group 78"/>
          <p:cNvGrpSpPr>
            <a:grpSpLocks/>
          </p:cNvGrpSpPr>
          <p:nvPr/>
        </p:nvGrpSpPr>
        <p:grpSpPr bwMode="auto">
          <a:xfrm>
            <a:off x="1298575" y="1773238"/>
            <a:ext cx="7681913" cy="4764087"/>
            <a:chOff x="818" y="1117"/>
            <a:chExt cx="4839" cy="3001"/>
          </a:xfrm>
        </p:grpSpPr>
        <p:sp>
          <p:nvSpPr>
            <p:cNvPr id="473162" name="Text Box 74"/>
            <p:cNvSpPr txBox="1">
              <a:spLocks noChangeArrowheads="1"/>
            </p:cNvSpPr>
            <p:nvPr/>
          </p:nvSpPr>
          <p:spPr bwMode="auto">
            <a:xfrm>
              <a:off x="818" y="3172"/>
              <a:ext cx="4175"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片偏移</a:t>
              </a:r>
              <a:r>
                <a:rPr lang="en-US" altLang="zh-CN">
                  <a:solidFill>
                    <a:srgbClr val="333399"/>
                  </a:solidFill>
                  <a:latin typeface="Arial" charset="0"/>
                  <a:ea typeface="黑体" pitchFamily="2" charset="-122"/>
                </a:rPr>
                <a:t>(12 bit)</a:t>
              </a:r>
              <a:r>
                <a:rPr lang="zh-CN" altLang="en-US">
                  <a:solidFill>
                    <a:srgbClr val="333399"/>
                  </a:solidFill>
                  <a:latin typeface="Arial" charset="0"/>
                  <a:ea typeface="黑体" pitchFamily="2" charset="-122"/>
                </a:rPr>
                <a:t>指出：较长的分组在分片后</a:t>
              </a:r>
            </a:p>
            <a:p>
              <a:pPr algn="ctr">
                <a:lnSpc>
                  <a:spcPct val="110000"/>
                </a:lnSpc>
              </a:pPr>
              <a:r>
                <a:rPr lang="zh-CN" altLang="en-US">
                  <a:solidFill>
                    <a:srgbClr val="333399"/>
                  </a:solidFill>
                  <a:latin typeface="Arial" charset="0"/>
                  <a:ea typeface="黑体" pitchFamily="2" charset="-122"/>
                </a:rPr>
                <a:t>某片在原分组中的相对位置。</a:t>
              </a:r>
            </a:p>
            <a:p>
              <a:pPr algn="ctr">
                <a:lnSpc>
                  <a:spcPct val="110000"/>
                </a:lnSpc>
              </a:pPr>
              <a:r>
                <a:rPr lang="zh-CN" altLang="en-US">
                  <a:solidFill>
                    <a:srgbClr val="333399"/>
                  </a:solidFill>
                  <a:latin typeface="Arial" charset="0"/>
                  <a:ea typeface="黑体" pitchFamily="2" charset="-122"/>
                </a:rPr>
                <a:t>片偏移以 </a:t>
              </a:r>
              <a:r>
                <a:rPr lang="en-US" altLang="zh-CN">
                  <a:solidFill>
                    <a:srgbClr val="333399"/>
                  </a:solidFill>
                  <a:latin typeface="Arial" charset="0"/>
                  <a:ea typeface="黑体" pitchFamily="2" charset="-122"/>
                </a:rPr>
                <a:t>8 </a:t>
              </a:r>
              <a:r>
                <a:rPr lang="zh-CN" altLang="en-US">
                  <a:solidFill>
                    <a:srgbClr val="333399"/>
                  </a:solidFill>
                  <a:latin typeface="Arial" charset="0"/>
                  <a:ea typeface="黑体" pitchFamily="2" charset="-122"/>
                </a:rPr>
                <a:t>个字节为偏移单位。</a:t>
              </a:r>
            </a:p>
          </p:txBody>
        </p:sp>
        <p:sp>
          <p:nvSpPr>
            <p:cNvPr id="473163" name="Rectangle 75"/>
            <p:cNvSpPr>
              <a:spLocks noChangeArrowheads="1"/>
            </p:cNvSpPr>
            <p:nvPr/>
          </p:nvSpPr>
          <p:spPr bwMode="auto">
            <a:xfrm>
              <a:off x="3696" y="1117"/>
              <a:ext cx="1961"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65" name="AutoShape 7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817043704"/>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31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ChangeArrowheads="1"/>
          </p:cNvSpPr>
          <p:nvPr/>
        </p:nvSpPr>
        <p:spPr bwMode="auto">
          <a:xfrm>
            <a:off x="2765425" y="2239963"/>
            <a:ext cx="4830763"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17" name="Text Box 5"/>
          <p:cNvSpPr txBox="1">
            <a:spLocks noChangeArrowheads="1"/>
          </p:cNvSpPr>
          <p:nvPr/>
        </p:nvSpPr>
        <p:spPr bwMode="auto">
          <a:xfrm>
            <a:off x="571500" y="5840413"/>
            <a:ext cx="1760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 = 0</a:t>
            </a:r>
          </a:p>
        </p:txBody>
      </p:sp>
      <p:sp>
        <p:nvSpPr>
          <p:cNvPr id="474118" name="Rectangle 6"/>
          <p:cNvSpPr>
            <a:spLocks noChangeArrowheads="1"/>
          </p:cNvSpPr>
          <p:nvPr/>
        </p:nvSpPr>
        <p:spPr bwMode="auto">
          <a:xfrm>
            <a:off x="1887538" y="2239963"/>
            <a:ext cx="5708650" cy="4635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a:p>
        </p:txBody>
      </p:sp>
      <p:sp>
        <p:nvSpPr>
          <p:cNvPr id="474119" name="Line 7"/>
          <p:cNvSpPr>
            <a:spLocks noChangeShapeType="1"/>
          </p:cNvSpPr>
          <p:nvPr/>
        </p:nvSpPr>
        <p:spPr bwMode="auto">
          <a:xfrm>
            <a:off x="294163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0" name="Line 8"/>
          <p:cNvSpPr>
            <a:spLocks noChangeShapeType="1"/>
          </p:cNvSpPr>
          <p:nvPr/>
        </p:nvSpPr>
        <p:spPr bwMode="auto">
          <a:xfrm>
            <a:off x="3117850"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1" name="Line 9"/>
          <p:cNvSpPr>
            <a:spLocks noChangeShapeType="1"/>
          </p:cNvSpPr>
          <p:nvPr/>
        </p:nvSpPr>
        <p:spPr bwMode="auto">
          <a:xfrm>
            <a:off x="3294063"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2" name="Line 10"/>
          <p:cNvSpPr>
            <a:spLocks noChangeShapeType="1"/>
          </p:cNvSpPr>
          <p:nvPr/>
        </p:nvSpPr>
        <p:spPr bwMode="auto">
          <a:xfrm>
            <a:off x="7419975"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3" name="Rectangle 11"/>
          <p:cNvSpPr>
            <a:spLocks noChangeArrowheads="1"/>
          </p:cNvSpPr>
          <p:nvPr/>
        </p:nvSpPr>
        <p:spPr bwMode="auto">
          <a:xfrm>
            <a:off x="1011238" y="4192588"/>
            <a:ext cx="1754187"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24" name="Line 12"/>
          <p:cNvSpPr>
            <a:spLocks noChangeShapeType="1"/>
          </p:cNvSpPr>
          <p:nvPr/>
        </p:nvSpPr>
        <p:spPr bwMode="auto">
          <a:xfrm>
            <a:off x="11858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5" name="Line 13"/>
          <p:cNvSpPr>
            <a:spLocks noChangeShapeType="1"/>
          </p:cNvSpPr>
          <p:nvPr/>
        </p:nvSpPr>
        <p:spPr bwMode="auto">
          <a:xfrm>
            <a:off x="1362075"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6" name="Line 14"/>
          <p:cNvSpPr>
            <a:spLocks noChangeShapeType="1"/>
          </p:cNvSpPr>
          <p:nvPr/>
        </p:nvSpPr>
        <p:spPr bwMode="auto">
          <a:xfrm>
            <a:off x="15382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7" name="Line 15"/>
          <p:cNvSpPr>
            <a:spLocks noChangeShapeType="1"/>
          </p:cNvSpPr>
          <p:nvPr/>
        </p:nvSpPr>
        <p:spPr bwMode="auto">
          <a:xfrm>
            <a:off x="258921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8" name="Text Box 16"/>
          <p:cNvSpPr txBox="1">
            <a:spLocks noChangeArrowheads="1"/>
          </p:cNvSpPr>
          <p:nvPr/>
        </p:nvSpPr>
        <p:spPr bwMode="auto">
          <a:xfrm>
            <a:off x="7620000" y="2133600"/>
            <a:ext cx="133191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a:t>
            </a:r>
          </a:p>
          <a:p>
            <a:pPr>
              <a:lnSpc>
                <a:spcPct val="90000"/>
              </a:lnSpc>
            </a:pPr>
            <a:r>
              <a:rPr kumimoji="1" lang="en-US" altLang="zh-CN" sz="2000">
                <a:solidFill>
                  <a:srgbClr val="333399"/>
                </a:solidFill>
                <a:latin typeface="Arial" charset="0"/>
                <a:ea typeface="黑体" pitchFamily="2" charset="-122"/>
              </a:rPr>
              <a:t>= 0</a:t>
            </a:r>
          </a:p>
        </p:txBody>
      </p:sp>
      <p:sp>
        <p:nvSpPr>
          <p:cNvPr id="474129" name="Text Box 17"/>
          <p:cNvSpPr txBox="1">
            <a:spLocks noChangeArrowheads="1"/>
          </p:cNvSpPr>
          <p:nvPr/>
        </p:nvSpPr>
        <p:spPr bwMode="auto">
          <a:xfrm>
            <a:off x="3294063"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1400/8 = 175</a:t>
            </a:r>
          </a:p>
        </p:txBody>
      </p:sp>
      <p:sp>
        <p:nvSpPr>
          <p:cNvPr id="474130" name="Text Box 18"/>
          <p:cNvSpPr txBox="1">
            <a:spLocks noChangeArrowheads="1"/>
          </p:cNvSpPr>
          <p:nvPr/>
        </p:nvSpPr>
        <p:spPr bwMode="auto">
          <a:xfrm>
            <a:off x="6364288"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2800/8 = 350</a:t>
            </a:r>
          </a:p>
        </p:txBody>
      </p:sp>
      <p:sp>
        <p:nvSpPr>
          <p:cNvPr id="474131" name="Line 19"/>
          <p:cNvSpPr>
            <a:spLocks noChangeShapeType="1"/>
          </p:cNvSpPr>
          <p:nvPr/>
        </p:nvSpPr>
        <p:spPr bwMode="auto">
          <a:xfrm flipV="1">
            <a:off x="7493000"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2" name="Line 20"/>
          <p:cNvSpPr>
            <a:spLocks noChangeShapeType="1"/>
          </p:cNvSpPr>
          <p:nvPr/>
        </p:nvSpPr>
        <p:spPr bwMode="auto">
          <a:xfrm flipV="1">
            <a:off x="2849563"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3" name="Line 21"/>
          <p:cNvSpPr>
            <a:spLocks noChangeShapeType="1"/>
          </p:cNvSpPr>
          <p:nvPr/>
        </p:nvSpPr>
        <p:spPr bwMode="auto">
          <a:xfrm flipV="1">
            <a:off x="267811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4" name="Line 22"/>
          <p:cNvSpPr>
            <a:spLocks noChangeShapeType="1"/>
          </p:cNvSpPr>
          <p:nvPr/>
        </p:nvSpPr>
        <p:spPr bwMode="auto">
          <a:xfrm flipV="1">
            <a:off x="417036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5" name="Line 23"/>
          <p:cNvSpPr>
            <a:spLocks noChangeShapeType="1"/>
          </p:cNvSpPr>
          <p:nvPr/>
        </p:nvSpPr>
        <p:spPr bwMode="auto">
          <a:xfrm flipV="1">
            <a:off x="5751513"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6" name="Line 24"/>
          <p:cNvSpPr>
            <a:spLocks noChangeShapeType="1"/>
          </p:cNvSpPr>
          <p:nvPr/>
        </p:nvSpPr>
        <p:spPr bwMode="auto">
          <a:xfrm flipV="1">
            <a:off x="7316788"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7" name="Line 25"/>
          <p:cNvSpPr>
            <a:spLocks noChangeShapeType="1"/>
          </p:cNvSpPr>
          <p:nvPr/>
        </p:nvSpPr>
        <p:spPr bwMode="auto">
          <a:xfrm flipV="1">
            <a:off x="8474075"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8" name="Text Box 26"/>
          <p:cNvSpPr txBox="1">
            <a:spLocks noChangeArrowheads="1"/>
          </p:cNvSpPr>
          <p:nvPr/>
        </p:nvSpPr>
        <p:spPr bwMode="auto">
          <a:xfrm>
            <a:off x="3783013"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39" name="Text Box 27"/>
          <p:cNvSpPr txBox="1">
            <a:spLocks noChangeArrowheads="1"/>
          </p:cNvSpPr>
          <p:nvPr/>
        </p:nvSpPr>
        <p:spPr bwMode="auto">
          <a:xfrm>
            <a:off x="6943725"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40" name="Text Box 28"/>
          <p:cNvSpPr txBox="1">
            <a:spLocks noChangeArrowheads="1"/>
          </p:cNvSpPr>
          <p:nvPr/>
        </p:nvSpPr>
        <p:spPr bwMode="auto">
          <a:xfrm>
            <a:off x="8086725"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1" name="Text Box 29"/>
          <p:cNvSpPr txBox="1">
            <a:spLocks noChangeArrowheads="1"/>
          </p:cNvSpPr>
          <p:nvPr/>
        </p:nvSpPr>
        <p:spPr bwMode="auto">
          <a:xfrm>
            <a:off x="5360988" y="4910138"/>
            <a:ext cx="75088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2799</a:t>
            </a:r>
          </a:p>
        </p:txBody>
      </p:sp>
      <p:sp>
        <p:nvSpPr>
          <p:cNvPr id="474142" name="Text Box 30"/>
          <p:cNvSpPr txBox="1">
            <a:spLocks noChangeArrowheads="1"/>
          </p:cNvSpPr>
          <p:nvPr/>
        </p:nvSpPr>
        <p:spPr bwMode="auto">
          <a:xfrm>
            <a:off x="2290763"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1399</a:t>
            </a:r>
          </a:p>
        </p:txBody>
      </p:sp>
      <p:sp>
        <p:nvSpPr>
          <p:cNvPr id="474143" name="Text Box 31"/>
          <p:cNvSpPr txBox="1">
            <a:spLocks noChangeArrowheads="1"/>
          </p:cNvSpPr>
          <p:nvPr/>
        </p:nvSpPr>
        <p:spPr bwMode="auto">
          <a:xfrm>
            <a:off x="7119938" y="2957513"/>
            <a:ext cx="7493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4" name="Text Box 32"/>
          <p:cNvSpPr txBox="1">
            <a:spLocks noChangeArrowheads="1"/>
          </p:cNvSpPr>
          <p:nvPr/>
        </p:nvSpPr>
        <p:spPr bwMode="auto">
          <a:xfrm>
            <a:off x="563563" y="2060575"/>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需分片的</a:t>
            </a:r>
          </a:p>
          <a:p>
            <a:pPr algn="ctr"/>
            <a:r>
              <a:rPr kumimoji="1" lang="zh-CN" altLang="en-US" sz="2000">
                <a:solidFill>
                  <a:srgbClr val="333399"/>
                </a:solidFill>
                <a:latin typeface="Arial" charset="0"/>
                <a:ea typeface="黑体" pitchFamily="2" charset="-122"/>
              </a:rPr>
              <a:t>数据报</a:t>
            </a:r>
          </a:p>
        </p:txBody>
      </p:sp>
      <p:sp>
        <p:nvSpPr>
          <p:cNvPr id="474188" name="Rectangle 76"/>
          <p:cNvSpPr>
            <a:spLocks noChangeArrowheads="1"/>
          </p:cNvSpPr>
          <p:nvPr/>
        </p:nvSpPr>
        <p:spPr bwMode="auto">
          <a:xfrm>
            <a:off x="1908175" y="2257425"/>
            <a:ext cx="854075" cy="40798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5" name="Text Box 33"/>
          <p:cNvSpPr txBox="1">
            <a:spLocks noChangeArrowheads="1"/>
          </p:cNvSpPr>
          <p:nvPr/>
        </p:nvSpPr>
        <p:spPr bwMode="auto">
          <a:xfrm>
            <a:off x="835025" y="53959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1</a:t>
            </a:r>
          </a:p>
        </p:txBody>
      </p:sp>
      <p:sp>
        <p:nvSpPr>
          <p:cNvPr id="474146" name="Text Box 34"/>
          <p:cNvSpPr txBox="1">
            <a:spLocks noChangeArrowheads="1"/>
          </p:cNvSpPr>
          <p:nvPr/>
        </p:nvSpPr>
        <p:spPr bwMode="auto">
          <a:xfrm>
            <a:off x="1979613" y="21923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4147" name="Line 35"/>
          <p:cNvSpPr>
            <a:spLocks noChangeShapeType="1"/>
          </p:cNvSpPr>
          <p:nvPr/>
        </p:nvSpPr>
        <p:spPr bwMode="auto">
          <a:xfrm>
            <a:off x="2765425"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48" name="Rectangle 36"/>
          <p:cNvSpPr>
            <a:spLocks noChangeArrowheads="1"/>
          </p:cNvSpPr>
          <p:nvPr/>
        </p:nvSpPr>
        <p:spPr bwMode="auto">
          <a:xfrm>
            <a:off x="133350" y="4192588"/>
            <a:ext cx="877888"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9" name="Line 37"/>
          <p:cNvSpPr>
            <a:spLocks noChangeShapeType="1"/>
          </p:cNvSpPr>
          <p:nvPr/>
        </p:nvSpPr>
        <p:spPr bwMode="auto">
          <a:xfrm>
            <a:off x="452278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0" name="Line 38"/>
          <p:cNvSpPr>
            <a:spLocks noChangeShapeType="1"/>
          </p:cNvSpPr>
          <p:nvPr/>
        </p:nvSpPr>
        <p:spPr bwMode="auto">
          <a:xfrm>
            <a:off x="6278563"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1" name="Line 39"/>
          <p:cNvSpPr>
            <a:spLocks noChangeShapeType="1"/>
          </p:cNvSpPr>
          <p:nvPr/>
        </p:nvSpPr>
        <p:spPr bwMode="auto">
          <a:xfrm flipV="1">
            <a:off x="1011238" y="2703513"/>
            <a:ext cx="1754187"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2" name="Line 40"/>
          <p:cNvSpPr>
            <a:spLocks noChangeShapeType="1"/>
          </p:cNvSpPr>
          <p:nvPr/>
        </p:nvSpPr>
        <p:spPr bwMode="auto">
          <a:xfrm flipV="1">
            <a:off x="2765425" y="2703513"/>
            <a:ext cx="1757363"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3" name="Rectangle 41"/>
          <p:cNvSpPr>
            <a:spLocks noChangeArrowheads="1"/>
          </p:cNvSpPr>
          <p:nvPr/>
        </p:nvSpPr>
        <p:spPr bwMode="auto">
          <a:xfrm>
            <a:off x="4084638" y="4192588"/>
            <a:ext cx="1754187"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4" name="Line 42"/>
          <p:cNvSpPr>
            <a:spLocks noChangeShapeType="1"/>
          </p:cNvSpPr>
          <p:nvPr/>
        </p:nvSpPr>
        <p:spPr bwMode="auto">
          <a:xfrm>
            <a:off x="42592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5" name="Line 43"/>
          <p:cNvSpPr>
            <a:spLocks noChangeShapeType="1"/>
          </p:cNvSpPr>
          <p:nvPr/>
        </p:nvSpPr>
        <p:spPr bwMode="auto">
          <a:xfrm>
            <a:off x="44338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6" name="Line 44"/>
          <p:cNvSpPr>
            <a:spLocks noChangeShapeType="1"/>
          </p:cNvSpPr>
          <p:nvPr/>
        </p:nvSpPr>
        <p:spPr bwMode="auto">
          <a:xfrm>
            <a:off x="4610100"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7" name="Line 45"/>
          <p:cNvSpPr>
            <a:spLocks noChangeShapeType="1"/>
          </p:cNvSpPr>
          <p:nvPr/>
        </p:nvSpPr>
        <p:spPr bwMode="auto">
          <a:xfrm>
            <a:off x="566261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8" name="Rectangle 46"/>
          <p:cNvSpPr>
            <a:spLocks noChangeArrowheads="1"/>
          </p:cNvSpPr>
          <p:nvPr/>
        </p:nvSpPr>
        <p:spPr bwMode="auto">
          <a:xfrm>
            <a:off x="3206750" y="4192588"/>
            <a:ext cx="877888"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9" name="Line 47"/>
          <p:cNvSpPr>
            <a:spLocks noChangeShapeType="1"/>
          </p:cNvSpPr>
          <p:nvPr/>
        </p:nvSpPr>
        <p:spPr bwMode="auto">
          <a:xfrm flipV="1">
            <a:off x="4084638" y="2703513"/>
            <a:ext cx="43815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0" name="Line 48"/>
          <p:cNvSpPr>
            <a:spLocks noChangeShapeType="1"/>
          </p:cNvSpPr>
          <p:nvPr/>
        </p:nvSpPr>
        <p:spPr bwMode="auto">
          <a:xfrm flipV="1">
            <a:off x="5838825" y="2703513"/>
            <a:ext cx="439738"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1" name="Rectangle 49"/>
          <p:cNvSpPr>
            <a:spLocks noChangeArrowheads="1"/>
          </p:cNvSpPr>
          <p:nvPr/>
        </p:nvSpPr>
        <p:spPr bwMode="auto">
          <a:xfrm>
            <a:off x="7243763" y="4192588"/>
            <a:ext cx="1317625" cy="463550"/>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2" name="Line 50"/>
          <p:cNvSpPr>
            <a:spLocks noChangeShapeType="1"/>
          </p:cNvSpPr>
          <p:nvPr/>
        </p:nvSpPr>
        <p:spPr bwMode="auto">
          <a:xfrm>
            <a:off x="7419975"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3" name="Line 51"/>
          <p:cNvSpPr>
            <a:spLocks noChangeShapeType="1"/>
          </p:cNvSpPr>
          <p:nvPr/>
        </p:nvSpPr>
        <p:spPr bwMode="auto">
          <a:xfrm>
            <a:off x="7596188"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4" name="Line 52"/>
          <p:cNvSpPr>
            <a:spLocks noChangeShapeType="1"/>
          </p:cNvSpPr>
          <p:nvPr/>
        </p:nvSpPr>
        <p:spPr bwMode="auto">
          <a:xfrm>
            <a:off x="7772400"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5" name="Line 53"/>
          <p:cNvSpPr>
            <a:spLocks noChangeShapeType="1"/>
          </p:cNvSpPr>
          <p:nvPr/>
        </p:nvSpPr>
        <p:spPr bwMode="auto">
          <a:xfrm>
            <a:off x="8386763" y="419258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6" name="Rectangle 54"/>
          <p:cNvSpPr>
            <a:spLocks noChangeArrowheads="1"/>
          </p:cNvSpPr>
          <p:nvPr/>
        </p:nvSpPr>
        <p:spPr bwMode="auto">
          <a:xfrm>
            <a:off x="6367463" y="4192588"/>
            <a:ext cx="876300"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7" name="Line 55"/>
          <p:cNvSpPr>
            <a:spLocks noChangeShapeType="1"/>
          </p:cNvSpPr>
          <p:nvPr/>
        </p:nvSpPr>
        <p:spPr bwMode="auto">
          <a:xfrm flipH="1" flipV="1">
            <a:off x="7596188" y="2703513"/>
            <a:ext cx="96520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8" name="Line 56"/>
          <p:cNvSpPr>
            <a:spLocks noChangeShapeType="1"/>
          </p:cNvSpPr>
          <p:nvPr/>
        </p:nvSpPr>
        <p:spPr bwMode="auto">
          <a:xfrm flipH="1" flipV="1">
            <a:off x="6278563" y="2703513"/>
            <a:ext cx="965200" cy="1489075"/>
          </a:xfrm>
          <a:prstGeom prst="line">
            <a:avLst/>
          </a:prstGeom>
          <a:noFill/>
          <a:ln w="9525">
            <a:solidFill>
              <a:schemeClr val="folHlink"/>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9" name="Line 57"/>
          <p:cNvSpPr>
            <a:spLocks noChangeShapeType="1"/>
          </p:cNvSpPr>
          <p:nvPr/>
        </p:nvSpPr>
        <p:spPr bwMode="auto">
          <a:xfrm>
            <a:off x="2749550" y="2014538"/>
            <a:ext cx="48291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0" name="Text Box 58"/>
          <p:cNvSpPr txBox="1">
            <a:spLocks noChangeArrowheads="1"/>
          </p:cNvSpPr>
          <p:nvPr/>
        </p:nvSpPr>
        <p:spPr bwMode="auto">
          <a:xfrm>
            <a:off x="3646488" y="1808163"/>
            <a:ext cx="2667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数据部分共 </a:t>
            </a:r>
            <a:r>
              <a:rPr kumimoji="1" lang="en-US" altLang="zh-CN" sz="2000">
                <a:solidFill>
                  <a:srgbClr val="333399"/>
                </a:solidFill>
                <a:latin typeface="Arial" charset="0"/>
                <a:ea typeface="黑体" pitchFamily="2" charset="-122"/>
              </a:rPr>
              <a:t>3800 </a:t>
            </a:r>
            <a:r>
              <a:rPr kumimoji="1" lang="zh-CN" altLang="en-US" sz="2000">
                <a:solidFill>
                  <a:srgbClr val="333399"/>
                </a:solidFill>
                <a:latin typeface="Arial" charset="0"/>
                <a:ea typeface="黑体" pitchFamily="2" charset="-122"/>
              </a:rPr>
              <a:t>字节</a:t>
            </a:r>
          </a:p>
        </p:txBody>
      </p:sp>
      <p:sp>
        <p:nvSpPr>
          <p:cNvPr id="474171" name="Text Box 59"/>
          <p:cNvSpPr txBox="1">
            <a:spLocks noChangeArrowheads="1"/>
          </p:cNvSpPr>
          <p:nvPr/>
        </p:nvSpPr>
        <p:spPr bwMode="auto">
          <a:xfrm>
            <a:off x="133350"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1</a:t>
            </a:r>
          </a:p>
        </p:txBody>
      </p:sp>
      <p:sp>
        <p:nvSpPr>
          <p:cNvPr id="474172" name="Text Box 60"/>
          <p:cNvSpPr txBox="1">
            <a:spLocks noChangeArrowheads="1"/>
          </p:cNvSpPr>
          <p:nvPr/>
        </p:nvSpPr>
        <p:spPr bwMode="auto">
          <a:xfrm>
            <a:off x="3176588"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2</a:t>
            </a:r>
          </a:p>
        </p:txBody>
      </p:sp>
      <p:sp>
        <p:nvSpPr>
          <p:cNvPr id="474173" name="Text Box 61"/>
          <p:cNvSpPr txBox="1">
            <a:spLocks noChangeArrowheads="1"/>
          </p:cNvSpPr>
          <p:nvPr/>
        </p:nvSpPr>
        <p:spPr bwMode="auto">
          <a:xfrm>
            <a:off x="6337300" y="4192588"/>
            <a:ext cx="9032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3</a:t>
            </a:r>
          </a:p>
        </p:txBody>
      </p:sp>
      <p:sp>
        <p:nvSpPr>
          <p:cNvPr id="474174" name="Line 62"/>
          <p:cNvSpPr>
            <a:spLocks noChangeShapeType="1"/>
          </p:cNvSpPr>
          <p:nvPr/>
        </p:nvSpPr>
        <p:spPr bwMode="auto">
          <a:xfrm flipV="1">
            <a:off x="1093788" y="4656138"/>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5" name="Text Box 63"/>
          <p:cNvSpPr txBox="1">
            <a:spLocks noChangeArrowheads="1"/>
          </p:cNvSpPr>
          <p:nvPr/>
        </p:nvSpPr>
        <p:spPr bwMode="auto">
          <a:xfrm>
            <a:off x="336550" y="4949825"/>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76" name="Text Box 64"/>
          <p:cNvSpPr txBox="1">
            <a:spLocks noChangeArrowheads="1"/>
          </p:cNvSpPr>
          <p:nvPr/>
        </p:nvSpPr>
        <p:spPr bwMode="auto">
          <a:xfrm>
            <a:off x="3848100"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2</a:t>
            </a:r>
          </a:p>
        </p:txBody>
      </p:sp>
      <p:sp>
        <p:nvSpPr>
          <p:cNvPr id="474177" name="Text Box 65"/>
          <p:cNvSpPr txBox="1">
            <a:spLocks noChangeArrowheads="1"/>
          </p:cNvSpPr>
          <p:nvPr/>
        </p:nvSpPr>
        <p:spPr bwMode="auto">
          <a:xfrm>
            <a:off x="6746875"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3</a:t>
            </a:r>
          </a:p>
        </p:txBody>
      </p:sp>
      <p:sp>
        <p:nvSpPr>
          <p:cNvPr id="474178" name="Line 66"/>
          <p:cNvSpPr>
            <a:spLocks noChangeShapeType="1"/>
          </p:cNvSpPr>
          <p:nvPr/>
        </p:nvSpPr>
        <p:spPr bwMode="auto">
          <a:xfrm flipV="1">
            <a:off x="4594225"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9" name="Text Box 67"/>
          <p:cNvSpPr txBox="1">
            <a:spLocks noChangeArrowheads="1"/>
          </p:cNvSpPr>
          <p:nvPr/>
        </p:nvSpPr>
        <p:spPr bwMode="auto">
          <a:xfrm>
            <a:off x="420687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80" name="Line 68"/>
          <p:cNvSpPr>
            <a:spLocks noChangeShapeType="1"/>
          </p:cNvSpPr>
          <p:nvPr/>
        </p:nvSpPr>
        <p:spPr bwMode="auto">
          <a:xfrm flipV="1">
            <a:off x="6351588" y="2703513"/>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1" name="Text Box 69"/>
          <p:cNvSpPr txBox="1">
            <a:spLocks noChangeArrowheads="1"/>
          </p:cNvSpPr>
          <p:nvPr/>
        </p:nvSpPr>
        <p:spPr bwMode="auto">
          <a:xfrm>
            <a:off x="597852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82" name="Line 70"/>
          <p:cNvSpPr>
            <a:spLocks noChangeShapeType="1"/>
          </p:cNvSpPr>
          <p:nvPr/>
        </p:nvSpPr>
        <p:spPr bwMode="auto">
          <a:xfrm>
            <a:off x="6453188"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3" name="Line 71"/>
          <p:cNvSpPr>
            <a:spLocks noChangeShapeType="1"/>
          </p:cNvSpPr>
          <p:nvPr/>
        </p:nvSpPr>
        <p:spPr bwMode="auto">
          <a:xfrm>
            <a:off x="4699000" y="223996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4" name="Text Box 72"/>
          <p:cNvSpPr txBox="1">
            <a:spLocks noChangeArrowheads="1"/>
          </p:cNvSpPr>
          <p:nvPr/>
        </p:nvSpPr>
        <p:spPr bwMode="auto">
          <a:xfrm>
            <a:off x="2093913" y="2997200"/>
            <a:ext cx="9017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86" name="Rectangle 74"/>
          <p:cNvSpPr>
            <a:spLocks noGrp="1" noChangeArrowheads="1"/>
          </p:cNvSpPr>
          <p:nvPr>
            <p:ph type="title"/>
          </p:nvPr>
        </p:nvSpPr>
        <p:spPr>
          <a:xfrm>
            <a:off x="539750" y="357188"/>
            <a:ext cx="7793038" cy="695325"/>
          </a:xfrm>
        </p:spPr>
        <p:txBody>
          <a:bodyPr/>
          <a:lstStyle/>
          <a:p>
            <a:pPr algn="ctr"/>
            <a:r>
              <a:rPr lang="en-US" altLang="zh-CN" sz="4000"/>
              <a:t>IP </a:t>
            </a:r>
            <a:r>
              <a:rPr lang="zh-CN" altLang="en-US" sz="4000"/>
              <a:t>数据报分片的举例</a:t>
            </a: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37" y="2136093"/>
            <a:ext cx="8326126" cy="245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6913571"/>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616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5"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8"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9"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0"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1"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2"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3"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4"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5"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6"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7"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8"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18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18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618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618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618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618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618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618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618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618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619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619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619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619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619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619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619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619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619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619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0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6201" name="Group 41"/>
          <p:cNvGrpSpPr>
            <a:grpSpLocks/>
          </p:cNvGrpSpPr>
          <p:nvPr/>
        </p:nvGrpSpPr>
        <p:grpSpPr bwMode="auto">
          <a:xfrm>
            <a:off x="1069975" y="3748088"/>
            <a:ext cx="131763" cy="69850"/>
            <a:chOff x="833" y="3024"/>
            <a:chExt cx="78" cy="51"/>
          </a:xfrm>
        </p:grpSpPr>
        <p:sp>
          <p:nvSpPr>
            <p:cNvPr id="47620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3"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4"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6205" name="Group 45"/>
          <p:cNvGrpSpPr>
            <a:grpSpLocks/>
          </p:cNvGrpSpPr>
          <p:nvPr/>
        </p:nvGrpSpPr>
        <p:grpSpPr bwMode="auto">
          <a:xfrm>
            <a:off x="8937625" y="3757613"/>
            <a:ext cx="131763" cy="66675"/>
            <a:chOff x="5432" y="3030"/>
            <a:chExt cx="78" cy="51"/>
          </a:xfrm>
        </p:grpSpPr>
        <p:sp>
          <p:nvSpPr>
            <p:cNvPr id="47620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7"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8"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620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0"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1"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2"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3"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4"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21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621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621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621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22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622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622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622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622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622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622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622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622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622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623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3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623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76234" name="Text Box 74"/>
          <p:cNvSpPr txBox="1">
            <a:spLocks noChangeArrowheads="1"/>
          </p:cNvSpPr>
          <p:nvPr/>
        </p:nvSpPr>
        <p:spPr bwMode="auto">
          <a:xfrm>
            <a:off x="1042988" y="4941888"/>
            <a:ext cx="7345362"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a:solidFill>
                  <a:srgbClr val="333399"/>
                </a:solidFill>
                <a:latin typeface="Arial" charset="0"/>
                <a:ea typeface="黑体" pitchFamily="2" charset="-122"/>
              </a:rPr>
              <a:t>生存时间</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记为 </a:t>
            </a:r>
            <a:r>
              <a:rPr lang="en-US" altLang="zh-CN">
                <a:solidFill>
                  <a:srgbClr val="333399"/>
                </a:solidFill>
                <a:latin typeface="Arial" charset="0"/>
                <a:ea typeface="黑体" pitchFamily="2" charset="-122"/>
              </a:rPr>
              <a:t>TTL (Time To Live)</a:t>
            </a:r>
          </a:p>
          <a:p>
            <a:pPr algn="ctr">
              <a:lnSpc>
                <a:spcPct val="110000"/>
              </a:lnSpc>
            </a:pPr>
            <a:r>
              <a:rPr lang="zh-CN" altLang="en-US">
                <a:solidFill>
                  <a:srgbClr val="333399"/>
                </a:solidFill>
                <a:latin typeface="Arial" charset="0"/>
                <a:ea typeface="黑体" pitchFamily="2" charset="-122"/>
              </a:rPr>
              <a:t>数据报在网络中可通过的路由器数的最大值。</a:t>
            </a:r>
          </a:p>
        </p:txBody>
      </p:sp>
      <p:sp>
        <p:nvSpPr>
          <p:cNvPr id="476235" name="Rectangle 75"/>
          <p:cNvSpPr>
            <a:spLocks noChangeArrowheads="1"/>
          </p:cNvSpPr>
          <p:nvPr/>
        </p:nvSpPr>
        <p:spPr bwMode="auto">
          <a:xfrm>
            <a:off x="1116013" y="2238375"/>
            <a:ext cx="1954212" cy="481013"/>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36"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921135474"/>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718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2"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3"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4"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5"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6"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7"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8"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9"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0"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1"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2"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0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0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720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720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720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720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721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721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721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721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721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721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721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721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721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721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722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722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722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722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2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7225" name="Group 41"/>
          <p:cNvGrpSpPr>
            <a:grpSpLocks/>
          </p:cNvGrpSpPr>
          <p:nvPr/>
        </p:nvGrpSpPr>
        <p:grpSpPr bwMode="auto">
          <a:xfrm>
            <a:off x="1069975" y="3748088"/>
            <a:ext cx="131763" cy="69850"/>
            <a:chOff x="833" y="3024"/>
            <a:chExt cx="78" cy="51"/>
          </a:xfrm>
        </p:grpSpPr>
        <p:sp>
          <p:nvSpPr>
            <p:cNvPr id="47722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7"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7229" name="Group 45"/>
          <p:cNvGrpSpPr>
            <a:grpSpLocks/>
          </p:cNvGrpSpPr>
          <p:nvPr/>
        </p:nvGrpSpPr>
        <p:grpSpPr bwMode="auto">
          <a:xfrm>
            <a:off x="8937625" y="3757613"/>
            <a:ext cx="131763" cy="66675"/>
            <a:chOff x="5432" y="3030"/>
            <a:chExt cx="78" cy="51"/>
          </a:xfrm>
        </p:grpSpPr>
        <p:sp>
          <p:nvSpPr>
            <p:cNvPr id="47723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1"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2"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3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4"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5"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6"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4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724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724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724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4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724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724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724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724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724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725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725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725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725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725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5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725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7261" name="Group 77"/>
          <p:cNvGrpSpPr>
            <a:grpSpLocks/>
          </p:cNvGrpSpPr>
          <p:nvPr/>
        </p:nvGrpSpPr>
        <p:grpSpPr bwMode="auto">
          <a:xfrm>
            <a:off x="285750" y="2238375"/>
            <a:ext cx="8562975" cy="3829050"/>
            <a:chOff x="180" y="1410"/>
            <a:chExt cx="5394" cy="2412"/>
          </a:xfrm>
        </p:grpSpPr>
        <p:sp>
          <p:nvSpPr>
            <p:cNvPr id="477258" name="Text Box 74"/>
            <p:cNvSpPr txBox="1">
              <a:spLocks noChangeArrowheads="1"/>
            </p:cNvSpPr>
            <p:nvPr/>
          </p:nvSpPr>
          <p:spPr bwMode="auto">
            <a:xfrm>
              <a:off x="180" y="3172"/>
              <a:ext cx="5394"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协议</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字段指出此数据报携带的数据使用何种协议</a:t>
              </a:r>
            </a:p>
            <a:p>
              <a:pPr algn="ctr">
                <a:lnSpc>
                  <a:spcPct val="110000"/>
                </a:lnSpc>
              </a:pPr>
              <a:r>
                <a:rPr lang="zh-CN" altLang="en-US">
                  <a:solidFill>
                    <a:srgbClr val="333399"/>
                  </a:solidFill>
                  <a:latin typeface="Arial" charset="0"/>
                  <a:ea typeface="黑体" pitchFamily="2" charset="-122"/>
                </a:rPr>
                <a:t>以便目的主机的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层将数据部分上交给哪个处理过程</a:t>
              </a:r>
            </a:p>
          </p:txBody>
        </p:sp>
        <p:sp>
          <p:nvSpPr>
            <p:cNvPr id="477259" name="Rectangle 75"/>
            <p:cNvSpPr>
              <a:spLocks noChangeArrowheads="1"/>
            </p:cNvSpPr>
            <p:nvPr/>
          </p:nvSpPr>
          <p:spPr bwMode="auto">
            <a:xfrm>
              <a:off x="1971" y="1410"/>
              <a:ext cx="1227"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60"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6258977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72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rgbClr val="006600"/>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3200">
              <a:solidFill>
                <a:srgbClr val="333399"/>
              </a:solidFill>
              <a:latin typeface="Arial" charset="0"/>
              <a:ea typeface="黑体" pitchFamily="2"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a:p>
        </p:txBody>
      </p:sp>
      <p:sp>
        <p:nvSpPr>
          <p:cNvPr id="478219"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4" name="Rectangle 6"/>
          <p:cNvSpPr>
            <a:spLocks noChangeArrowheads="1"/>
          </p:cNvSpPr>
          <p:nvPr/>
        </p:nvSpPr>
        <p:spPr bwMode="auto">
          <a:xfrm>
            <a:off x="1743075" y="3425825"/>
            <a:ext cx="1246188" cy="4460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5" name="Text Box 7"/>
          <p:cNvSpPr txBox="1">
            <a:spLocks noChangeArrowheads="1"/>
          </p:cNvSpPr>
          <p:nvPr/>
        </p:nvSpPr>
        <p:spPr bwMode="auto">
          <a:xfrm>
            <a:off x="508000" y="21764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运输层</a:t>
            </a:r>
          </a:p>
        </p:txBody>
      </p:sp>
      <p:sp>
        <p:nvSpPr>
          <p:cNvPr id="478216" name="Text Box 8"/>
          <p:cNvSpPr txBox="1">
            <a:spLocks noChangeArrowheads="1"/>
          </p:cNvSpPr>
          <p:nvPr/>
        </p:nvSpPr>
        <p:spPr bwMode="auto">
          <a:xfrm>
            <a:off x="508000" y="3216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网络层</a:t>
            </a:r>
          </a:p>
        </p:txBody>
      </p:sp>
      <p:sp>
        <p:nvSpPr>
          <p:cNvPr id="478217" name="Line 9"/>
          <p:cNvSpPr>
            <a:spLocks noChangeShapeType="1"/>
          </p:cNvSpPr>
          <p:nvPr/>
        </p:nvSpPr>
        <p:spPr bwMode="auto">
          <a:xfrm>
            <a:off x="2989263" y="3390900"/>
            <a:ext cx="0" cy="487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18" name="Text Box 10"/>
          <p:cNvSpPr txBox="1">
            <a:spLocks noChangeArrowheads="1"/>
          </p:cNvSpPr>
          <p:nvPr/>
        </p:nvSpPr>
        <p:spPr bwMode="auto">
          <a:xfrm>
            <a:off x="1960563" y="33829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8221"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2" name="Text Box 14"/>
          <p:cNvSpPr txBox="1">
            <a:spLocks noChangeArrowheads="1"/>
          </p:cNvSpPr>
          <p:nvPr/>
        </p:nvSpPr>
        <p:spPr bwMode="auto">
          <a:xfrm>
            <a:off x="4344988" y="2239963"/>
            <a:ext cx="693737"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TCP</a:t>
            </a:r>
          </a:p>
        </p:txBody>
      </p:sp>
      <p:sp>
        <p:nvSpPr>
          <p:cNvPr id="478223"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4" name="Text Box 16"/>
          <p:cNvSpPr txBox="1">
            <a:spLocks noChangeArrowheads="1"/>
          </p:cNvSpPr>
          <p:nvPr/>
        </p:nvSpPr>
        <p:spPr bwMode="auto">
          <a:xfrm>
            <a:off x="5605463" y="2273300"/>
            <a:ext cx="722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UDP</a:t>
            </a:r>
          </a:p>
        </p:txBody>
      </p:sp>
      <p:sp>
        <p:nvSpPr>
          <p:cNvPr id="478225"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6" name="Text Box 18"/>
          <p:cNvSpPr txBox="1">
            <a:spLocks noChangeArrowheads="1"/>
          </p:cNvSpPr>
          <p:nvPr/>
        </p:nvSpPr>
        <p:spPr bwMode="auto">
          <a:xfrm>
            <a:off x="2133600" y="2857500"/>
            <a:ext cx="819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ICMP</a:t>
            </a:r>
          </a:p>
        </p:txBody>
      </p:sp>
      <p:sp>
        <p:nvSpPr>
          <p:cNvPr id="478227"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8" name="Text Box 20"/>
          <p:cNvSpPr txBox="1">
            <a:spLocks noChangeArrowheads="1"/>
          </p:cNvSpPr>
          <p:nvPr/>
        </p:nvSpPr>
        <p:spPr bwMode="auto">
          <a:xfrm>
            <a:off x="3333750" y="285750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IGMP</a:t>
            </a:r>
          </a:p>
        </p:txBody>
      </p:sp>
      <p:sp>
        <p:nvSpPr>
          <p:cNvPr id="478229"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30" name="Text Box 22"/>
          <p:cNvSpPr txBox="1">
            <a:spLocks noChangeArrowheads="1"/>
          </p:cNvSpPr>
          <p:nvPr/>
        </p:nvSpPr>
        <p:spPr bwMode="auto">
          <a:xfrm>
            <a:off x="6891338" y="28575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9" name="Text Box 31"/>
          <p:cNvSpPr txBox="1">
            <a:spLocks noChangeArrowheads="1"/>
          </p:cNvSpPr>
          <p:nvPr/>
        </p:nvSpPr>
        <p:spPr bwMode="auto">
          <a:xfrm>
            <a:off x="3132138" y="3463925"/>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 据 部 分</a:t>
            </a:r>
          </a:p>
        </p:txBody>
      </p:sp>
      <p:sp>
        <p:nvSpPr>
          <p:cNvPr id="478240"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41" name="Text Box 33"/>
          <p:cNvSpPr txBox="1">
            <a:spLocks noChangeArrowheads="1"/>
          </p:cNvSpPr>
          <p:nvPr/>
        </p:nvSpPr>
        <p:spPr bwMode="auto">
          <a:xfrm>
            <a:off x="3929063" y="3927475"/>
            <a:ext cx="1255712" cy="3968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78246" name="Group 38"/>
          <p:cNvGrpSpPr>
            <a:grpSpLocks/>
          </p:cNvGrpSpPr>
          <p:nvPr/>
        </p:nvGrpSpPr>
        <p:grpSpPr bwMode="auto">
          <a:xfrm>
            <a:off x="2590800" y="3644900"/>
            <a:ext cx="4357688" cy="1871663"/>
            <a:chOff x="1632" y="2296"/>
            <a:chExt cx="2745" cy="1179"/>
          </a:xfrm>
        </p:grpSpPr>
        <p:sp>
          <p:nvSpPr>
            <p:cNvPr id="478242"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43"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a:solidFill>
                  <a:srgbClr val="333399"/>
                </a:solidFill>
                <a:latin typeface="Arial" charset="0"/>
                <a:ea typeface="黑体" pitchFamily="2" charset="-122"/>
              </a:endParaRPr>
            </a:p>
          </p:txBody>
        </p:sp>
        <p:sp>
          <p:nvSpPr>
            <p:cNvPr id="478244" name="Text Box 36"/>
            <p:cNvSpPr txBox="1">
              <a:spLocks noChangeArrowheads="1"/>
            </p:cNvSpPr>
            <p:nvPr/>
          </p:nvSpPr>
          <p:spPr bwMode="auto">
            <a:xfrm>
              <a:off x="2426" y="3016"/>
              <a:ext cx="19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a:solidFill>
                    <a:srgbClr val="333399"/>
                  </a:solidFill>
                  <a:latin typeface="Arial" charset="0"/>
                  <a:ea typeface="黑体" pitchFamily="2" charset="-122"/>
                </a:rPr>
                <a:t>协议字段指出应将数据</a:t>
              </a:r>
            </a:p>
            <a:p>
              <a:pPr algn="ctr"/>
              <a:r>
                <a:rPr kumimoji="1" lang="zh-CN" altLang="en-US" sz="2000">
                  <a:solidFill>
                    <a:srgbClr val="333399"/>
                  </a:solidFill>
                  <a:latin typeface="Arial" charset="0"/>
                  <a:ea typeface="黑体" pitchFamily="2" charset="-122"/>
                </a:rPr>
                <a:t>部分交给哪一个进程</a:t>
              </a:r>
            </a:p>
          </p:txBody>
        </p:sp>
      </p:grpSp>
    </p:spTree>
    <p:extLst>
      <p:ext uri="{BB962C8B-B14F-4D97-AF65-F5344CB8AC3E}">
        <p14:creationId xmlns:p14="http://schemas.microsoft.com/office/powerpoint/2010/main" val="382004852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2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nodeType="afterGroup">
                            <p:stCondLst>
                              <p:cond delay="3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nodeType="afterGroup">
                            <p:stCondLst>
                              <p:cond delay="3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nodeType="afterGroup">
                            <p:stCondLst>
                              <p:cond delay="4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nodeType="afterGroup">
                            <p:stCondLst>
                              <p:cond delay="4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923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7"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0"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1"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2"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3"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4"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5"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6"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7"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8"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9"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0"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5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5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925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925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925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925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925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925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926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926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926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926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926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926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926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926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926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926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927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927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27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9273" name="Group 41"/>
          <p:cNvGrpSpPr>
            <a:grpSpLocks/>
          </p:cNvGrpSpPr>
          <p:nvPr/>
        </p:nvGrpSpPr>
        <p:grpSpPr bwMode="auto">
          <a:xfrm>
            <a:off x="1069975" y="3748088"/>
            <a:ext cx="131763" cy="69850"/>
            <a:chOff x="833" y="3024"/>
            <a:chExt cx="78" cy="51"/>
          </a:xfrm>
        </p:grpSpPr>
        <p:sp>
          <p:nvSpPr>
            <p:cNvPr id="47927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5"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6"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9277" name="Group 45"/>
          <p:cNvGrpSpPr>
            <a:grpSpLocks/>
          </p:cNvGrpSpPr>
          <p:nvPr/>
        </p:nvGrpSpPr>
        <p:grpSpPr bwMode="auto">
          <a:xfrm>
            <a:off x="8937625" y="3757613"/>
            <a:ext cx="131763" cy="66675"/>
            <a:chOff x="5432" y="3030"/>
            <a:chExt cx="78" cy="51"/>
          </a:xfrm>
        </p:grpSpPr>
        <p:sp>
          <p:nvSpPr>
            <p:cNvPr id="47927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9"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0"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281"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2"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3"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4"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5"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6"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8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928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929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929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9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929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929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929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929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929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929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929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930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930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930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30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930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9309" name="Group 77"/>
          <p:cNvGrpSpPr>
            <a:grpSpLocks/>
          </p:cNvGrpSpPr>
          <p:nvPr/>
        </p:nvGrpSpPr>
        <p:grpSpPr bwMode="auto">
          <a:xfrm>
            <a:off x="596900" y="2238375"/>
            <a:ext cx="8385175" cy="4298950"/>
            <a:chOff x="376" y="1410"/>
            <a:chExt cx="5282" cy="2708"/>
          </a:xfrm>
        </p:grpSpPr>
        <p:sp>
          <p:nvSpPr>
            <p:cNvPr id="479306" name="Text Box 74"/>
            <p:cNvSpPr txBox="1">
              <a:spLocks noChangeArrowheads="1"/>
            </p:cNvSpPr>
            <p:nvPr/>
          </p:nvSpPr>
          <p:spPr bwMode="auto">
            <a:xfrm>
              <a:off x="376" y="3172"/>
              <a:ext cx="5004"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首部检验和</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字段只检验数据报的首部</a:t>
              </a:r>
            </a:p>
            <a:p>
              <a:pPr algn="ctr">
                <a:lnSpc>
                  <a:spcPct val="110000"/>
                </a:lnSpc>
              </a:pPr>
              <a:r>
                <a:rPr lang="zh-CN" altLang="en-US">
                  <a:solidFill>
                    <a:srgbClr val="333399"/>
                  </a:solidFill>
                  <a:latin typeface="Arial" charset="0"/>
                  <a:ea typeface="黑体" pitchFamily="2" charset="-122"/>
                </a:rPr>
                <a:t>不包括数据部分。</a:t>
              </a:r>
            </a:p>
            <a:p>
              <a:pPr algn="ctr">
                <a:lnSpc>
                  <a:spcPct val="110000"/>
                </a:lnSpc>
              </a:pPr>
              <a:r>
                <a:rPr lang="zh-CN" altLang="en-US">
                  <a:solidFill>
                    <a:srgbClr val="333399"/>
                  </a:solidFill>
                  <a:latin typeface="Arial" charset="0"/>
                  <a:ea typeface="黑体" pitchFamily="2" charset="-122"/>
                </a:rPr>
                <a:t>这里不采用</a:t>
              </a:r>
              <a:r>
                <a:rPr lang="zh-CN" altLang="en-US" sz="1800">
                  <a:solidFill>
                    <a:srgbClr val="333399"/>
                  </a:solidFill>
                  <a:latin typeface="Arial" charset="0"/>
                  <a:ea typeface="黑体" pitchFamily="2" charset="-122"/>
                </a:rPr>
                <a:t> </a:t>
              </a:r>
              <a:r>
                <a:rPr lang="en-US" altLang="zh-CN">
                  <a:solidFill>
                    <a:srgbClr val="333399"/>
                  </a:solidFill>
                  <a:latin typeface="Arial" charset="0"/>
                  <a:ea typeface="黑体" pitchFamily="2" charset="-122"/>
                </a:rPr>
                <a:t>CRC</a:t>
              </a:r>
              <a:r>
                <a:rPr lang="en-US" altLang="zh-CN" sz="2000">
                  <a:solidFill>
                    <a:srgbClr val="333399"/>
                  </a:solidFill>
                  <a:latin typeface="Arial" charset="0"/>
                  <a:ea typeface="黑体" pitchFamily="2" charset="-122"/>
                </a:rPr>
                <a:t> </a:t>
              </a:r>
              <a:r>
                <a:rPr lang="zh-CN" altLang="en-US">
                  <a:solidFill>
                    <a:srgbClr val="333399"/>
                  </a:solidFill>
                  <a:latin typeface="Arial" charset="0"/>
                  <a:ea typeface="黑体" pitchFamily="2" charset="-122"/>
                </a:rPr>
                <a:t>检验码而采用简单的计算方法。 </a:t>
              </a:r>
            </a:p>
          </p:txBody>
        </p:sp>
        <p:sp>
          <p:nvSpPr>
            <p:cNvPr id="479307" name="Rectangle 75"/>
            <p:cNvSpPr>
              <a:spLocks noChangeArrowheads="1"/>
            </p:cNvSpPr>
            <p:nvPr/>
          </p:nvSpPr>
          <p:spPr bwMode="auto">
            <a:xfrm>
              <a:off x="3195" y="1410"/>
              <a:ext cx="2463" cy="307"/>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308"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10797143"/>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93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284" name="Text Box 4"/>
          <p:cNvSpPr txBox="1">
            <a:spLocks noChangeArrowheads="1"/>
          </p:cNvSpPr>
          <p:nvPr/>
        </p:nvSpPr>
        <p:spPr bwMode="auto">
          <a:xfrm>
            <a:off x="1320800" y="279400"/>
            <a:ext cx="947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发送端</a:t>
            </a:r>
          </a:p>
        </p:txBody>
      </p:sp>
      <p:sp>
        <p:nvSpPr>
          <p:cNvPr id="481285" name="Text Box 5"/>
          <p:cNvSpPr txBox="1">
            <a:spLocks noChangeArrowheads="1"/>
          </p:cNvSpPr>
          <p:nvPr/>
        </p:nvSpPr>
        <p:spPr bwMode="auto">
          <a:xfrm>
            <a:off x="6542088" y="279400"/>
            <a:ext cx="944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接收端</a:t>
            </a:r>
          </a:p>
        </p:txBody>
      </p:sp>
      <p:sp>
        <p:nvSpPr>
          <p:cNvPr id="481286"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7" name="Text Box 7"/>
          <p:cNvSpPr txBox="1">
            <a:spLocks noChangeArrowheads="1"/>
          </p:cNvSpPr>
          <p:nvPr/>
        </p:nvSpPr>
        <p:spPr bwMode="auto">
          <a:xfrm>
            <a:off x="727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288"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9" name="Text Box 9"/>
          <p:cNvSpPr txBox="1">
            <a:spLocks noChangeArrowheads="1"/>
          </p:cNvSpPr>
          <p:nvPr/>
        </p:nvSpPr>
        <p:spPr bwMode="auto">
          <a:xfrm>
            <a:off x="727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47" name="Group 67"/>
          <p:cNvGrpSpPr>
            <a:grpSpLocks/>
          </p:cNvGrpSpPr>
          <p:nvPr/>
        </p:nvGrpSpPr>
        <p:grpSpPr bwMode="auto">
          <a:xfrm>
            <a:off x="468313" y="1763713"/>
            <a:ext cx="2298700" cy="398462"/>
            <a:chOff x="295" y="1111"/>
            <a:chExt cx="1448" cy="251"/>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rgbClr val="333399"/>
                  </a:solidFill>
                  <a:latin typeface="Arial" charset="0"/>
                  <a:ea typeface="黑体" pitchFamily="2" charset="-122"/>
                </a:rPr>
                <a:t>置为全 </a:t>
              </a:r>
              <a:r>
                <a:rPr kumimoji="1" lang="en-US" altLang="zh-CN" sz="2000">
                  <a:solidFill>
                    <a:srgbClr val="333399"/>
                  </a:solidFill>
                  <a:latin typeface="Arial" charset="0"/>
                  <a:ea typeface="黑体" pitchFamily="2" charset="-122"/>
                </a:rPr>
                <a:t>0</a:t>
              </a:r>
            </a:p>
          </p:txBody>
        </p:sp>
        <p:sp>
          <p:nvSpPr>
            <p:cNvPr id="481291"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292"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3" name="Text Box 13"/>
          <p:cNvSpPr txBox="1">
            <a:spLocks noChangeArrowheads="1"/>
          </p:cNvSpPr>
          <p:nvPr/>
        </p:nvSpPr>
        <p:spPr bwMode="auto">
          <a:xfrm>
            <a:off x="727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48" name="Group 68"/>
          <p:cNvGrpSpPr>
            <a:grpSpLocks/>
          </p:cNvGrpSpPr>
          <p:nvPr/>
        </p:nvGrpSpPr>
        <p:grpSpPr bwMode="auto">
          <a:xfrm>
            <a:off x="263525" y="2976563"/>
            <a:ext cx="2503488" cy="700087"/>
            <a:chOff x="166" y="1875"/>
            <a:chExt cx="1577" cy="441"/>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5" name="Text Box 15"/>
            <p:cNvSpPr txBox="1">
              <a:spLocks noChangeArrowheads="1"/>
            </p:cNvSpPr>
            <p:nvPr/>
          </p:nvSpPr>
          <p:spPr bwMode="auto">
            <a:xfrm>
              <a:off x="16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sp>
        <p:nvSpPr>
          <p:cNvPr id="481299" name="Text Box 19"/>
          <p:cNvSpPr txBox="1">
            <a:spLocks noChangeArrowheads="1"/>
          </p:cNvSpPr>
          <p:nvPr/>
        </p:nvSpPr>
        <p:spPr bwMode="auto">
          <a:xfrm>
            <a:off x="1770063"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0" name="Text Box 20"/>
          <p:cNvSpPr txBox="1">
            <a:spLocks noChangeArrowheads="1"/>
          </p:cNvSpPr>
          <p:nvPr/>
        </p:nvSpPr>
        <p:spPr bwMode="auto">
          <a:xfrm>
            <a:off x="1754188"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1" name="Line 21"/>
          <p:cNvSpPr>
            <a:spLocks noChangeShapeType="1"/>
          </p:cNvSpPr>
          <p:nvPr/>
        </p:nvSpPr>
        <p:spPr bwMode="auto">
          <a:xfrm>
            <a:off x="557213" y="2879725"/>
            <a:ext cx="27035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49" name="Group 69"/>
          <p:cNvGrpSpPr>
            <a:grpSpLocks/>
          </p:cNvGrpSpPr>
          <p:nvPr/>
        </p:nvGrpSpPr>
        <p:grpSpPr bwMode="auto">
          <a:xfrm>
            <a:off x="1214438" y="3576638"/>
            <a:ext cx="998537"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2"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03" name="AutoShape 23"/>
          <p:cNvSpPr>
            <a:spLocks/>
          </p:cNvSpPr>
          <p:nvPr/>
        </p:nvSpPr>
        <p:spPr bwMode="auto">
          <a:xfrm>
            <a:off x="396875" y="827088"/>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4" name="Text Box 24"/>
          <p:cNvSpPr txBox="1">
            <a:spLocks noChangeArrowheads="1"/>
          </p:cNvSpPr>
          <p:nvPr/>
        </p:nvSpPr>
        <p:spPr bwMode="auto">
          <a:xfrm>
            <a:off x="0" y="1022350"/>
            <a:ext cx="438150"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a:t>
            </a:r>
          </a:p>
          <a:p>
            <a:r>
              <a:rPr kumimoji="1" lang="zh-CN" altLang="en-US" sz="2000">
                <a:solidFill>
                  <a:srgbClr val="333399"/>
                </a:solidFill>
                <a:latin typeface="Arial" charset="0"/>
                <a:ea typeface="黑体" pitchFamily="2" charset="-122"/>
              </a:rPr>
              <a:t>据</a:t>
            </a:r>
          </a:p>
          <a:p>
            <a:r>
              <a:rPr kumimoji="1" lang="zh-CN" altLang="en-US" sz="2000">
                <a:solidFill>
                  <a:srgbClr val="333399"/>
                </a:solidFill>
                <a:latin typeface="Arial" charset="0"/>
                <a:ea typeface="黑体" pitchFamily="2" charset="-122"/>
              </a:rPr>
              <a:t>报</a:t>
            </a:r>
          </a:p>
          <a:p>
            <a:r>
              <a:rPr kumimoji="1" lang="zh-CN" altLang="en-US" sz="2000">
                <a:solidFill>
                  <a:srgbClr val="333399"/>
                </a:solidFill>
                <a:latin typeface="Arial" charset="0"/>
                <a:ea typeface="黑体" pitchFamily="2" charset="-122"/>
              </a:rPr>
              <a:t>首</a:t>
            </a:r>
          </a:p>
          <a:p>
            <a:r>
              <a:rPr kumimoji="1" lang="zh-CN" altLang="en-US" sz="2000">
                <a:solidFill>
                  <a:srgbClr val="333399"/>
                </a:solidFill>
                <a:latin typeface="Arial" charset="0"/>
                <a:ea typeface="黑体" pitchFamily="2" charset="-122"/>
              </a:rPr>
              <a:t>部</a:t>
            </a:r>
          </a:p>
        </p:txBody>
      </p:sp>
      <p:sp>
        <p:nvSpPr>
          <p:cNvPr id="481305"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6" name="Rectangle 26"/>
          <p:cNvSpPr>
            <a:spLocks noChangeArrowheads="1"/>
          </p:cNvSpPr>
          <p:nvPr/>
        </p:nvSpPr>
        <p:spPr bwMode="auto">
          <a:xfrm>
            <a:off x="4462463" y="4240213"/>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7" name="Text Box 27"/>
          <p:cNvSpPr txBox="1">
            <a:spLocks noChangeArrowheads="1"/>
          </p:cNvSpPr>
          <p:nvPr/>
        </p:nvSpPr>
        <p:spPr bwMode="auto">
          <a:xfrm>
            <a:off x="3908425" y="3548063"/>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81308" name="Line 28"/>
          <p:cNvSpPr>
            <a:spLocks noChangeShapeType="1"/>
          </p:cNvSpPr>
          <p:nvPr/>
        </p:nvSpPr>
        <p:spPr bwMode="auto">
          <a:xfrm>
            <a:off x="3578225" y="4081463"/>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09" name="Line 29"/>
          <p:cNvSpPr>
            <a:spLocks noChangeShapeType="1"/>
          </p:cNvSpPr>
          <p:nvPr/>
        </p:nvSpPr>
        <p:spPr bwMode="auto">
          <a:xfrm>
            <a:off x="3578225" y="423227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0" name="Line 30"/>
          <p:cNvSpPr>
            <a:spLocks noChangeShapeType="1"/>
          </p:cNvSpPr>
          <p:nvPr/>
        </p:nvSpPr>
        <p:spPr bwMode="auto">
          <a:xfrm>
            <a:off x="3578225" y="4379913"/>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1" name="Line 31"/>
          <p:cNvSpPr>
            <a:spLocks noChangeShapeType="1"/>
          </p:cNvSpPr>
          <p:nvPr/>
        </p:nvSpPr>
        <p:spPr bwMode="auto">
          <a:xfrm>
            <a:off x="3578225" y="45275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2" name="Line 32"/>
          <p:cNvSpPr>
            <a:spLocks noChangeShapeType="1"/>
          </p:cNvSpPr>
          <p:nvPr/>
        </p:nvSpPr>
        <p:spPr bwMode="auto">
          <a:xfrm>
            <a:off x="3578225" y="467677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3" name="Line 33"/>
          <p:cNvSpPr>
            <a:spLocks noChangeShapeType="1"/>
          </p:cNvSpPr>
          <p:nvPr/>
        </p:nvSpPr>
        <p:spPr bwMode="auto">
          <a:xfrm>
            <a:off x="4452938" y="3933825"/>
            <a:ext cx="0" cy="446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4" name="Line 34"/>
          <p:cNvSpPr>
            <a:spLocks noChangeShapeType="1"/>
          </p:cNvSpPr>
          <p:nvPr/>
        </p:nvSpPr>
        <p:spPr bwMode="auto">
          <a:xfrm>
            <a:off x="4054475" y="423227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5" name="Line 35"/>
          <p:cNvSpPr>
            <a:spLocks noChangeShapeType="1"/>
          </p:cNvSpPr>
          <p:nvPr/>
        </p:nvSpPr>
        <p:spPr bwMode="auto">
          <a:xfrm>
            <a:off x="4054475" y="393382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6" name="Line 36"/>
          <p:cNvSpPr>
            <a:spLocks noChangeShapeType="1"/>
          </p:cNvSpPr>
          <p:nvPr/>
        </p:nvSpPr>
        <p:spPr bwMode="auto">
          <a:xfrm>
            <a:off x="3817938" y="3933825"/>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7" name="Line 37"/>
          <p:cNvSpPr>
            <a:spLocks noChangeShapeType="1"/>
          </p:cNvSpPr>
          <p:nvPr/>
        </p:nvSpPr>
        <p:spPr bwMode="auto">
          <a:xfrm>
            <a:off x="4586288" y="4081463"/>
            <a:ext cx="0" cy="150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8" name="Line 38"/>
          <p:cNvSpPr>
            <a:spLocks noChangeShapeType="1"/>
          </p:cNvSpPr>
          <p:nvPr/>
        </p:nvSpPr>
        <p:spPr bwMode="auto">
          <a:xfrm>
            <a:off x="4849813" y="4527550"/>
            <a:ext cx="0"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1" name="Group 71"/>
          <p:cNvGrpSpPr>
            <a:grpSpLocks/>
          </p:cNvGrpSpPr>
          <p:nvPr/>
        </p:nvGrpSpPr>
        <p:grpSpPr bwMode="auto">
          <a:xfrm>
            <a:off x="508000" y="4086225"/>
            <a:ext cx="2259013" cy="395288"/>
            <a:chOff x="320" y="2574"/>
            <a:chExt cx="1423" cy="249"/>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7" name="Text Box 17"/>
            <p:cNvSpPr txBox="1">
              <a:spLocks noChangeArrowheads="1"/>
            </p:cNvSpPr>
            <p:nvPr/>
          </p:nvSpPr>
          <p:spPr bwMode="auto">
            <a:xfrm>
              <a:off x="320" y="2574"/>
              <a:ext cx="5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0"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1" name="Text Box 41"/>
          <p:cNvSpPr txBox="1">
            <a:spLocks noChangeArrowheads="1"/>
          </p:cNvSpPr>
          <p:nvPr/>
        </p:nvSpPr>
        <p:spPr bwMode="auto">
          <a:xfrm>
            <a:off x="6188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322"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3" name="Text Box 43"/>
          <p:cNvSpPr txBox="1">
            <a:spLocks noChangeArrowheads="1"/>
          </p:cNvSpPr>
          <p:nvPr/>
        </p:nvSpPr>
        <p:spPr bwMode="auto">
          <a:xfrm>
            <a:off x="6188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53" name="Group 73"/>
          <p:cNvGrpSpPr>
            <a:grpSpLocks/>
          </p:cNvGrpSpPr>
          <p:nvPr/>
        </p:nvGrpSpPr>
        <p:grpSpPr bwMode="auto">
          <a:xfrm>
            <a:off x="5959475" y="1749425"/>
            <a:ext cx="2270125" cy="398463"/>
            <a:chOff x="3754" y="1102"/>
            <a:chExt cx="1430" cy="251"/>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5"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26"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7" name="Text Box 47"/>
          <p:cNvSpPr txBox="1">
            <a:spLocks noChangeArrowheads="1"/>
          </p:cNvSpPr>
          <p:nvPr/>
        </p:nvSpPr>
        <p:spPr bwMode="auto">
          <a:xfrm>
            <a:off x="6188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54" name="Group 74"/>
          <p:cNvGrpSpPr>
            <a:grpSpLocks/>
          </p:cNvGrpSpPr>
          <p:nvPr/>
        </p:nvGrpSpPr>
        <p:grpSpPr bwMode="auto">
          <a:xfrm>
            <a:off x="5724525" y="2976563"/>
            <a:ext cx="2505075" cy="700087"/>
            <a:chOff x="3606" y="1875"/>
            <a:chExt cx="1578" cy="441"/>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9" name="Text Box 49"/>
            <p:cNvSpPr txBox="1">
              <a:spLocks noChangeArrowheads="1"/>
            </p:cNvSpPr>
            <p:nvPr/>
          </p:nvSpPr>
          <p:spPr bwMode="auto">
            <a:xfrm>
              <a:off x="360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grpSp>
        <p:nvGrpSpPr>
          <p:cNvPr id="481356" name="Group 76"/>
          <p:cNvGrpSpPr>
            <a:grpSpLocks/>
          </p:cNvGrpSpPr>
          <p:nvPr/>
        </p:nvGrpSpPr>
        <p:grpSpPr bwMode="auto">
          <a:xfrm>
            <a:off x="6224588" y="4086225"/>
            <a:ext cx="2005012" cy="395288"/>
            <a:chOff x="3921" y="2574"/>
            <a:chExt cx="1263" cy="249"/>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31" name="Text Box 51"/>
            <p:cNvSpPr txBox="1">
              <a:spLocks noChangeArrowheads="1"/>
            </p:cNvSpPr>
            <p:nvPr/>
          </p:nvSpPr>
          <p:spPr bwMode="auto">
            <a:xfrm>
              <a:off x="3921" y="2574"/>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结果</a:t>
              </a:r>
            </a:p>
          </p:txBody>
        </p:sp>
      </p:grpSp>
      <p:sp>
        <p:nvSpPr>
          <p:cNvPr id="481333" name="Text Box 53"/>
          <p:cNvSpPr txBox="1">
            <a:spLocks noChangeArrowheads="1"/>
          </p:cNvSpPr>
          <p:nvPr/>
        </p:nvSpPr>
        <p:spPr bwMode="auto">
          <a:xfrm>
            <a:off x="7232650"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4" name="Text Box 54"/>
          <p:cNvSpPr txBox="1">
            <a:spLocks noChangeArrowheads="1"/>
          </p:cNvSpPr>
          <p:nvPr/>
        </p:nvSpPr>
        <p:spPr bwMode="auto">
          <a:xfrm>
            <a:off x="7216775"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5" name="Line 55"/>
          <p:cNvSpPr>
            <a:spLocks noChangeShapeType="1"/>
          </p:cNvSpPr>
          <p:nvPr/>
        </p:nvSpPr>
        <p:spPr bwMode="auto">
          <a:xfrm>
            <a:off x="6137275" y="2879725"/>
            <a:ext cx="25844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5" name="Group 75"/>
          <p:cNvGrpSpPr>
            <a:grpSpLocks/>
          </p:cNvGrpSpPr>
          <p:nvPr/>
        </p:nvGrpSpPr>
        <p:grpSpPr bwMode="auto">
          <a:xfrm>
            <a:off x="6588125" y="3576638"/>
            <a:ext cx="1084263"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6"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37" name="AutoShape 57"/>
          <p:cNvSpPr>
            <a:spLocks/>
          </p:cNvSpPr>
          <p:nvPr/>
        </p:nvSpPr>
        <p:spPr bwMode="auto">
          <a:xfrm>
            <a:off x="5938838" y="827088"/>
            <a:ext cx="158750" cy="1931987"/>
          </a:xfrm>
          <a:prstGeom prst="leftBrace">
            <a:avLst>
              <a:gd name="adj1" fmla="val 101417"/>
              <a:gd name="adj2" fmla="val 50000"/>
            </a:avLst>
          </a:prstGeom>
          <a:noFill/>
          <a:ln w="28575">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333399"/>
              </a:solidFill>
            </a:endParaRPr>
          </a:p>
        </p:txBody>
      </p:sp>
      <p:sp>
        <p:nvSpPr>
          <p:cNvPr id="481338" name="Text Box 58"/>
          <p:cNvSpPr txBox="1">
            <a:spLocks noChangeArrowheads="1"/>
          </p:cNvSpPr>
          <p:nvPr/>
        </p:nvSpPr>
        <p:spPr bwMode="auto">
          <a:xfrm>
            <a:off x="3895725" y="4902200"/>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a:t>
            </a:r>
          </a:p>
        </p:txBody>
      </p:sp>
      <p:sp>
        <p:nvSpPr>
          <p:cNvPr id="481339" name="AutoShape 59"/>
          <p:cNvSpPr>
            <a:spLocks/>
          </p:cNvSpPr>
          <p:nvPr/>
        </p:nvSpPr>
        <p:spPr bwMode="auto">
          <a:xfrm>
            <a:off x="5326063" y="3948113"/>
            <a:ext cx="160337" cy="742950"/>
          </a:xfrm>
          <a:prstGeom prst="rightBrace">
            <a:avLst>
              <a:gd name="adj1" fmla="val 386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0" name="Freeform 60"/>
          <p:cNvSpPr>
            <a:spLocks/>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7" name="Group 77"/>
          <p:cNvGrpSpPr>
            <a:grpSpLocks/>
          </p:cNvGrpSpPr>
          <p:nvPr/>
        </p:nvGrpSpPr>
        <p:grpSpPr bwMode="auto">
          <a:xfrm>
            <a:off x="6416675" y="4560888"/>
            <a:ext cx="2476500"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p>
              <a:r>
                <a:rPr kumimoji="1" lang="zh-CN" altLang="en-US" sz="2000">
                  <a:solidFill>
                    <a:srgbClr val="333399"/>
                  </a:solidFill>
                  <a:latin typeface="Arial" charset="0"/>
                  <a:ea typeface="黑体" pitchFamily="2" charset="-122"/>
                </a:rPr>
                <a:t>若结果为 </a:t>
              </a:r>
              <a:r>
                <a:rPr kumimoji="1" lang="en-US" altLang="zh-CN" sz="2000">
                  <a:solidFill>
                    <a:srgbClr val="333399"/>
                  </a:solidFill>
                  <a:latin typeface="Arial" charset="0"/>
                  <a:ea typeface="黑体" pitchFamily="2" charset="-122"/>
                </a:rPr>
                <a:t>0, </a:t>
              </a:r>
              <a:r>
                <a:rPr kumimoji="1" lang="zh-CN" altLang="en-US" sz="2000">
                  <a:solidFill>
                    <a:srgbClr val="333399"/>
                  </a:solidFill>
                  <a:latin typeface="Arial" charset="0"/>
                  <a:ea typeface="黑体" pitchFamily="2" charset="-122"/>
                </a:rPr>
                <a:t>则保留；</a:t>
              </a:r>
            </a:p>
            <a:p>
              <a:r>
                <a:rPr kumimoji="1" lang="zh-CN" altLang="en-US" sz="2000">
                  <a:solidFill>
                    <a:srgbClr val="333399"/>
                  </a:solidFill>
                  <a:latin typeface="Arial" charset="0"/>
                  <a:ea typeface="黑体" pitchFamily="2" charset="-122"/>
                </a:rPr>
                <a:t>否则，丢弃该数据报</a:t>
              </a:r>
            </a:p>
          </p:txBody>
        </p:sp>
      </p:grpSp>
      <p:grpSp>
        <p:nvGrpSpPr>
          <p:cNvPr id="481352" name="Group 72"/>
          <p:cNvGrpSpPr>
            <a:grpSpLocks/>
          </p:cNvGrpSpPr>
          <p:nvPr/>
        </p:nvGrpSpPr>
        <p:grpSpPr bwMode="auto">
          <a:xfrm>
            <a:off x="827088" y="4887913"/>
            <a:ext cx="2968625" cy="701675"/>
            <a:chOff x="521" y="3079"/>
            <a:chExt cx="1870" cy="442"/>
          </a:xfrm>
        </p:grpSpPr>
        <p:sp>
          <p:nvSpPr>
            <p:cNvPr id="481343" name="Text Box 63"/>
            <p:cNvSpPr txBox="1">
              <a:spLocks noChangeArrowheads="1"/>
            </p:cNvSpPr>
            <p:nvPr/>
          </p:nvSpPr>
          <p:spPr bwMode="auto">
            <a:xfrm>
              <a:off x="521" y="3079"/>
              <a:ext cx="155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数据部分</a:t>
              </a:r>
            </a:p>
            <a:p>
              <a:pPr algn="ctr"/>
              <a:r>
                <a:rPr kumimoji="1" lang="zh-CN" altLang="en-US" sz="2000">
                  <a:solidFill>
                    <a:srgbClr val="333399"/>
                  </a:solidFill>
                  <a:latin typeface="Arial" charset="0"/>
                  <a:ea typeface="黑体" pitchFamily="2" charset="-122"/>
                </a:rPr>
                <a:t>不参与检验和的计算</a:t>
              </a: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737138489"/>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5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8026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1" name="Freeform 5"/>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6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4" name="Line 8"/>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5" name="Line 9"/>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6" name="Line 10"/>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7" name="Line 11"/>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8" name="Line 12"/>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9" name="Line 13"/>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0" name="Line 14"/>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1" name="Line 15"/>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2" name="Line 16"/>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3" name="Line 17"/>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4" name="Line 18"/>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27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27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8027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8027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8028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8028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8028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8028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8028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8028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8028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8028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8028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8028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8029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8029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8029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8029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8029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8029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29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80297" name="Group 41"/>
          <p:cNvGrpSpPr>
            <a:grpSpLocks/>
          </p:cNvGrpSpPr>
          <p:nvPr/>
        </p:nvGrpSpPr>
        <p:grpSpPr bwMode="auto">
          <a:xfrm>
            <a:off x="1069975" y="3748088"/>
            <a:ext cx="131763" cy="69850"/>
            <a:chOff x="833" y="3024"/>
            <a:chExt cx="78" cy="51"/>
          </a:xfrm>
        </p:grpSpPr>
        <p:sp>
          <p:nvSpPr>
            <p:cNvPr id="48029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99" name="Line 43"/>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0" name="Line 44"/>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0301" name="Group 45"/>
          <p:cNvGrpSpPr>
            <a:grpSpLocks/>
          </p:cNvGrpSpPr>
          <p:nvPr/>
        </p:nvGrpSpPr>
        <p:grpSpPr bwMode="auto">
          <a:xfrm>
            <a:off x="8937625" y="3757613"/>
            <a:ext cx="131763" cy="66675"/>
            <a:chOff x="5432" y="3030"/>
            <a:chExt cx="78" cy="51"/>
          </a:xfrm>
        </p:grpSpPr>
        <p:sp>
          <p:nvSpPr>
            <p:cNvPr id="48030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3" name="Line 47"/>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4" name="Line 48"/>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0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6" name="Line 50"/>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7" name="Line 51"/>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8" name="Line 52"/>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9" name="Line 53"/>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0" name="Line 54"/>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31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8031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8031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8031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31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8031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8031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8031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8032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8032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8032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8032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8032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8032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8032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32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8032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80333" name="Group 77"/>
          <p:cNvGrpSpPr>
            <a:grpSpLocks/>
          </p:cNvGrpSpPr>
          <p:nvPr/>
        </p:nvGrpSpPr>
        <p:grpSpPr bwMode="auto">
          <a:xfrm>
            <a:off x="1116013" y="2708275"/>
            <a:ext cx="7866062" cy="3097213"/>
            <a:chOff x="703" y="1706"/>
            <a:chExt cx="4955" cy="1951"/>
          </a:xfrm>
        </p:grpSpPr>
        <p:sp>
          <p:nvSpPr>
            <p:cNvPr id="480330" name="Text Box 74"/>
            <p:cNvSpPr txBox="1">
              <a:spLocks noChangeArrowheads="1"/>
            </p:cNvSpPr>
            <p:nvPr/>
          </p:nvSpPr>
          <p:spPr bwMode="auto">
            <a:xfrm>
              <a:off x="1463" y="3330"/>
              <a:ext cx="32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源地址和目的地址都各占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p>
          </p:txBody>
        </p:sp>
        <p:sp>
          <p:nvSpPr>
            <p:cNvPr id="480331" name="Rectangle 75"/>
            <p:cNvSpPr>
              <a:spLocks noChangeArrowheads="1"/>
            </p:cNvSpPr>
            <p:nvPr/>
          </p:nvSpPr>
          <p:spPr bwMode="auto">
            <a:xfrm>
              <a:off x="703" y="1706"/>
              <a:ext cx="4955" cy="545"/>
            </a:xfrm>
            <a:prstGeom prst="rect">
              <a:avLst/>
            </a:prstGeom>
            <a:noFill/>
            <a:ln w="762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32" name="AutoShape 76"/>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218275952"/>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803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7347" name="Rectangle 3"/>
          <p:cNvSpPr>
            <a:spLocks noGrp="1" noChangeArrowheads="1"/>
          </p:cNvSpPr>
          <p:nvPr>
            <p:ph type="title"/>
          </p:nvPr>
        </p:nvSpPr>
        <p:spPr>
          <a:xfrm>
            <a:off x="611188" y="404813"/>
            <a:ext cx="7793037" cy="1143000"/>
          </a:xfrm>
        </p:spPr>
        <p:txBody>
          <a:bodyPr/>
          <a:lstStyle/>
          <a:p>
            <a:pPr eaLnBrk="1" hangingPunct="1"/>
            <a:r>
              <a:rPr lang="en-US" altLang="zh-CN" smtClean="0"/>
              <a:t>Network Layer Addresses</a:t>
            </a:r>
          </a:p>
        </p:txBody>
      </p:sp>
      <p:sp>
        <p:nvSpPr>
          <p:cNvPr id="697348" name="Text Box 4"/>
          <p:cNvSpPr txBox="1">
            <a:spLocks noChangeArrowheads="1"/>
          </p:cNvSpPr>
          <p:nvPr/>
        </p:nvSpPr>
        <p:spPr bwMode="auto">
          <a:xfrm>
            <a:off x="3071813" y="3571875"/>
            <a:ext cx="259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solidFill>
                  <a:schemeClr val="tx2"/>
                </a:solidFill>
                <a:latin typeface="Tahoma" pitchFamily="34" charset="0"/>
              </a:rPr>
              <a:t>133.14.17.0</a:t>
            </a:r>
          </a:p>
        </p:txBody>
      </p:sp>
      <p:sp>
        <p:nvSpPr>
          <p:cNvPr id="697349" name="Text Box 5"/>
          <p:cNvSpPr txBox="1">
            <a:spLocks noChangeArrowheads="1"/>
          </p:cNvSpPr>
          <p:nvPr/>
        </p:nvSpPr>
        <p:spPr bwMode="auto">
          <a:xfrm>
            <a:off x="571500" y="1928813"/>
            <a:ext cx="814387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dirty="0">
                <a:latin typeface="Tahoma" pitchFamily="34" charset="0"/>
              </a:rPr>
              <a:t>IP addresses are 32 bits </a:t>
            </a:r>
            <a:r>
              <a:rPr lang="en-US" altLang="zh-CN" sz="2800" dirty="0" smtClean="0">
                <a:latin typeface="Tahoma" pitchFamily="34" charset="0"/>
              </a:rPr>
              <a:t>long</a:t>
            </a:r>
            <a:endParaRPr lang="en-US" altLang="zh-CN" sz="2800" dirty="0">
              <a:latin typeface="Tahoma" pitchFamily="34" charset="0"/>
            </a:endParaRPr>
          </a:p>
          <a:p>
            <a:pPr eaLnBrk="1" hangingPunct="1">
              <a:spcBef>
                <a:spcPct val="50000"/>
              </a:spcBef>
              <a:buClr>
                <a:schemeClr val="hlink"/>
              </a:buClr>
              <a:buFont typeface="Wingdings" pitchFamily="2" charset="2"/>
              <a:buChar char="n"/>
            </a:pPr>
            <a:r>
              <a:rPr lang="en-US" altLang="zh-CN" sz="2800" dirty="0">
                <a:latin typeface="Tahoma" pitchFamily="34" charset="0"/>
              </a:rPr>
              <a:t>They are represented as four octets in dotted decimal </a:t>
            </a:r>
            <a:r>
              <a:rPr lang="en-US" altLang="zh-CN" sz="2800" dirty="0" smtClean="0">
                <a:latin typeface="Tahoma" pitchFamily="34" charset="0"/>
              </a:rPr>
              <a:t>format</a:t>
            </a:r>
            <a:endParaRPr lang="en-US" altLang="zh-CN" sz="2800" dirty="0">
              <a:latin typeface="Tahoma" pitchFamily="34" charset="0"/>
            </a:endParaRPr>
          </a:p>
        </p:txBody>
      </p:sp>
      <p:sp>
        <p:nvSpPr>
          <p:cNvPr id="697350" name="Text Box 6"/>
          <p:cNvSpPr txBox="1">
            <a:spLocks noChangeArrowheads="1"/>
          </p:cNvSpPr>
          <p:nvPr/>
        </p:nvSpPr>
        <p:spPr bwMode="auto">
          <a:xfrm>
            <a:off x="762000" y="4343400"/>
            <a:ext cx="76200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The IP address has two components:</a:t>
            </a:r>
          </a:p>
          <a:p>
            <a:pPr lvl="1" eaLnBrk="1" hangingPunct="1">
              <a:spcBef>
                <a:spcPct val="50000"/>
              </a:spcBef>
              <a:buClr>
                <a:schemeClr val="hlink"/>
              </a:buClr>
              <a:buFont typeface="Wingdings" pitchFamily="2" charset="2"/>
              <a:buChar char="n"/>
            </a:pPr>
            <a:r>
              <a:rPr lang="en-US" altLang="zh-CN" sz="2800">
                <a:latin typeface="Tahoma" pitchFamily="34" charset="0"/>
              </a:rPr>
              <a:t>The network ID</a:t>
            </a:r>
          </a:p>
          <a:p>
            <a:pPr lvl="1" eaLnBrk="1" hangingPunct="1">
              <a:spcBef>
                <a:spcPct val="50000"/>
              </a:spcBef>
              <a:buClr>
                <a:schemeClr val="hlink"/>
              </a:buClr>
              <a:buFont typeface="Wingdings" pitchFamily="2" charset="2"/>
              <a:buChar char="n"/>
            </a:pPr>
            <a:r>
              <a:rPr lang="en-US" altLang="zh-CN" sz="2800">
                <a:latin typeface="Tahoma" pitchFamily="34" charset="0"/>
              </a:rPr>
              <a:t>The host ID</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7347"/>
                                        </p:tgtEl>
                                        <p:attrNameLst>
                                          <p:attrName>style.visibility</p:attrName>
                                        </p:attrNameLst>
                                      </p:cBhvr>
                                      <p:to>
                                        <p:strVal val="visible"/>
                                      </p:to>
                                    </p:set>
                                    <p:anim calcmode="lin" valueType="num">
                                      <p:cBhvr additive="base">
                                        <p:cTn id="7" dur="500" fill="hold"/>
                                        <p:tgtEl>
                                          <p:spTgt spid="697347"/>
                                        </p:tgtEl>
                                        <p:attrNameLst>
                                          <p:attrName>ppt_x</p:attrName>
                                        </p:attrNameLst>
                                      </p:cBhvr>
                                      <p:tavLst>
                                        <p:tav tm="0">
                                          <p:val>
                                            <p:strVal val="#ppt_x"/>
                                          </p:val>
                                        </p:tav>
                                        <p:tav tm="100000">
                                          <p:val>
                                            <p:strVal val="#ppt_x"/>
                                          </p:val>
                                        </p:tav>
                                      </p:tavLst>
                                    </p:anim>
                                    <p:anim calcmode="lin" valueType="num">
                                      <p:cBhvr additive="base">
                                        <p:cTn id="8" dur="500" fill="hold"/>
                                        <p:tgtEl>
                                          <p:spTgt spid="69734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7349">
                                            <p:txEl>
                                              <p:pRg st="0" end="0"/>
                                            </p:txEl>
                                          </p:spTgt>
                                        </p:tgtEl>
                                        <p:attrNameLst>
                                          <p:attrName>style.visibility</p:attrName>
                                        </p:attrNameLst>
                                      </p:cBhvr>
                                      <p:to>
                                        <p:strVal val="visible"/>
                                      </p:to>
                                    </p:set>
                                    <p:anim calcmode="lin" valueType="num">
                                      <p:cBhvr additive="base">
                                        <p:cTn id="13" dur="500" fill="hold"/>
                                        <p:tgtEl>
                                          <p:spTgt spid="69734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73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7349">
                                            <p:txEl>
                                              <p:pRg st="1" end="1"/>
                                            </p:txEl>
                                          </p:spTgt>
                                        </p:tgtEl>
                                        <p:attrNameLst>
                                          <p:attrName>style.visibility</p:attrName>
                                        </p:attrNameLst>
                                      </p:cBhvr>
                                      <p:to>
                                        <p:strVal val="visible"/>
                                      </p:to>
                                    </p:set>
                                    <p:anim calcmode="lin" valueType="num">
                                      <p:cBhvr additive="base">
                                        <p:cTn id="19" dur="500" fill="hold"/>
                                        <p:tgtEl>
                                          <p:spTgt spid="69734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73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7348">
                                            <p:txEl>
                                              <p:pRg st="0" end="0"/>
                                            </p:txEl>
                                          </p:spTgt>
                                        </p:tgtEl>
                                        <p:attrNameLst>
                                          <p:attrName>style.visibility</p:attrName>
                                        </p:attrNameLst>
                                      </p:cBhvr>
                                      <p:to>
                                        <p:strVal val="visible"/>
                                      </p:to>
                                    </p:set>
                                    <p:anim calcmode="lin" valueType="num">
                                      <p:cBhvr additive="base">
                                        <p:cTn id="25" dur="500" fill="hold"/>
                                        <p:tgtEl>
                                          <p:spTgt spid="69734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73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7350">
                                            <p:txEl>
                                              <p:pRg st="0" end="0"/>
                                            </p:txEl>
                                          </p:spTgt>
                                        </p:tgtEl>
                                        <p:attrNameLst>
                                          <p:attrName>style.visibility</p:attrName>
                                        </p:attrNameLst>
                                      </p:cBhvr>
                                      <p:to>
                                        <p:strVal val="visible"/>
                                      </p:to>
                                    </p:set>
                                    <p:anim calcmode="lin" valueType="num">
                                      <p:cBhvr additive="base">
                                        <p:cTn id="31" dur="500" fill="hold"/>
                                        <p:tgtEl>
                                          <p:spTgt spid="69735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73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7350">
                                            <p:txEl>
                                              <p:pRg st="1" end="1"/>
                                            </p:txEl>
                                          </p:spTgt>
                                        </p:tgtEl>
                                        <p:attrNameLst>
                                          <p:attrName>style.visibility</p:attrName>
                                        </p:attrNameLst>
                                      </p:cBhvr>
                                      <p:to>
                                        <p:strVal val="visible"/>
                                      </p:to>
                                    </p:set>
                                    <p:anim calcmode="lin" valueType="num">
                                      <p:cBhvr additive="base">
                                        <p:cTn id="37" dur="500" fill="hold"/>
                                        <p:tgtEl>
                                          <p:spTgt spid="697350">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73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7350">
                                            <p:txEl>
                                              <p:pRg st="2" end="2"/>
                                            </p:txEl>
                                          </p:spTgt>
                                        </p:tgtEl>
                                        <p:attrNameLst>
                                          <p:attrName>style.visibility</p:attrName>
                                        </p:attrNameLst>
                                      </p:cBhvr>
                                      <p:to>
                                        <p:strVal val="visible"/>
                                      </p:to>
                                    </p:set>
                                    <p:anim calcmode="lin" valueType="num">
                                      <p:cBhvr additive="base">
                                        <p:cTn id="43" dur="500" fill="hold"/>
                                        <p:tgtEl>
                                          <p:spTgt spid="697350">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735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autoUpdateAnimBg="0"/>
      <p:bldP spid="697348" grpId="0" build="p" autoUpdateAnimBg="0"/>
      <p:bldP spid="697349" grpId="0" build="p" autoUpdateAnimBg="0"/>
      <p:bldP spid="697350"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eaLnBrk="1" hangingPunct="1"/>
            <a:r>
              <a:rPr lang="en-US" altLang="zh-CN" smtClean="0"/>
              <a:t>Layer 3 Addresses</a:t>
            </a:r>
          </a:p>
        </p:txBody>
      </p:sp>
      <p:sp>
        <p:nvSpPr>
          <p:cNvPr id="701443" name="Rectangle 3"/>
          <p:cNvSpPr>
            <a:spLocks noGrp="1" noChangeArrowheads="1"/>
          </p:cNvSpPr>
          <p:nvPr>
            <p:ph type="body" sz="half" idx="1"/>
          </p:nvPr>
        </p:nvSpPr>
        <p:spPr>
          <a:xfrm>
            <a:off x="323850" y="2528888"/>
            <a:ext cx="4679950" cy="4114800"/>
          </a:xfrm>
        </p:spPr>
        <p:txBody>
          <a:bodyPr/>
          <a:lstStyle/>
          <a:p>
            <a:pPr marL="363538" indent="-363538" eaLnBrk="1" hangingPunct="1">
              <a:lnSpc>
                <a:spcPct val="90000"/>
              </a:lnSpc>
            </a:pPr>
            <a:r>
              <a:rPr lang="en-US" altLang="zh-CN" sz="2200" dirty="0" smtClean="0"/>
              <a:t>Network ID</a:t>
            </a:r>
          </a:p>
          <a:p>
            <a:pPr marL="536575" lvl="1" indent="-274638" eaLnBrk="1" hangingPunct="1">
              <a:lnSpc>
                <a:spcPct val="90000"/>
              </a:lnSpc>
            </a:pPr>
            <a:r>
              <a:rPr lang="en-US" altLang="zh-CN" sz="2200" dirty="0" smtClean="0">
                <a:cs typeface="Arial" charset="0"/>
              </a:rPr>
              <a:t>assigned by ARIN </a:t>
            </a:r>
            <a:r>
              <a:rPr lang="en-US" altLang="zh-CN" sz="2200" dirty="0" smtClean="0">
                <a:solidFill>
                  <a:schemeClr val="tx2"/>
                </a:solidFill>
                <a:cs typeface="Arial" charset="0"/>
              </a:rPr>
              <a:t>(American Registry for Internet Numbers, www.arin.net)</a:t>
            </a:r>
          </a:p>
          <a:p>
            <a:pPr marL="536575" lvl="1" indent="-274638" eaLnBrk="1" hangingPunct="1">
              <a:lnSpc>
                <a:spcPct val="90000"/>
              </a:lnSpc>
            </a:pPr>
            <a:r>
              <a:rPr lang="en-US" altLang="zh-CN" sz="2200" dirty="0" smtClean="0">
                <a:cs typeface="Arial" charset="0"/>
              </a:rPr>
              <a:t>identifies the network to which a device is attached</a:t>
            </a:r>
          </a:p>
          <a:p>
            <a:pPr marL="536575" lvl="1" indent="-274638" eaLnBrk="1" hangingPunct="1">
              <a:lnSpc>
                <a:spcPct val="90000"/>
              </a:lnSpc>
            </a:pPr>
            <a:r>
              <a:rPr lang="en-US" altLang="zh-CN" sz="2200" dirty="0" smtClean="0">
                <a:cs typeface="Arial" charset="0"/>
              </a:rPr>
              <a:t>may be identified by one, two, or three of the first three octets</a:t>
            </a:r>
          </a:p>
        </p:txBody>
      </p:sp>
      <p:sp>
        <p:nvSpPr>
          <p:cNvPr id="701444" name="Rectangle 4"/>
          <p:cNvSpPr>
            <a:spLocks noGrp="1" noChangeArrowheads="1"/>
          </p:cNvSpPr>
          <p:nvPr>
            <p:ph type="body" sz="half" idx="2"/>
          </p:nvPr>
        </p:nvSpPr>
        <p:spPr>
          <a:xfrm>
            <a:off x="4427538" y="2528888"/>
            <a:ext cx="4502150" cy="4114800"/>
          </a:xfrm>
        </p:spPr>
        <p:txBody>
          <a:bodyPr/>
          <a:lstStyle/>
          <a:p>
            <a:pPr marL="536575" indent="-361950" eaLnBrk="1" hangingPunct="1"/>
            <a:r>
              <a:rPr lang="en-US" altLang="zh-CN" sz="2200" smtClean="0"/>
              <a:t>Host ID</a:t>
            </a:r>
          </a:p>
          <a:p>
            <a:pPr marL="812800" lvl="1" indent="-341313" eaLnBrk="1" hangingPunct="1"/>
            <a:r>
              <a:rPr lang="en-US" altLang="zh-CN" sz="2200" smtClean="0"/>
              <a:t>assigned by a network administrator</a:t>
            </a:r>
          </a:p>
          <a:p>
            <a:pPr marL="812800" lvl="1" indent="-341313" eaLnBrk="1" hangingPunct="1"/>
            <a:r>
              <a:rPr lang="en-US" altLang="zh-CN" sz="2200" smtClean="0">
                <a:cs typeface="Arial" charset="0"/>
              </a:rPr>
              <a:t>identifies the specific device on that network</a:t>
            </a:r>
          </a:p>
          <a:p>
            <a:pPr marL="812800" lvl="1" indent="-341313" eaLnBrk="1" hangingPunct="1"/>
            <a:r>
              <a:rPr lang="en-US" altLang="zh-CN" sz="2200" smtClean="0">
                <a:cs typeface="Arial" charset="0"/>
              </a:rPr>
              <a:t>may be identified by one, two, or three of the last three octets</a:t>
            </a:r>
          </a:p>
        </p:txBody>
      </p:sp>
      <p:sp>
        <p:nvSpPr>
          <p:cNvPr id="7" name="矩形 6"/>
          <p:cNvSpPr/>
          <p:nvPr/>
        </p:nvSpPr>
        <p:spPr>
          <a:xfrm>
            <a:off x="2000232" y="1857364"/>
            <a:ext cx="2143140" cy="64294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sz="2400" dirty="0">
                <a:latin typeface="Arial" pitchFamily="34" charset="0"/>
                <a:cs typeface="Arial" pitchFamily="34" charset="0"/>
              </a:rPr>
              <a:t>Network</a:t>
            </a:r>
            <a:endParaRPr lang="zh-CN" altLang="en-US" sz="2400" dirty="0">
              <a:latin typeface="Arial" pitchFamily="34" charset="0"/>
              <a:cs typeface="Arial" pitchFamily="34" charset="0"/>
            </a:endParaRPr>
          </a:p>
        </p:txBody>
      </p:sp>
      <p:sp>
        <p:nvSpPr>
          <p:cNvPr id="8" name="矩形 7"/>
          <p:cNvSpPr/>
          <p:nvPr/>
        </p:nvSpPr>
        <p:spPr>
          <a:xfrm>
            <a:off x="4143372" y="1857364"/>
            <a:ext cx="2143140" cy="642942"/>
          </a:xfrm>
          <a:prstGeom prst="rect">
            <a:avLst/>
          </a:prstGeom>
          <a:solidFill>
            <a:srgbClr val="00206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zh-CN" sz="2400" dirty="0">
                <a:solidFill>
                  <a:schemeClr val="bg1"/>
                </a:solidFill>
                <a:latin typeface="Arial" pitchFamily="34" charset="0"/>
                <a:cs typeface="Arial" pitchFamily="34" charset="0"/>
              </a:rPr>
              <a:t>Host</a:t>
            </a:r>
            <a:endParaRPr lang="zh-CN" altLang="en-US" sz="2400" dirty="0">
              <a:solidFill>
                <a:schemeClr val="bg1"/>
              </a:solidFill>
              <a:latin typeface="Arial" pitchFamily="34" charset="0"/>
              <a:cs typeface="Arial" pitchFamily="34"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01442"/>
                                        </p:tgtEl>
                                        <p:attrNameLst>
                                          <p:attrName>style.visibility</p:attrName>
                                        </p:attrNameLst>
                                      </p:cBhvr>
                                      <p:to>
                                        <p:strVal val="visible"/>
                                      </p:to>
                                    </p:set>
                                    <p:anim calcmode="lin" valueType="num">
                                      <p:cBhvr additive="base">
                                        <p:cTn id="7" dur="500" fill="hold"/>
                                        <p:tgtEl>
                                          <p:spTgt spid="701442"/>
                                        </p:tgtEl>
                                        <p:attrNameLst>
                                          <p:attrName>ppt_x</p:attrName>
                                        </p:attrNameLst>
                                      </p:cBhvr>
                                      <p:tavLst>
                                        <p:tav tm="0">
                                          <p:val>
                                            <p:strVal val="0-#ppt_w/2"/>
                                          </p:val>
                                        </p:tav>
                                        <p:tav tm="100000">
                                          <p:val>
                                            <p:strVal val="#ppt_x"/>
                                          </p:val>
                                        </p:tav>
                                      </p:tavLst>
                                    </p:anim>
                                    <p:anim calcmode="lin" valueType="num">
                                      <p:cBhvr additive="base">
                                        <p:cTn id="8" dur="500" fill="hold"/>
                                        <p:tgtEl>
                                          <p:spTgt spid="7014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01443">
                                            <p:txEl>
                                              <p:pRg st="0" end="0"/>
                                            </p:txEl>
                                          </p:spTgt>
                                        </p:tgtEl>
                                        <p:attrNameLst>
                                          <p:attrName>style.visibility</p:attrName>
                                        </p:attrNameLst>
                                      </p:cBhvr>
                                      <p:to>
                                        <p:strVal val="visible"/>
                                      </p:to>
                                    </p:set>
                                    <p:animEffect transition="in" filter="box(in)">
                                      <p:cBhvr>
                                        <p:cTn id="13" dur="500"/>
                                        <p:tgtEl>
                                          <p:spTgt spid="70144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01443">
                                            <p:txEl>
                                              <p:pRg st="1" end="1"/>
                                            </p:txEl>
                                          </p:spTgt>
                                        </p:tgtEl>
                                        <p:attrNameLst>
                                          <p:attrName>style.visibility</p:attrName>
                                        </p:attrNameLst>
                                      </p:cBhvr>
                                      <p:to>
                                        <p:strVal val="visible"/>
                                      </p:to>
                                    </p:set>
                                    <p:animEffect transition="in" filter="box(in)">
                                      <p:cBhvr>
                                        <p:cTn id="16" dur="500"/>
                                        <p:tgtEl>
                                          <p:spTgt spid="70144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01443">
                                            <p:txEl>
                                              <p:pRg st="2" end="2"/>
                                            </p:txEl>
                                          </p:spTgt>
                                        </p:tgtEl>
                                        <p:attrNameLst>
                                          <p:attrName>style.visibility</p:attrName>
                                        </p:attrNameLst>
                                      </p:cBhvr>
                                      <p:to>
                                        <p:strVal val="visible"/>
                                      </p:to>
                                    </p:set>
                                    <p:animEffect transition="in" filter="box(in)">
                                      <p:cBhvr>
                                        <p:cTn id="19" dur="500"/>
                                        <p:tgtEl>
                                          <p:spTgt spid="70144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01443">
                                            <p:txEl>
                                              <p:pRg st="3" end="3"/>
                                            </p:txEl>
                                          </p:spTgt>
                                        </p:tgtEl>
                                        <p:attrNameLst>
                                          <p:attrName>style.visibility</p:attrName>
                                        </p:attrNameLst>
                                      </p:cBhvr>
                                      <p:to>
                                        <p:strVal val="visible"/>
                                      </p:to>
                                    </p:set>
                                    <p:animEffect transition="in" filter="box(in)">
                                      <p:cBhvr>
                                        <p:cTn id="22" dur="500"/>
                                        <p:tgtEl>
                                          <p:spTgt spid="7014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01444">
                                            <p:txEl>
                                              <p:pRg st="0" end="0"/>
                                            </p:txEl>
                                          </p:spTgt>
                                        </p:tgtEl>
                                        <p:attrNameLst>
                                          <p:attrName>style.visibility</p:attrName>
                                        </p:attrNameLst>
                                      </p:cBhvr>
                                      <p:to>
                                        <p:strVal val="visible"/>
                                      </p:to>
                                    </p:set>
                                    <p:animEffect transition="in" filter="box(in)">
                                      <p:cBhvr>
                                        <p:cTn id="27" dur="500"/>
                                        <p:tgtEl>
                                          <p:spTgt spid="701444">
                                            <p:txEl>
                                              <p:pRg st="0" end="0"/>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701444">
                                            <p:txEl>
                                              <p:pRg st="1" end="1"/>
                                            </p:txEl>
                                          </p:spTgt>
                                        </p:tgtEl>
                                        <p:attrNameLst>
                                          <p:attrName>style.visibility</p:attrName>
                                        </p:attrNameLst>
                                      </p:cBhvr>
                                      <p:to>
                                        <p:strVal val="visible"/>
                                      </p:to>
                                    </p:set>
                                    <p:animEffect transition="in" filter="box(in)">
                                      <p:cBhvr>
                                        <p:cTn id="30" dur="500"/>
                                        <p:tgtEl>
                                          <p:spTgt spid="701444">
                                            <p:txEl>
                                              <p:pRg st="1" end="1"/>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701444">
                                            <p:txEl>
                                              <p:pRg st="2" end="2"/>
                                            </p:txEl>
                                          </p:spTgt>
                                        </p:tgtEl>
                                        <p:attrNameLst>
                                          <p:attrName>style.visibility</p:attrName>
                                        </p:attrNameLst>
                                      </p:cBhvr>
                                      <p:to>
                                        <p:strVal val="visible"/>
                                      </p:to>
                                    </p:set>
                                    <p:animEffect transition="in" filter="box(in)">
                                      <p:cBhvr>
                                        <p:cTn id="33" dur="500"/>
                                        <p:tgtEl>
                                          <p:spTgt spid="701444">
                                            <p:txEl>
                                              <p:pRg st="2" end="2"/>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701444">
                                            <p:txEl>
                                              <p:pRg st="3" end="3"/>
                                            </p:txEl>
                                          </p:spTgt>
                                        </p:tgtEl>
                                        <p:attrNameLst>
                                          <p:attrName>style.visibility</p:attrName>
                                        </p:attrNameLst>
                                      </p:cBhvr>
                                      <p:to>
                                        <p:strVal val="visible"/>
                                      </p:to>
                                    </p:set>
                                    <p:animEffect transition="in" filter="box(in)">
                                      <p:cBhvr>
                                        <p:cTn id="36" dur="500"/>
                                        <p:tgtEl>
                                          <p:spTgt spid="7014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2" grpId="0" autoUpdateAnimBg="0"/>
      <p:bldP spid="701443" grpId="0" build="p" autoUpdateAnimBg="0"/>
      <p:bldP spid="70144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pPr eaLnBrk="1" hangingPunct="1"/>
            <a:r>
              <a:rPr lang="en-US" altLang="zh-CN" smtClean="0"/>
              <a:t>IP Addresses</a:t>
            </a:r>
          </a:p>
        </p:txBody>
      </p:sp>
      <p:sp>
        <p:nvSpPr>
          <p:cNvPr id="703491" name="Text Box 3"/>
          <p:cNvSpPr txBox="1">
            <a:spLocks noChangeArrowheads="1"/>
          </p:cNvSpPr>
          <p:nvPr/>
        </p:nvSpPr>
        <p:spPr bwMode="auto">
          <a:xfrm>
            <a:off x="428625" y="1773238"/>
            <a:ext cx="8715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Different class addresses reserve different amounts of bits for the network and host portions of the address</a:t>
            </a:r>
          </a:p>
        </p:txBody>
      </p:sp>
      <p:graphicFrame>
        <p:nvGraphicFramePr>
          <p:cNvPr id="703492" name="Group 4"/>
          <p:cNvGraphicFramePr>
            <a:graphicFrameLocks noGrp="1"/>
          </p:cNvGraphicFramePr>
          <p:nvPr>
            <p:ph type="tbl" idx="1"/>
          </p:nvPr>
        </p:nvGraphicFramePr>
        <p:xfrm>
          <a:off x="714375" y="3143250"/>
          <a:ext cx="7439025" cy="2957514"/>
        </p:xfrm>
        <a:graphic>
          <a:graphicData uri="http://schemas.openxmlformats.org/drawingml/2006/table">
            <a:tbl>
              <a:tblPr/>
              <a:tblGrid>
                <a:gridCol w="2070100"/>
                <a:gridCol w="1227138"/>
                <a:gridCol w="1381125"/>
                <a:gridCol w="1379537"/>
                <a:gridCol w="1381125"/>
              </a:tblGrid>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r>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r>
              <a:tr h="9858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r>
            </a:tbl>
          </a:graphicData>
        </a:graphic>
      </p:graphicFrame>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checkerboard(down)">
                                      <p:cBhvr>
                                        <p:cTn id="7" dur="500"/>
                                        <p:tgtEl>
                                          <p:spTgt spid="70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03491">
                                            <p:txEl>
                                              <p:pRg st="0" end="0"/>
                                            </p:txEl>
                                          </p:spTgt>
                                        </p:tgtEl>
                                        <p:attrNameLst>
                                          <p:attrName>style.visibility</p:attrName>
                                        </p:attrNameLst>
                                      </p:cBhvr>
                                      <p:to>
                                        <p:strVal val="visible"/>
                                      </p:to>
                                    </p:set>
                                    <p:animEffect transition="in" filter="checkerboard(down)">
                                      <p:cBhvr>
                                        <p:cTn id="12" dur="500"/>
                                        <p:tgtEl>
                                          <p:spTgt spid="7034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5" fill="hold" nodeType="clickEffect">
                                  <p:stCondLst>
                                    <p:cond delay="0"/>
                                  </p:stCondLst>
                                  <p:childTnLst>
                                    <p:set>
                                      <p:cBhvr>
                                        <p:cTn id="16" dur="1" fill="hold">
                                          <p:stCondLst>
                                            <p:cond delay="0"/>
                                          </p:stCondLst>
                                        </p:cTn>
                                        <p:tgtEl>
                                          <p:spTgt spid="703492"/>
                                        </p:tgtEl>
                                        <p:attrNameLst>
                                          <p:attrName>style.visibility</p:attrName>
                                        </p:attrNameLst>
                                      </p:cBhvr>
                                      <p:to>
                                        <p:strVal val="visible"/>
                                      </p:to>
                                    </p:set>
                                    <p:animEffect transition="in" filter="checkerboard(down)">
                                      <p:cBhvr>
                                        <p:cTn id="17" dur="500"/>
                                        <p:tgtEl>
                                          <p:spTgt spid="70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0" grpId="0" autoUpdateAnimBg="0"/>
      <p:bldP spid="70349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643063" y="1941513"/>
          <a:ext cx="7143750" cy="500062"/>
        </p:xfrm>
        <a:graphic>
          <a:graphicData uri="http://schemas.openxmlformats.org/drawingml/2006/table">
            <a:tbl>
              <a:tblPr firstRow="1" bandRow="1">
                <a:tableStyleId>{93296810-A885-4BE3-A3E7-6D5BEEA58F35}</a:tableStyleId>
              </a:tblPr>
              <a:tblGrid>
                <a:gridCol w="285750"/>
                <a:gridCol w="1714500"/>
                <a:gridCol w="5143500"/>
              </a:tblGrid>
              <a:tr h="500062">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Network#</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bl>
          </a:graphicData>
        </a:graphic>
      </p:graphicFrame>
      <p:sp>
        <p:nvSpPr>
          <p:cNvPr id="17420" name="TextBox 4"/>
          <p:cNvSpPr txBox="1">
            <a:spLocks noChangeArrowheads="1"/>
          </p:cNvSpPr>
          <p:nvPr/>
        </p:nvSpPr>
        <p:spPr bwMode="auto">
          <a:xfrm>
            <a:off x="2500313" y="1584325"/>
            <a:ext cx="331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21" name="TextBox 5"/>
          <p:cNvSpPr txBox="1">
            <a:spLocks noChangeArrowheads="1"/>
          </p:cNvSpPr>
          <p:nvPr/>
        </p:nvSpPr>
        <p:spPr bwMode="auto">
          <a:xfrm>
            <a:off x="4286250" y="1584325"/>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7" name="表格 6"/>
          <p:cNvGraphicFramePr>
            <a:graphicFrameLocks noGrp="1"/>
          </p:cNvGraphicFramePr>
          <p:nvPr/>
        </p:nvGraphicFramePr>
        <p:xfrm>
          <a:off x="1643063" y="2584450"/>
          <a:ext cx="7159626" cy="500063"/>
        </p:xfrm>
        <a:graphic>
          <a:graphicData uri="http://schemas.openxmlformats.org/drawingml/2006/table">
            <a:tbl>
              <a:tblPr firstRow="1" bandRow="1">
                <a:tableStyleId>{93296810-A885-4BE3-A3E7-6D5BEEA58F35}</a:tableStyleId>
              </a:tblPr>
              <a:tblGrid>
                <a:gridCol w="285777"/>
                <a:gridCol w="285777"/>
                <a:gridCol w="3143545"/>
                <a:gridCol w="3444527"/>
              </a:tblGrid>
              <a:tr h="500063">
                <a:tc>
                  <a:txBody>
                    <a:bodyPr/>
                    <a:lstStyle/>
                    <a:p>
                      <a:pPr algn="ctr"/>
                      <a:r>
                        <a:rPr lang="en-US" altLang="zh-CN" sz="1800" dirty="0" smtClean="0"/>
                        <a:t>1</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Network#</a:t>
                      </a:r>
                      <a:endParaRPr lang="zh-CN" altLang="en-US" sz="1800" dirty="0" smtClean="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bl>
          </a:graphicData>
        </a:graphic>
      </p:graphicFrame>
      <p:sp>
        <p:nvSpPr>
          <p:cNvPr id="17434" name="TextBox 8"/>
          <p:cNvSpPr txBox="1">
            <a:spLocks noChangeArrowheads="1"/>
          </p:cNvSpPr>
          <p:nvPr/>
        </p:nvSpPr>
        <p:spPr bwMode="auto">
          <a:xfrm>
            <a:off x="6000750" y="1571625"/>
            <a:ext cx="500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35" name="TextBox 9"/>
          <p:cNvSpPr txBox="1">
            <a:spLocks noChangeArrowheads="1"/>
          </p:cNvSpPr>
          <p:nvPr/>
        </p:nvSpPr>
        <p:spPr bwMode="auto">
          <a:xfrm>
            <a:off x="7812088" y="1571625"/>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11" name="表格 10"/>
          <p:cNvGraphicFramePr>
            <a:graphicFrameLocks noGrp="1"/>
          </p:cNvGraphicFramePr>
          <p:nvPr/>
        </p:nvGraphicFramePr>
        <p:xfrm>
          <a:off x="1643063" y="3227388"/>
          <a:ext cx="7143749" cy="500062"/>
        </p:xfrm>
        <a:graphic>
          <a:graphicData uri="http://schemas.openxmlformats.org/drawingml/2006/table">
            <a:tbl>
              <a:tblPr firstRow="1" bandRow="1">
                <a:tableStyleId>{93296810-A885-4BE3-A3E7-6D5BEEA58F35}</a:tableStyleId>
              </a:tblPr>
              <a:tblGrid>
                <a:gridCol w="278817"/>
                <a:gridCol w="284308"/>
                <a:gridCol w="281563"/>
                <a:gridCol w="4584562"/>
                <a:gridCol w="1714499"/>
              </a:tblGrid>
              <a:tr h="500062">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Network#</a:t>
                      </a:r>
                      <a:endParaRPr lang="zh-CN" altLang="en-US" sz="1800" dirty="0" smtClean="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bl>
          </a:graphicData>
        </a:graphic>
      </p:graphicFrame>
      <p:cxnSp>
        <p:nvCxnSpPr>
          <p:cNvPr id="18" name="直接连接符 17"/>
          <p:cNvCxnSpPr/>
          <p:nvPr/>
        </p:nvCxnSpPr>
        <p:spPr>
          <a:xfrm rot="5400000">
            <a:off x="2606675" y="2690813"/>
            <a:ext cx="2071687" cy="1588"/>
          </a:xfrm>
          <a:prstGeom prst="line">
            <a:avLst/>
          </a:prstGeom>
          <a:ln w="28575">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43227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cxnSp>
        <p:nvCxnSpPr>
          <p:cNvPr id="22" name="直接连接符 21"/>
          <p:cNvCxnSpPr/>
          <p:nvPr/>
        </p:nvCxnSpPr>
        <p:spPr>
          <a:xfrm rot="5400000">
            <a:off x="60372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sp>
        <p:nvSpPr>
          <p:cNvPr id="17453" name="矩形 27"/>
          <p:cNvSpPr>
            <a:spLocks noChangeArrowheads="1"/>
          </p:cNvSpPr>
          <p:nvPr/>
        </p:nvSpPr>
        <p:spPr bwMode="auto">
          <a:xfrm>
            <a:off x="2428875" y="3838575"/>
            <a:ext cx="48577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0–127</a:t>
            </a:r>
            <a:r>
              <a:rPr lang="en-US" altLang="zh-CN" sz="2800" u="sng">
                <a:latin typeface="Arial" charset="0"/>
                <a:cs typeface="Arial" charset="0"/>
              </a:rPr>
              <a:t> Class A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128-191</a:t>
            </a:r>
            <a:r>
              <a:rPr lang="en-US" altLang="zh-CN" sz="2800" u="sng">
                <a:latin typeface="Arial" charset="0"/>
                <a:cs typeface="Arial" charset="0"/>
              </a:rPr>
              <a:t> Class B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192–223</a:t>
            </a:r>
            <a:r>
              <a:rPr lang="en-US" altLang="zh-CN" sz="2800" u="sng">
                <a:latin typeface="Arial" charset="0"/>
                <a:cs typeface="Arial" charset="0"/>
              </a:rPr>
              <a:t> Class C address</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224–239 </a:t>
            </a:r>
            <a:r>
              <a:rPr lang="en-US" altLang="zh-CN" sz="2800">
                <a:latin typeface="Arial" charset="0"/>
                <a:cs typeface="Arial" charset="0"/>
              </a:rPr>
              <a:t>Class D – Multicast</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240–255 </a:t>
            </a:r>
            <a:r>
              <a:rPr lang="en-US" altLang="zh-CN" sz="2800">
                <a:latin typeface="Arial" charset="0"/>
                <a:cs typeface="Arial" charset="0"/>
              </a:rPr>
              <a:t>Class E - Research</a:t>
            </a:r>
            <a:endParaRPr lang="zh-CN" altLang="en-US" sz="2800">
              <a:latin typeface="Arial" charset="0"/>
              <a:cs typeface="Arial" charset="0"/>
            </a:endParaRPr>
          </a:p>
        </p:txBody>
      </p:sp>
      <p:sp>
        <p:nvSpPr>
          <p:cNvPr id="17454" name="TextBox 28"/>
          <p:cNvSpPr txBox="1">
            <a:spLocks noChangeArrowheads="1"/>
          </p:cNvSpPr>
          <p:nvPr/>
        </p:nvSpPr>
        <p:spPr bwMode="auto">
          <a:xfrm>
            <a:off x="285750" y="1928813"/>
            <a:ext cx="130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A</a:t>
            </a:r>
            <a:endParaRPr lang="zh-CN" altLang="en-US" sz="2400"/>
          </a:p>
        </p:txBody>
      </p:sp>
      <p:sp>
        <p:nvSpPr>
          <p:cNvPr id="17455" name="TextBox 30"/>
          <p:cNvSpPr txBox="1">
            <a:spLocks noChangeArrowheads="1"/>
          </p:cNvSpPr>
          <p:nvPr/>
        </p:nvSpPr>
        <p:spPr bwMode="auto">
          <a:xfrm>
            <a:off x="285750" y="2630488"/>
            <a:ext cx="1309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B</a:t>
            </a:r>
            <a:endParaRPr lang="zh-CN" altLang="en-US" sz="2400"/>
          </a:p>
        </p:txBody>
      </p:sp>
      <p:sp>
        <p:nvSpPr>
          <p:cNvPr id="17456" name="TextBox 31"/>
          <p:cNvSpPr txBox="1">
            <a:spLocks noChangeArrowheads="1"/>
          </p:cNvSpPr>
          <p:nvPr/>
        </p:nvSpPr>
        <p:spPr bwMode="auto">
          <a:xfrm>
            <a:off x="285750" y="3344863"/>
            <a:ext cx="1312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C</a:t>
            </a:r>
            <a:endParaRPr lang="zh-CN" altLang="en-US" sz="2400"/>
          </a:p>
        </p:txBody>
      </p:sp>
      <p:sp>
        <p:nvSpPr>
          <p:cNvPr id="42"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Classes</a:t>
            </a:r>
          </a:p>
        </p:txBody>
      </p:sp>
    </p:spTree>
  </p:cSld>
  <p:clrMapOvr>
    <a:masterClrMapping/>
  </p:clrMapOvr>
  <p:transition xmlns:p14="http://schemas.microsoft.com/office/powerpoint/2010/main" spd="med" advClick="0">
    <p:random/>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pPr eaLnBrk="1" hangingPunct="1"/>
            <a:r>
              <a:rPr lang="en-US" altLang="zh-CN" smtClean="0"/>
              <a:t>Number of Hosts</a:t>
            </a:r>
          </a:p>
        </p:txBody>
      </p:sp>
      <p:sp>
        <p:nvSpPr>
          <p:cNvPr id="705539" name="Rectangle 3"/>
          <p:cNvSpPr>
            <a:spLocks noGrp="1" noChangeArrowheads="1"/>
          </p:cNvSpPr>
          <p:nvPr>
            <p:ph type="body" sz="half" idx="1"/>
          </p:nvPr>
        </p:nvSpPr>
        <p:spPr>
          <a:xfrm>
            <a:off x="285750" y="1714500"/>
            <a:ext cx="8501063" cy="4249738"/>
          </a:xfrm>
        </p:spPr>
        <p:txBody>
          <a:bodyPr/>
          <a:lstStyle/>
          <a:p>
            <a:pPr eaLnBrk="1" hangingPunct="1">
              <a:lnSpc>
                <a:spcPct val="130000"/>
              </a:lnSpc>
            </a:pPr>
            <a:r>
              <a:rPr lang="en-US" altLang="zh-CN" sz="2400" smtClean="0"/>
              <a:t>The maximum number of hosts vary for each class.</a:t>
            </a:r>
          </a:p>
          <a:p>
            <a:pPr lvl="1" eaLnBrk="1" hangingPunct="1">
              <a:lnSpc>
                <a:spcPct val="130000"/>
              </a:lnSpc>
            </a:pPr>
            <a:r>
              <a:rPr lang="en-US" altLang="zh-CN" smtClean="0"/>
              <a:t>Class A has 16,777,214 available hosts (2</a:t>
            </a:r>
            <a:r>
              <a:rPr lang="en-US" altLang="zh-CN" baseline="30000" smtClean="0"/>
              <a:t>24</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B has 65,534 available hosts (2</a:t>
            </a:r>
            <a:r>
              <a:rPr lang="en-US" altLang="zh-CN" baseline="30000" smtClean="0"/>
              <a:t>16</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C has 254 available hosts (2</a:t>
            </a:r>
            <a:r>
              <a:rPr lang="en-US" altLang="zh-CN" baseline="30000" smtClean="0"/>
              <a:t>8</a:t>
            </a:r>
            <a:r>
              <a:rPr lang="en-US" altLang="zh-CN" smtClean="0"/>
              <a:t> </a:t>
            </a:r>
            <a:r>
              <a:rPr lang="en-US" altLang="zh-CN" smtClean="0">
                <a:latin typeface="Tahoma" pitchFamily="34" charset="0"/>
              </a:rPr>
              <a:t>–</a:t>
            </a:r>
            <a:r>
              <a:rPr lang="en-US" altLang="zh-CN" smtClean="0"/>
              <a:t>2)</a:t>
            </a:r>
          </a:p>
          <a:p>
            <a:pPr eaLnBrk="1" hangingPunct="1">
              <a:lnSpc>
                <a:spcPct val="130000"/>
              </a:lnSpc>
            </a:pPr>
            <a:r>
              <a:rPr lang="en-US" altLang="zh-CN" sz="2400" smtClean="0"/>
              <a:t>The first address in each network is reserved for the network address</a:t>
            </a:r>
          </a:p>
          <a:p>
            <a:pPr eaLnBrk="1" hangingPunct="1">
              <a:lnSpc>
                <a:spcPct val="130000"/>
              </a:lnSpc>
            </a:pPr>
            <a:r>
              <a:rPr lang="en-US" altLang="zh-CN" sz="2400" smtClean="0"/>
              <a:t>The last address is reserved for the broadcast address.</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box(out)">
                                      <p:cBhvr>
                                        <p:cTn id="7" dur="500"/>
                                        <p:tgtEl>
                                          <p:spTgt spid="70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05539">
                                            <p:txEl>
                                              <p:pRg st="0" end="0"/>
                                            </p:txEl>
                                          </p:spTgt>
                                        </p:tgtEl>
                                        <p:attrNameLst>
                                          <p:attrName>style.visibility</p:attrName>
                                        </p:attrNameLst>
                                      </p:cBhvr>
                                      <p:to>
                                        <p:strVal val="visible"/>
                                      </p:to>
                                    </p:set>
                                    <p:animEffect transition="in" filter="box(out)">
                                      <p:cBhvr>
                                        <p:cTn id="12" dur="500"/>
                                        <p:tgtEl>
                                          <p:spTgt spid="7055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05539">
                                            <p:txEl>
                                              <p:pRg st="1" end="1"/>
                                            </p:txEl>
                                          </p:spTgt>
                                        </p:tgtEl>
                                        <p:attrNameLst>
                                          <p:attrName>style.visibility</p:attrName>
                                        </p:attrNameLst>
                                      </p:cBhvr>
                                      <p:to>
                                        <p:strVal val="visible"/>
                                      </p:to>
                                    </p:set>
                                    <p:animEffect transition="in" filter="box(out)">
                                      <p:cBhvr>
                                        <p:cTn id="17" dur="500"/>
                                        <p:tgtEl>
                                          <p:spTgt spid="7055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05539">
                                            <p:txEl>
                                              <p:pRg st="2" end="2"/>
                                            </p:txEl>
                                          </p:spTgt>
                                        </p:tgtEl>
                                        <p:attrNameLst>
                                          <p:attrName>style.visibility</p:attrName>
                                        </p:attrNameLst>
                                      </p:cBhvr>
                                      <p:to>
                                        <p:strVal val="visible"/>
                                      </p:to>
                                    </p:set>
                                    <p:animEffect transition="in" filter="box(out)">
                                      <p:cBhvr>
                                        <p:cTn id="22" dur="500"/>
                                        <p:tgtEl>
                                          <p:spTgt spid="70553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705539">
                                            <p:txEl>
                                              <p:pRg st="3" end="3"/>
                                            </p:txEl>
                                          </p:spTgt>
                                        </p:tgtEl>
                                        <p:attrNameLst>
                                          <p:attrName>style.visibility</p:attrName>
                                        </p:attrNameLst>
                                      </p:cBhvr>
                                      <p:to>
                                        <p:strVal val="visible"/>
                                      </p:to>
                                    </p:set>
                                    <p:animEffect transition="in" filter="box(out)">
                                      <p:cBhvr>
                                        <p:cTn id="27" dur="500"/>
                                        <p:tgtEl>
                                          <p:spTgt spid="70553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705539">
                                            <p:txEl>
                                              <p:pRg st="4" end="4"/>
                                            </p:txEl>
                                          </p:spTgt>
                                        </p:tgtEl>
                                        <p:attrNameLst>
                                          <p:attrName>style.visibility</p:attrName>
                                        </p:attrNameLst>
                                      </p:cBhvr>
                                      <p:to>
                                        <p:strVal val="visible"/>
                                      </p:to>
                                    </p:set>
                                    <p:animEffect transition="in" filter="box(out)">
                                      <p:cBhvr>
                                        <p:cTn id="32" dur="500"/>
                                        <p:tgtEl>
                                          <p:spTgt spid="70553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705539">
                                            <p:txEl>
                                              <p:pRg st="5" end="5"/>
                                            </p:txEl>
                                          </p:spTgt>
                                        </p:tgtEl>
                                        <p:attrNameLst>
                                          <p:attrName>style.visibility</p:attrName>
                                        </p:attrNameLst>
                                      </p:cBhvr>
                                      <p:to>
                                        <p:strVal val="visible"/>
                                      </p:to>
                                    </p:set>
                                    <p:animEffect transition="in" filter="box(out)">
                                      <p:cBhvr>
                                        <p:cTn id="37" dur="500"/>
                                        <p:tgtEl>
                                          <p:spTgt spid="70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P spid="705539"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eaLnBrk="1" hangingPunct="1"/>
            <a:r>
              <a:rPr lang="en-US" altLang="zh-CN" smtClean="0"/>
              <a:t>Reserved Addresses</a:t>
            </a:r>
          </a:p>
        </p:txBody>
      </p:sp>
      <p:sp>
        <p:nvSpPr>
          <p:cNvPr id="713731" name="Rectangle 3"/>
          <p:cNvSpPr>
            <a:spLocks noGrp="1" noChangeArrowheads="1"/>
          </p:cNvSpPr>
          <p:nvPr>
            <p:ph type="body" idx="1"/>
          </p:nvPr>
        </p:nvSpPr>
        <p:spPr>
          <a:xfrm>
            <a:off x="500063" y="1785938"/>
            <a:ext cx="8643937" cy="4114800"/>
          </a:xfrm>
        </p:spPr>
        <p:txBody>
          <a:bodyPr/>
          <a:lstStyle/>
          <a:p>
            <a:pPr eaLnBrk="1" hangingPunct="1">
              <a:lnSpc>
                <a:spcPct val="90000"/>
              </a:lnSpc>
            </a:pPr>
            <a:r>
              <a:rPr lang="en-US" altLang="zh-CN" sz="3200" smtClean="0">
                <a:solidFill>
                  <a:schemeClr val="accent2"/>
                </a:solidFill>
                <a:latin typeface="Arial" charset="0"/>
                <a:cs typeface="Arial" charset="0"/>
              </a:rPr>
              <a:t>Network Address</a:t>
            </a:r>
            <a:endParaRPr lang="en-US" altLang="zh-CN" sz="3200" smtClean="0">
              <a:latin typeface="Arial" charset="0"/>
              <a:cs typeface="Arial" charset="0"/>
            </a:endParaRPr>
          </a:p>
          <a:p>
            <a:pPr lvl="1" eaLnBrk="1" hangingPunct="1">
              <a:lnSpc>
                <a:spcPct val="90000"/>
              </a:lnSpc>
            </a:pPr>
            <a:r>
              <a:rPr lang="en-US" altLang="zh-CN" sz="3200" smtClean="0">
                <a:latin typeface="Arial" charset="0"/>
                <a:cs typeface="Arial" charset="0"/>
              </a:rPr>
              <a:t>An IP address that ends with binary 0s in the </a:t>
            </a:r>
            <a:r>
              <a:rPr lang="en-US" altLang="zh-CN" sz="3200" b="1" smtClean="0">
                <a:latin typeface="Arial" charset="0"/>
                <a:cs typeface="Arial" charset="0"/>
              </a:rPr>
              <a:t>host </a:t>
            </a:r>
            <a:r>
              <a:rPr lang="en-US" altLang="zh-CN" sz="3200" smtClean="0">
                <a:latin typeface="Arial" charset="0"/>
                <a:cs typeface="Arial" charset="0"/>
              </a:rPr>
              <a:t>part of the address</a:t>
            </a:r>
            <a:endParaRPr lang="en-US" altLang="zh-CN" sz="3200" b="1" smtClean="0">
              <a:latin typeface="Arial" charset="0"/>
              <a:cs typeface="Arial" charset="0"/>
            </a:endParaRPr>
          </a:p>
          <a:p>
            <a:pPr eaLnBrk="1" hangingPunct="1">
              <a:lnSpc>
                <a:spcPct val="90000"/>
              </a:lnSpc>
            </a:pPr>
            <a:r>
              <a:rPr lang="en-US" altLang="zh-CN" sz="3200" smtClean="0">
                <a:latin typeface="Arial" charset="0"/>
                <a:cs typeface="Arial" charset="0"/>
              </a:rPr>
              <a:t>Class A network address example:</a:t>
            </a:r>
          </a:p>
          <a:p>
            <a:pPr lvl="1" eaLnBrk="1" hangingPunct="1">
              <a:lnSpc>
                <a:spcPct val="90000"/>
              </a:lnSpc>
            </a:pPr>
            <a:r>
              <a:rPr lang="en-US" altLang="zh-CN" sz="3200" smtClean="0">
                <a:latin typeface="Arial" charset="0"/>
                <a:cs typeface="Arial" charset="0"/>
              </a:rPr>
              <a:t>113.0.0.0</a:t>
            </a:r>
          </a:p>
          <a:p>
            <a:pPr eaLnBrk="1" hangingPunct="1">
              <a:lnSpc>
                <a:spcPct val="90000"/>
              </a:lnSpc>
            </a:pPr>
            <a:r>
              <a:rPr lang="en-US" altLang="zh-CN" sz="3200" smtClean="0">
                <a:latin typeface="Arial" charset="0"/>
                <a:cs typeface="Arial" charset="0"/>
              </a:rPr>
              <a:t>Hosts on a network can only communicate </a:t>
            </a:r>
            <a:r>
              <a:rPr lang="en-US" altLang="zh-CN" sz="3200" i="1" smtClean="0">
                <a:latin typeface="Arial" charset="0"/>
                <a:cs typeface="Arial" charset="0"/>
              </a:rPr>
              <a:t>directly</a:t>
            </a:r>
            <a:r>
              <a:rPr lang="en-US" altLang="zh-CN" sz="3200" smtClean="0">
                <a:latin typeface="Arial" charset="0"/>
                <a:cs typeface="Arial" charset="0"/>
              </a:rPr>
              <a:t> with other hosts if they have the same network ID. </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13730"/>
                                        </p:tgtEl>
                                        <p:attrNameLst>
                                          <p:attrName>style.visibility</p:attrName>
                                        </p:attrNameLst>
                                      </p:cBhvr>
                                      <p:to>
                                        <p:strVal val="visible"/>
                                      </p:to>
                                    </p:set>
                                    <p:animEffect transition="in" filter="checkerboard(across)">
                                      <p:cBhvr>
                                        <p:cTn id="7" dur="500"/>
                                        <p:tgtEl>
                                          <p:spTgt spid="71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3731">
                                            <p:txEl>
                                              <p:pRg st="0" end="0"/>
                                            </p:txEl>
                                          </p:spTgt>
                                        </p:tgtEl>
                                        <p:attrNameLst>
                                          <p:attrName>style.visibility</p:attrName>
                                        </p:attrNameLst>
                                      </p:cBhvr>
                                      <p:to>
                                        <p:strVal val="visible"/>
                                      </p:to>
                                    </p:set>
                                    <p:animEffect transition="in" filter="checkerboard(across)">
                                      <p:cBhvr>
                                        <p:cTn id="12" dur="500"/>
                                        <p:tgtEl>
                                          <p:spTgt spid="7137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13731">
                                            <p:txEl>
                                              <p:pRg st="1" end="1"/>
                                            </p:txEl>
                                          </p:spTgt>
                                        </p:tgtEl>
                                        <p:attrNameLst>
                                          <p:attrName>style.visibility</p:attrName>
                                        </p:attrNameLst>
                                      </p:cBhvr>
                                      <p:to>
                                        <p:strVal val="visible"/>
                                      </p:to>
                                    </p:set>
                                    <p:animEffect transition="in" filter="checkerboard(across)">
                                      <p:cBhvr>
                                        <p:cTn id="17" dur="500"/>
                                        <p:tgtEl>
                                          <p:spTgt spid="7137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13731">
                                            <p:txEl>
                                              <p:pRg st="2" end="2"/>
                                            </p:txEl>
                                          </p:spTgt>
                                        </p:tgtEl>
                                        <p:attrNameLst>
                                          <p:attrName>style.visibility</p:attrName>
                                        </p:attrNameLst>
                                      </p:cBhvr>
                                      <p:to>
                                        <p:strVal val="visible"/>
                                      </p:to>
                                    </p:set>
                                    <p:animEffect transition="in" filter="checkerboard(across)">
                                      <p:cBhvr>
                                        <p:cTn id="22" dur="500"/>
                                        <p:tgtEl>
                                          <p:spTgt spid="7137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13731">
                                            <p:txEl>
                                              <p:pRg st="3" end="3"/>
                                            </p:txEl>
                                          </p:spTgt>
                                        </p:tgtEl>
                                        <p:attrNameLst>
                                          <p:attrName>style.visibility</p:attrName>
                                        </p:attrNameLst>
                                      </p:cBhvr>
                                      <p:to>
                                        <p:strVal val="visible"/>
                                      </p:to>
                                    </p:set>
                                    <p:animEffect transition="in" filter="checkerboard(across)">
                                      <p:cBhvr>
                                        <p:cTn id="27" dur="500"/>
                                        <p:tgtEl>
                                          <p:spTgt spid="71373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13731">
                                            <p:txEl>
                                              <p:pRg st="4" end="4"/>
                                            </p:txEl>
                                          </p:spTgt>
                                        </p:tgtEl>
                                        <p:attrNameLst>
                                          <p:attrName>style.visibility</p:attrName>
                                        </p:attrNameLst>
                                      </p:cBhvr>
                                      <p:to>
                                        <p:strVal val="visible"/>
                                      </p:to>
                                    </p:set>
                                    <p:animEffect transition="in" filter="checkerboard(across)">
                                      <p:cBhvr>
                                        <p:cTn id="32" dur="500"/>
                                        <p:tgtEl>
                                          <p:spTgt spid="71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autoUpdateAnimBg="0"/>
      <p:bldP spid="713731"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eaLnBrk="1" hangingPunct="1"/>
            <a:r>
              <a:rPr lang="en-US" altLang="zh-CN" smtClean="0"/>
              <a:t>Layer 3 Responsibilities</a:t>
            </a:r>
          </a:p>
        </p:txBody>
      </p:sp>
      <p:sp>
        <p:nvSpPr>
          <p:cNvPr id="685059" name="Rectangle 3"/>
          <p:cNvSpPr>
            <a:spLocks noGrp="1" noChangeArrowheads="1"/>
          </p:cNvSpPr>
          <p:nvPr>
            <p:ph type="body" idx="1"/>
          </p:nvPr>
        </p:nvSpPr>
        <p:spPr>
          <a:xfrm>
            <a:off x="571500" y="1714500"/>
            <a:ext cx="8572500" cy="4114800"/>
          </a:xfrm>
        </p:spPr>
        <p:txBody>
          <a:bodyPr/>
          <a:lstStyle/>
          <a:p>
            <a:pPr marL="454025" indent="-454025" eaLnBrk="1" hangingPunct="1">
              <a:lnSpc>
                <a:spcPct val="150000"/>
              </a:lnSpc>
            </a:pPr>
            <a:r>
              <a:rPr lang="en-US" altLang="zh-CN" sz="2800" dirty="0" smtClean="0"/>
              <a:t>Move data through networks</a:t>
            </a:r>
          </a:p>
          <a:p>
            <a:pPr marL="454025" indent="-454025" eaLnBrk="1" hangingPunct="1">
              <a:lnSpc>
                <a:spcPct val="150000"/>
              </a:lnSpc>
            </a:pPr>
            <a:r>
              <a:rPr lang="en-US" altLang="zh-CN" sz="2800" dirty="0" smtClean="0"/>
              <a:t>Use a </a:t>
            </a:r>
            <a:r>
              <a:rPr lang="en-US" altLang="zh-CN" sz="2800" i="1" dirty="0" smtClean="0"/>
              <a:t>hierarchical</a:t>
            </a:r>
            <a:r>
              <a:rPr lang="en-US" altLang="zh-CN" sz="2800" dirty="0" smtClean="0"/>
              <a:t> addressing scheme (opposed to MAC addressing, which is flat)</a:t>
            </a:r>
          </a:p>
          <a:p>
            <a:pPr marL="454025" indent="-454025" eaLnBrk="1" hangingPunct="1">
              <a:lnSpc>
                <a:spcPct val="150000"/>
              </a:lnSpc>
            </a:pPr>
            <a:r>
              <a:rPr lang="en-US" altLang="zh-CN" sz="2800" dirty="0" smtClean="0"/>
              <a:t>Segment network and control flow of traffic</a:t>
            </a:r>
          </a:p>
          <a:p>
            <a:pPr marL="454025" indent="-454025" eaLnBrk="1" hangingPunct="1">
              <a:lnSpc>
                <a:spcPct val="150000"/>
              </a:lnSpc>
            </a:pPr>
            <a:r>
              <a:rPr lang="en-US" altLang="zh-CN" sz="2800" dirty="0" smtClean="0"/>
              <a:t>Reduce congestion</a:t>
            </a:r>
          </a:p>
          <a:p>
            <a:pPr marL="454025" indent="-454025" eaLnBrk="1" hangingPunct="1">
              <a:lnSpc>
                <a:spcPct val="150000"/>
              </a:lnSpc>
            </a:pPr>
            <a:r>
              <a:rPr lang="en-US" altLang="zh-CN" sz="2800" dirty="0" smtClean="0"/>
              <a:t>Talk to other networks</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85058"/>
                                        </p:tgtEl>
                                        <p:attrNameLst>
                                          <p:attrName>style.visibility</p:attrName>
                                        </p:attrNameLst>
                                      </p:cBhvr>
                                      <p:to>
                                        <p:strVal val="visible"/>
                                      </p:to>
                                    </p:set>
                                    <p:anim calcmode="lin" valueType="num">
                                      <p:cBhvr additive="base">
                                        <p:cTn id="7" dur="500" fill="hold"/>
                                        <p:tgtEl>
                                          <p:spTgt spid="685058"/>
                                        </p:tgtEl>
                                        <p:attrNameLst>
                                          <p:attrName>ppt_x</p:attrName>
                                        </p:attrNameLst>
                                      </p:cBhvr>
                                      <p:tavLst>
                                        <p:tav tm="0">
                                          <p:val>
                                            <p:strVal val="#ppt_x"/>
                                          </p:val>
                                        </p:tav>
                                        <p:tav tm="100000">
                                          <p:val>
                                            <p:strVal val="#ppt_x"/>
                                          </p:val>
                                        </p:tav>
                                      </p:tavLst>
                                    </p:anim>
                                    <p:anim calcmode="lin" valueType="num">
                                      <p:cBhvr additive="base">
                                        <p:cTn id="8" dur="500" fill="hold"/>
                                        <p:tgtEl>
                                          <p:spTgt spid="6850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5059">
                                            <p:txEl>
                                              <p:pRg st="0" end="0"/>
                                            </p:txEl>
                                          </p:spTgt>
                                        </p:tgtEl>
                                        <p:attrNameLst>
                                          <p:attrName>style.visibility</p:attrName>
                                        </p:attrNameLst>
                                      </p:cBhvr>
                                      <p:to>
                                        <p:strVal val="visible"/>
                                      </p:to>
                                    </p:set>
                                    <p:anim calcmode="lin" valueType="num">
                                      <p:cBhvr additive="base">
                                        <p:cTn id="13" dur="500" fill="hold"/>
                                        <p:tgtEl>
                                          <p:spTgt spid="68505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85059">
                                            <p:txEl>
                                              <p:pRg st="1" end="1"/>
                                            </p:txEl>
                                          </p:spTgt>
                                        </p:tgtEl>
                                        <p:attrNameLst>
                                          <p:attrName>style.visibility</p:attrName>
                                        </p:attrNameLst>
                                      </p:cBhvr>
                                      <p:to>
                                        <p:strVal val="visible"/>
                                      </p:to>
                                    </p:set>
                                    <p:anim calcmode="lin" valueType="num">
                                      <p:cBhvr additive="base">
                                        <p:cTn id="19" dur="500" fill="hold"/>
                                        <p:tgtEl>
                                          <p:spTgt spid="68505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85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5059">
                                            <p:txEl>
                                              <p:pRg st="2" end="2"/>
                                            </p:txEl>
                                          </p:spTgt>
                                        </p:tgtEl>
                                        <p:attrNameLst>
                                          <p:attrName>style.visibility</p:attrName>
                                        </p:attrNameLst>
                                      </p:cBhvr>
                                      <p:to>
                                        <p:strVal val="visible"/>
                                      </p:to>
                                    </p:set>
                                    <p:anim calcmode="lin" valueType="num">
                                      <p:cBhvr additive="base">
                                        <p:cTn id="25" dur="500" fill="hold"/>
                                        <p:tgtEl>
                                          <p:spTgt spid="68505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85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85059">
                                            <p:txEl>
                                              <p:pRg st="3" end="3"/>
                                            </p:txEl>
                                          </p:spTgt>
                                        </p:tgtEl>
                                        <p:attrNameLst>
                                          <p:attrName>style.visibility</p:attrName>
                                        </p:attrNameLst>
                                      </p:cBhvr>
                                      <p:to>
                                        <p:strVal val="visible"/>
                                      </p:to>
                                    </p:set>
                                    <p:anim calcmode="lin" valueType="num">
                                      <p:cBhvr additive="base">
                                        <p:cTn id="31" dur="500" fill="hold"/>
                                        <p:tgtEl>
                                          <p:spTgt spid="68505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850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85059">
                                            <p:txEl>
                                              <p:pRg st="4" end="4"/>
                                            </p:txEl>
                                          </p:spTgt>
                                        </p:tgtEl>
                                        <p:attrNameLst>
                                          <p:attrName>style.visibility</p:attrName>
                                        </p:attrNameLst>
                                      </p:cBhvr>
                                      <p:to>
                                        <p:strVal val="visible"/>
                                      </p:to>
                                    </p:set>
                                    <p:anim calcmode="lin" valueType="num">
                                      <p:cBhvr additive="base">
                                        <p:cTn id="37" dur="500" fill="hold"/>
                                        <p:tgtEl>
                                          <p:spTgt spid="68505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850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utoUpdateAnimBg="0"/>
      <p:bldP spid="68505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eaLnBrk="1" hangingPunct="1"/>
            <a:r>
              <a:rPr lang="en-US" altLang="zh-CN" smtClean="0"/>
              <a:t>Reserved Addresses</a:t>
            </a:r>
          </a:p>
        </p:txBody>
      </p:sp>
      <p:sp>
        <p:nvSpPr>
          <p:cNvPr id="715779" name="Rectangle 3"/>
          <p:cNvSpPr>
            <a:spLocks noGrp="1" noChangeArrowheads="1"/>
          </p:cNvSpPr>
          <p:nvPr>
            <p:ph type="body" idx="1"/>
          </p:nvPr>
        </p:nvSpPr>
        <p:spPr/>
        <p:txBody>
          <a:bodyPr/>
          <a:lstStyle/>
          <a:p>
            <a:pPr marL="454025" indent="-454025" eaLnBrk="1" hangingPunct="1">
              <a:defRPr/>
            </a:pPr>
            <a:r>
              <a:rPr lang="en-US" altLang="zh-CN" sz="2800" dirty="0" smtClean="0">
                <a:solidFill>
                  <a:schemeClr val="accent2"/>
                </a:solidFill>
                <a:latin typeface="Arial" pitchFamily="34" charset="0"/>
                <a:cs typeface="Arial" pitchFamily="34" charset="0"/>
              </a:rPr>
              <a:t>Broadcast Address</a:t>
            </a:r>
          </a:p>
          <a:p>
            <a:pPr marL="892175" lvl="1" indent="-454025" eaLnBrk="1" hangingPunct="1">
              <a:defRPr/>
            </a:pPr>
            <a:r>
              <a:rPr lang="en-US" altLang="zh-CN" sz="2800" dirty="0" smtClean="0">
                <a:latin typeface="Arial" pitchFamily="34" charset="0"/>
                <a:cs typeface="Arial" pitchFamily="34" charset="0"/>
              </a:rPr>
              <a:t>is used to send data to all of the devices on a network.  </a:t>
            </a:r>
          </a:p>
          <a:p>
            <a:pPr marL="454025" indent="-454025" eaLnBrk="1" hangingPunct="1">
              <a:defRPr/>
            </a:pPr>
            <a:r>
              <a:rPr lang="en-US" altLang="zh-CN" sz="2800" dirty="0" smtClean="0">
                <a:latin typeface="Arial" pitchFamily="34" charset="0"/>
                <a:cs typeface="Arial" pitchFamily="34" charset="0"/>
              </a:rPr>
              <a:t>Broadcast IP addresses end with binary 1s in the host part of the address.</a:t>
            </a:r>
          </a:p>
          <a:p>
            <a:pPr marL="454025" indent="-454025" eaLnBrk="1" hangingPunct="1">
              <a:defRPr/>
            </a:pPr>
            <a:r>
              <a:rPr lang="en-US" altLang="zh-CN" sz="2800" dirty="0" smtClean="0">
                <a:latin typeface="Arial" pitchFamily="34" charset="0"/>
                <a:cs typeface="Arial" pitchFamily="34" charset="0"/>
              </a:rPr>
              <a:t>Class B broadcast address example:</a:t>
            </a:r>
          </a:p>
          <a:p>
            <a:pPr marL="909638" lvl="1" indent="-341313" eaLnBrk="1" hangingPunct="1">
              <a:defRPr/>
            </a:pPr>
            <a:r>
              <a:rPr lang="en-US" altLang="zh-CN" sz="2800" dirty="0" smtClean="0">
                <a:latin typeface="Arial" pitchFamily="34" charset="0"/>
                <a:cs typeface="Arial" pitchFamily="34" charset="0"/>
              </a:rPr>
              <a:t>176.10.255.255</a:t>
            </a:r>
            <a:br>
              <a:rPr lang="en-US" altLang="zh-CN" sz="2800" dirty="0" smtClean="0">
                <a:latin typeface="Arial" pitchFamily="34" charset="0"/>
                <a:cs typeface="Arial" pitchFamily="34" charset="0"/>
              </a:rPr>
            </a:br>
            <a:r>
              <a:rPr lang="en-US" altLang="zh-CN" sz="2800" dirty="0" smtClean="0">
                <a:latin typeface="Arial" pitchFamily="34" charset="0"/>
                <a:cs typeface="Arial" pitchFamily="34" charset="0"/>
              </a:rPr>
              <a:t>(</a:t>
            </a:r>
            <a:r>
              <a:rPr lang="en-US" altLang="zh-CN" sz="2800" u="sng" dirty="0" smtClean="0">
                <a:latin typeface="Arial" pitchFamily="34" charset="0"/>
                <a:cs typeface="Arial" pitchFamily="34" charset="0"/>
              </a:rPr>
              <a:t>decimal 255 = binary 11111111</a:t>
            </a:r>
            <a:r>
              <a:rPr lang="en-US" altLang="zh-CN" sz="2800" dirty="0" smtClean="0">
                <a:latin typeface="Arial" pitchFamily="34" charset="0"/>
                <a:cs typeface="Arial" pitchFamily="34" charset="0"/>
              </a:rPr>
              <a:t>)</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15778"/>
                                        </p:tgtEl>
                                        <p:attrNameLst>
                                          <p:attrName>style.visibility</p:attrName>
                                        </p:attrNameLst>
                                      </p:cBhvr>
                                      <p:to>
                                        <p:strVal val="visible"/>
                                      </p:to>
                                    </p:set>
                                    <p:anim calcmode="lin" valueType="num">
                                      <p:cBhvr>
                                        <p:cTn id="7" dur="500" fill="hold"/>
                                        <p:tgtEl>
                                          <p:spTgt spid="715778"/>
                                        </p:tgtEl>
                                        <p:attrNameLst>
                                          <p:attrName>ppt_w</p:attrName>
                                        </p:attrNameLst>
                                      </p:cBhvr>
                                      <p:tavLst>
                                        <p:tav tm="0">
                                          <p:val>
                                            <p:fltVal val="0"/>
                                          </p:val>
                                        </p:tav>
                                        <p:tav tm="100000">
                                          <p:val>
                                            <p:strVal val="#ppt_w"/>
                                          </p:val>
                                        </p:tav>
                                      </p:tavLst>
                                    </p:anim>
                                    <p:anim calcmode="lin" valueType="num">
                                      <p:cBhvr>
                                        <p:cTn id="8" dur="500" fill="hold"/>
                                        <p:tgtEl>
                                          <p:spTgt spid="71577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15779">
                                            <p:txEl>
                                              <p:pRg st="0" end="0"/>
                                            </p:txEl>
                                          </p:spTgt>
                                        </p:tgtEl>
                                        <p:attrNameLst>
                                          <p:attrName>style.visibility</p:attrName>
                                        </p:attrNameLst>
                                      </p:cBhvr>
                                      <p:to>
                                        <p:strVal val="visible"/>
                                      </p:to>
                                    </p:set>
                                    <p:anim calcmode="lin" valueType="num">
                                      <p:cBhvr>
                                        <p:cTn id="13" dur="500" fill="hold"/>
                                        <p:tgtEl>
                                          <p:spTgt spid="71577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1577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15779">
                                            <p:txEl>
                                              <p:pRg st="1" end="1"/>
                                            </p:txEl>
                                          </p:spTgt>
                                        </p:tgtEl>
                                        <p:attrNameLst>
                                          <p:attrName>style.visibility</p:attrName>
                                        </p:attrNameLst>
                                      </p:cBhvr>
                                      <p:to>
                                        <p:strVal val="visible"/>
                                      </p:to>
                                    </p:set>
                                    <p:anim calcmode="lin" valueType="num">
                                      <p:cBhvr>
                                        <p:cTn id="19" dur="500" fill="hold"/>
                                        <p:tgtEl>
                                          <p:spTgt spid="71577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15779">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15779">
                                            <p:txEl>
                                              <p:pRg st="2" end="2"/>
                                            </p:txEl>
                                          </p:spTgt>
                                        </p:tgtEl>
                                        <p:attrNameLst>
                                          <p:attrName>style.visibility</p:attrName>
                                        </p:attrNameLst>
                                      </p:cBhvr>
                                      <p:to>
                                        <p:strVal val="visible"/>
                                      </p:to>
                                    </p:set>
                                    <p:anim calcmode="lin" valueType="num">
                                      <p:cBhvr>
                                        <p:cTn id="25" dur="500" fill="hold"/>
                                        <p:tgtEl>
                                          <p:spTgt spid="715779">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1577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15779">
                                            <p:txEl>
                                              <p:pRg st="3" end="3"/>
                                            </p:txEl>
                                          </p:spTgt>
                                        </p:tgtEl>
                                        <p:attrNameLst>
                                          <p:attrName>style.visibility</p:attrName>
                                        </p:attrNameLst>
                                      </p:cBhvr>
                                      <p:to>
                                        <p:strVal val="visible"/>
                                      </p:to>
                                    </p:set>
                                    <p:anim calcmode="lin" valueType="num">
                                      <p:cBhvr>
                                        <p:cTn id="31" dur="500" fill="hold"/>
                                        <p:tgtEl>
                                          <p:spTgt spid="715779">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1577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15779">
                                            <p:txEl>
                                              <p:pRg st="4" end="4"/>
                                            </p:txEl>
                                          </p:spTgt>
                                        </p:tgtEl>
                                        <p:attrNameLst>
                                          <p:attrName>style.visibility</p:attrName>
                                        </p:attrNameLst>
                                      </p:cBhvr>
                                      <p:to>
                                        <p:strVal val="visible"/>
                                      </p:to>
                                    </p:set>
                                    <p:anim calcmode="lin" valueType="num">
                                      <p:cBhvr>
                                        <p:cTn id="37" dur="500" fill="hold"/>
                                        <p:tgtEl>
                                          <p:spTgt spid="715779">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715779">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autoUpdateAnimBg="0"/>
      <p:bldP spid="715779"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7" name="Rectangle 3"/>
          <p:cNvSpPr>
            <a:spLocks noChangeArrowheads="1"/>
          </p:cNvSpPr>
          <p:nvPr/>
        </p:nvSpPr>
        <p:spPr bwMode="auto">
          <a:xfrm>
            <a:off x="323850" y="1677988"/>
            <a:ext cx="85344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t>Class A</a:t>
            </a:r>
            <a:r>
              <a:rPr lang="en-US" altLang="zh-CN" sz="2800"/>
              <a:t> </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99.0.0.0: </a:t>
            </a:r>
            <a:r>
              <a:rPr lang="en-US" altLang="zh-CN" sz="2800"/>
              <a:t>a reserved </a:t>
            </a:r>
            <a:r>
              <a:rPr lang="en-US" altLang="zh-CN" sz="2800" i="1"/>
              <a:t>network number</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99.255.255.255:</a:t>
            </a:r>
            <a:r>
              <a:rPr lang="en-US" altLang="zh-CN" sz="2800"/>
              <a:t> a </a:t>
            </a:r>
            <a:r>
              <a:rPr lang="en-US" altLang="zh-CN" sz="2800" i="1"/>
              <a:t>broadcast number</a:t>
            </a:r>
            <a:r>
              <a:rPr lang="en-US" altLang="zh-CN" sz="2800"/>
              <a:t> </a:t>
            </a:r>
          </a:p>
          <a:p>
            <a:pPr eaLnBrk="0" hangingPunct="0">
              <a:lnSpc>
                <a:spcPct val="90000"/>
              </a:lnSpc>
              <a:spcBef>
                <a:spcPts val="500"/>
              </a:spcBef>
              <a:spcAft>
                <a:spcPts val="500"/>
              </a:spcAft>
              <a:buClr>
                <a:schemeClr val="accent2"/>
              </a:buClr>
              <a:buFont typeface="Wingdings" pitchFamily="2" charset="2"/>
              <a:buChar char="p"/>
            </a:pPr>
            <a:r>
              <a:rPr lang="en-US" altLang="zh-CN" sz="2800" b="1"/>
              <a:t>Class B</a:t>
            </a:r>
          </a:p>
          <a:p>
            <a:pPr lvl="1" eaLnBrk="0" hangingPunct="0">
              <a:lnSpc>
                <a:spcPct val="90000"/>
              </a:lnSpc>
              <a:spcBef>
                <a:spcPts val="500"/>
              </a:spcBef>
              <a:spcAft>
                <a:spcPts val="500"/>
              </a:spcAft>
              <a:buClr>
                <a:srgbClr val="002060"/>
              </a:buClr>
              <a:buFont typeface="Wingdings" pitchFamily="2" charset="2"/>
              <a:buChar char="n"/>
            </a:pPr>
            <a:r>
              <a:rPr lang="en-US" altLang="zh-CN" sz="2800" b="1"/>
              <a:t>156.1.0.0: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156.1.255.255: </a:t>
            </a:r>
            <a:r>
              <a:rPr lang="en-US" altLang="zh-CN" sz="2800"/>
              <a:t>a </a:t>
            </a:r>
            <a:r>
              <a:rPr lang="en-US" altLang="zh-CN" sz="2800" i="1"/>
              <a:t>broadcast</a:t>
            </a:r>
            <a:r>
              <a:rPr lang="en-US" altLang="zh-CN" sz="2800"/>
              <a:t> </a:t>
            </a:r>
            <a:r>
              <a:rPr lang="en-US" altLang="zh-CN" sz="2800" i="1"/>
              <a:t>number</a:t>
            </a:r>
            <a:endParaRPr lang="en-US" altLang="zh-CN" sz="2800"/>
          </a:p>
          <a:p>
            <a:pPr eaLnBrk="0" hangingPunct="0">
              <a:lnSpc>
                <a:spcPct val="90000"/>
              </a:lnSpc>
              <a:spcBef>
                <a:spcPts val="500"/>
              </a:spcBef>
              <a:spcAft>
                <a:spcPts val="500"/>
              </a:spcAft>
              <a:buClr>
                <a:schemeClr val="accent2"/>
              </a:buClr>
              <a:buFont typeface="Wingdings" pitchFamily="2" charset="2"/>
              <a:buChar char="p"/>
            </a:pPr>
            <a:r>
              <a:rPr lang="en-US" altLang="zh-CN" sz="2800" b="1"/>
              <a:t>Class C</a:t>
            </a:r>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203.1.17.255:</a:t>
            </a:r>
            <a:r>
              <a:rPr lang="en-US" altLang="zh-CN" sz="2800"/>
              <a:t>a </a:t>
            </a:r>
            <a:r>
              <a:rPr lang="en-US" altLang="zh-CN" sz="2800" i="1"/>
              <a:t>broadcast</a:t>
            </a:r>
            <a:r>
              <a:rPr lang="en-US" altLang="zh-CN" sz="2800"/>
              <a:t> </a:t>
            </a:r>
            <a:r>
              <a:rPr lang="en-US" altLang="zh-CN" sz="2800" i="1"/>
              <a:t>number</a:t>
            </a:r>
            <a:endParaRPr lang="en-US" altLang="zh-CN" sz="2800"/>
          </a:p>
        </p:txBody>
      </p:sp>
      <p:sp>
        <p:nvSpPr>
          <p:cNvPr id="21507" name="Text Box 4"/>
          <p:cNvSpPr txBox="1">
            <a:spLocks noChangeArrowheads="1"/>
          </p:cNvSpPr>
          <p:nvPr/>
        </p:nvSpPr>
        <p:spPr bwMode="auto">
          <a:xfrm>
            <a:off x="468313" y="765175"/>
            <a:ext cx="333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tx2"/>
                </a:solidFill>
              </a:rPr>
              <a:t>IP Addressing</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7827">
                                            <p:txEl>
                                              <p:pRg st="0" end="0"/>
                                            </p:txEl>
                                          </p:spTgt>
                                        </p:tgtEl>
                                        <p:attrNameLst>
                                          <p:attrName>style.visibility</p:attrName>
                                        </p:attrNameLst>
                                      </p:cBhvr>
                                      <p:to>
                                        <p:strVal val="visible"/>
                                      </p:to>
                                    </p:set>
                                    <p:animEffect transition="in" filter="checkerboard(across)">
                                      <p:cBhvr>
                                        <p:cTn id="7" dur="500"/>
                                        <p:tgtEl>
                                          <p:spTgt spid="717827">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17827">
                                            <p:txEl>
                                              <p:pRg st="1" end="1"/>
                                            </p:txEl>
                                          </p:spTgt>
                                        </p:tgtEl>
                                        <p:attrNameLst>
                                          <p:attrName>style.visibility</p:attrName>
                                        </p:attrNameLst>
                                      </p:cBhvr>
                                      <p:to>
                                        <p:strVal val="visible"/>
                                      </p:to>
                                    </p:set>
                                    <p:animEffect transition="in" filter="checkerboard(across)">
                                      <p:cBhvr>
                                        <p:cTn id="10" dur="500"/>
                                        <p:tgtEl>
                                          <p:spTgt spid="717827">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17827">
                                            <p:txEl>
                                              <p:pRg st="2" end="2"/>
                                            </p:txEl>
                                          </p:spTgt>
                                        </p:tgtEl>
                                        <p:attrNameLst>
                                          <p:attrName>style.visibility</p:attrName>
                                        </p:attrNameLst>
                                      </p:cBhvr>
                                      <p:to>
                                        <p:strVal val="visible"/>
                                      </p:to>
                                    </p:set>
                                    <p:animEffect transition="in" filter="checkerboard(across)">
                                      <p:cBhvr>
                                        <p:cTn id="13" dur="500"/>
                                        <p:tgtEl>
                                          <p:spTgt spid="71782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17827">
                                            <p:txEl>
                                              <p:pRg st="3" end="3"/>
                                            </p:txEl>
                                          </p:spTgt>
                                        </p:tgtEl>
                                        <p:attrNameLst>
                                          <p:attrName>style.visibility</p:attrName>
                                        </p:attrNameLst>
                                      </p:cBhvr>
                                      <p:to>
                                        <p:strVal val="visible"/>
                                      </p:to>
                                    </p:set>
                                    <p:animEffect transition="in" filter="checkerboard(across)">
                                      <p:cBhvr>
                                        <p:cTn id="18" dur="500"/>
                                        <p:tgtEl>
                                          <p:spTgt spid="717827">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17827">
                                            <p:txEl>
                                              <p:pRg st="4" end="4"/>
                                            </p:txEl>
                                          </p:spTgt>
                                        </p:tgtEl>
                                        <p:attrNameLst>
                                          <p:attrName>style.visibility</p:attrName>
                                        </p:attrNameLst>
                                      </p:cBhvr>
                                      <p:to>
                                        <p:strVal val="visible"/>
                                      </p:to>
                                    </p:set>
                                    <p:animEffect transition="in" filter="checkerboard(across)">
                                      <p:cBhvr>
                                        <p:cTn id="21" dur="500"/>
                                        <p:tgtEl>
                                          <p:spTgt spid="717827">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17827">
                                            <p:txEl>
                                              <p:pRg st="5" end="5"/>
                                            </p:txEl>
                                          </p:spTgt>
                                        </p:tgtEl>
                                        <p:attrNameLst>
                                          <p:attrName>style.visibility</p:attrName>
                                        </p:attrNameLst>
                                      </p:cBhvr>
                                      <p:to>
                                        <p:strVal val="visible"/>
                                      </p:to>
                                    </p:set>
                                    <p:animEffect transition="in" filter="checkerboard(across)">
                                      <p:cBhvr>
                                        <p:cTn id="24" dur="500"/>
                                        <p:tgtEl>
                                          <p:spTgt spid="71782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717827">
                                            <p:txEl>
                                              <p:pRg st="6" end="6"/>
                                            </p:txEl>
                                          </p:spTgt>
                                        </p:tgtEl>
                                        <p:attrNameLst>
                                          <p:attrName>style.visibility</p:attrName>
                                        </p:attrNameLst>
                                      </p:cBhvr>
                                      <p:to>
                                        <p:strVal val="visible"/>
                                      </p:to>
                                    </p:set>
                                    <p:animEffect transition="in" filter="checkerboard(across)">
                                      <p:cBhvr>
                                        <p:cTn id="29" dur="500"/>
                                        <p:tgtEl>
                                          <p:spTgt spid="717827">
                                            <p:txEl>
                                              <p:pRg st="6" end="6"/>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717827">
                                            <p:txEl>
                                              <p:pRg st="7" end="7"/>
                                            </p:txEl>
                                          </p:spTgt>
                                        </p:tgtEl>
                                        <p:attrNameLst>
                                          <p:attrName>style.visibility</p:attrName>
                                        </p:attrNameLst>
                                      </p:cBhvr>
                                      <p:to>
                                        <p:strVal val="visible"/>
                                      </p:to>
                                    </p:set>
                                    <p:animEffect transition="in" filter="checkerboard(across)">
                                      <p:cBhvr>
                                        <p:cTn id="32" dur="500"/>
                                        <p:tgtEl>
                                          <p:spTgt spid="717827">
                                            <p:txEl>
                                              <p:pRg st="7" end="7"/>
                                            </p:tx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717827">
                                            <p:txEl>
                                              <p:pRg st="8" end="8"/>
                                            </p:txEl>
                                          </p:spTgt>
                                        </p:tgtEl>
                                        <p:attrNameLst>
                                          <p:attrName>style.visibility</p:attrName>
                                        </p:attrNameLst>
                                      </p:cBhvr>
                                      <p:to>
                                        <p:strVal val="visible"/>
                                      </p:to>
                                    </p:set>
                                    <p:animEffect transition="in" filter="checkerboard(across)">
                                      <p:cBhvr>
                                        <p:cTn id="35" dur="500"/>
                                        <p:tgtEl>
                                          <p:spTgt spid="717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p:cNvSpPr>
            <a:spLocks noChangeArrowheads="1"/>
          </p:cNvSpPr>
          <p:nvPr/>
        </p:nvSpPr>
        <p:spPr bwMode="auto">
          <a:xfrm>
            <a:off x="285750" y="3286125"/>
            <a:ext cx="8643938"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There are certain IP address ranges reserved for private IP addressing schemes. </a:t>
            </a:r>
          </a:p>
          <a:p>
            <a:pPr eaLnBrk="0" hangingPunct="0">
              <a:spcBef>
                <a:spcPts val="500"/>
              </a:spcBef>
              <a:spcAft>
                <a:spcPts val="500"/>
              </a:spcAft>
              <a:buClr>
                <a:schemeClr val="hlink"/>
              </a:buClr>
              <a:buSzPct val="85000"/>
              <a:buFont typeface="Wingdings" pitchFamily="2" charset="2"/>
              <a:buChar char="n"/>
            </a:pPr>
            <a:r>
              <a:rPr lang="en-US" altLang="zh-CN" sz="2400">
                <a:solidFill>
                  <a:schemeClr val="accent2"/>
                </a:solidFill>
                <a:latin typeface="Arial" charset="0"/>
                <a:cs typeface="Arial" charset="0"/>
              </a:rPr>
              <a:t>IP address depletion </a:t>
            </a:r>
            <a:r>
              <a:rPr lang="en-US" altLang="zh-CN" sz="2400">
                <a:latin typeface="Arial" charset="0"/>
                <a:cs typeface="Arial" charset="0"/>
              </a:rPr>
              <a:t>and its solutions:</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NAT</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CIDR</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IPv6</a:t>
            </a:r>
          </a:p>
        </p:txBody>
      </p:sp>
      <p:sp>
        <p:nvSpPr>
          <p:cNvPr id="5"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Private Address Space</a:t>
            </a:r>
          </a:p>
        </p:txBody>
      </p:sp>
      <p:sp>
        <p:nvSpPr>
          <p:cNvPr id="22532" name="矩形 5"/>
          <p:cNvSpPr>
            <a:spLocks noChangeArrowheads="1"/>
          </p:cNvSpPr>
          <p:nvPr/>
        </p:nvSpPr>
        <p:spPr bwMode="auto">
          <a:xfrm>
            <a:off x="571500" y="1785938"/>
            <a:ext cx="535781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10.0.0.0       -  10.255.255.255</a:t>
            </a:r>
            <a:endParaRPr lang="en-US" altLang="zh-CN" sz="2800" u="sng">
              <a:latin typeface="Arial" charset="0"/>
              <a:cs typeface="Arial" charset="0"/>
            </a:endParaRP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172.16.0.0   -  172.31.255.255</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192.168.0.0 -  192.168.255.255</a:t>
            </a:r>
            <a:endParaRPr lang="zh-CN" altLang="en-US" sz="2800">
              <a:latin typeface="Arial" charset="0"/>
              <a:cs typeface="Arial"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34243">
                                            <p:txEl>
                                              <p:pRg st="0" end="0"/>
                                            </p:txEl>
                                          </p:spTgt>
                                        </p:tgtEl>
                                        <p:attrNameLst>
                                          <p:attrName>style.visibility</p:attrName>
                                        </p:attrNameLst>
                                      </p:cBhvr>
                                      <p:to>
                                        <p:strVal val="visible"/>
                                      </p:to>
                                    </p:set>
                                    <p:anim calcmode="lin" valueType="num">
                                      <p:cBhvr>
                                        <p:cTn id="7" dur="1000" fill="hold"/>
                                        <p:tgtEl>
                                          <p:spTgt spid="103424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3424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3424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424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34243">
                                            <p:txEl>
                                              <p:pRg st="1" end="1"/>
                                            </p:txEl>
                                          </p:spTgt>
                                        </p:tgtEl>
                                        <p:attrNameLst>
                                          <p:attrName>style.visibility</p:attrName>
                                        </p:attrNameLst>
                                      </p:cBhvr>
                                      <p:to>
                                        <p:strVal val="visible"/>
                                      </p:to>
                                    </p:set>
                                    <p:anim calcmode="lin" valueType="num">
                                      <p:cBhvr>
                                        <p:cTn id="15" dur="1000" fill="hold"/>
                                        <p:tgtEl>
                                          <p:spTgt spid="103424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3424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3424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34243">
                                            <p:txEl>
                                              <p:pRg st="1" end="1"/>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034243">
                                            <p:txEl>
                                              <p:pRg st="2" end="2"/>
                                            </p:txEl>
                                          </p:spTgt>
                                        </p:tgtEl>
                                        <p:attrNameLst>
                                          <p:attrName>style.visibility</p:attrName>
                                        </p:attrNameLst>
                                      </p:cBhvr>
                                      <p:to>
                                        <p:strVal val="visible"/>
                                      </p:to>
                                    </p:set>
                                    <p:anim calcmode="lin" valueType="num">
                                      <p:cBhvr>
                                        <p:cTn id="21" dur="1000" fill="hold"/>
                                        <p:tgtEl>
                                          <p:spTgt spid="103424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103424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103424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034243">
                                            <p:txEl>
                                              <p:pRg st="2" end="2"/>
                                            </p:txEl>
                                          </p:spTgt>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grpId="0" nodeType="withEffect">
                                  <p:stCondLst>
                                    <p:cond delay="0"/>
                                  </p:stCondLst>
                                  <p:childTnLst>
                                    <p:set>
                                      <p:cBhvr>
                                        <p:cTn id="26" dur="1" fill="hold">
                                          <p:stCondLst>
                                            <p:cond delay="0"/>
                                          </p:stCondLst>
                                        </p:cTn>
                                        <p:tgtEl>
                                          <p:spTgt spid="1034243">
                                            <p:txEl>
                                              <p:pRg st="3" end="3"/>
                                            </p:txEl>
                                          </p:spTgt>
                                        </p:tgtEl>
                                        <p:attrNameLst>
                                          <p:attrName>style.visibility</p:attrName>
                                        </p:attrNameLst>
                                      </p:cBhvr>
                                      <p:to>
                                        <p:strVal val="visible"/>
                                      </p:to>
                                    </p:set>
                                    <p:anim calcmode="lin" valueType="num">
                                      <p:cBhvr>
                                        <p:cTn id="27" dur="1000" fill="hold"/>
                                        <p:tgtEl>
                                          <p:spTgt spid="103424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103424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103424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34243">
                                            <p:txEl>
                                              <p:pRg st="3" end="3"/>
                                            </p:txEl>
                                          </p:spTgt>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grpId="0" nodeType="withEffect">
                                  <p:stCondLst>
                                    <p:cond delay="0"/>
                                  </p:stCondLst>
                                  <p:childTnLst>
                                    <p:set>
                                      <p:cBhvr>
                                        <p:cTn id="32" dur="1" fill="hold">
                                          <p:stCondLst>
                                            <p:cond delay="0"/>
                                          </p:stCondLst>
                                        </p:cTn>
                                        <p:tgtEl>
                                          <p:spTgt spid="1034243">
                                            <p:txEl>
                                              <p:pRg st="4" end="4"/>
                                            </p:txEl>
                                          </p:spTgt>
                                        </p:tgtEl>
                                        <p:attrNameLst>
                                          <p:attrName>style.visibility</p:attrName>
                                        </p:attrNameLst>
                                      </p:cBhvr>
                                      <p:to>
                                        <p:strVal val="visible"/>
                                      </p:to>
                                    </p:set>
                                    <p:anim calcmode="lin" valueType="num">
                                      <p:cBhvr>
                                        <p:cTn id="33" dur="1000" fill="hold"/>
                                        <p:tgtEl>
                                          <p:spTgt spid="103424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103424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103424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03424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ChangeArrowheads="1"/>
          </p:cNvSpPr>
          <p:nvPr/>
        </p:nvSpPr>
        <p:spPr bwMode="auto">
          <a:xfrm>
            <a:off x="428625" y="1773238"/>
            <a:ext cx="850106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 Network administrators sometimes need to divide networks into smaller networks, called </a:t>
            </a:r>
            <a:r>
              <a:rPr lang="en-US" altLang="zh-CN" sz="2800" i="1">
                <a:solidFill>
                  <a:schemeClr val="accent2"/>
                </a:solidFill>
                <a:latin typeface="Arial" charset="0"/>
                <a:cs typeface="Arial" charset="0"/>
              </a:rPr>
              <a:t>subnets</a:t>
            </a:r>
            <a:r>
              <a:rPr lang="en-US" altLang="zh-CN" sz="2800">
                <a:latin typeface="Arial" charset="0"/>
                <a:cs typeface="Arial" charset="0"/>
              </a:rPr>
              <a:t>, in order to provide extra flexibility</a:t>
            </a:r>
          </a:p>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Bits are borrowed from the host field and are designated as the subnet field</a:t>
            </a:r>
            <a:endParaRPr lang="zh-CN" altLang="en-US" sz="2800">
              <a:latin typeface="Arial" charset="0"/>
              <a:cs typeface="Arial" charset="0"/>
            </a:endParaRPr>
          </a:p>
        </p:txBody>
      </p:sp>
      <p:sp>
        <p:nvSpPr>
          <p:cNvPr id="23555" name="Rectangle 1029"/>
          <p:cNvSpPr>
            <a:spLocks noGrp="1" noChangeArrowheads="1"/>
          </p:cNvSpPr>
          <p:nvPr>
            <p:ph type="title" idx="4294967295"/>
          </p:nvPr>
        </p:nvSpPr>
        <p:spPr/>
        <p:txBody>
          <a:bodyPr/>
          <a:lstStyle/>
          <a:p>
            <a:pPr eaLnBrk="1" hangingPunct="1"/>
            <a:r>
              <a:rPr lang="en-US" altLang="zh-CN" smtClean="0"/>
              <a:t>Subnet</a:t>
            </a:r>
          </a:p>
        </p:txBody>
      </p:sp>
      <p:graphicFrame>
        <p:nvGraphicFramePr>
          <p:cNvPr id="5" name="表格 4"/>
          <p:cNvGraphicFramePr>
            <a:graphicFrameLocks noGrp="1"/>
          </p:cNvGraphicFramePr>
          <p:nvPr/>
        </p:nvGraphicFramePr>
        <p:xfrm>
          <a:off x="1214438" y="5429250"/>
          <a:ext cx="6500812" cy="714375"/>
        </p:xfrm>
        <a:graphic>
          <a:graphicData uri="http://schemas.openxmlformats.org/drawingml/2006/table">
            <a:tbl>
              <a:tblPr firstRow="1" bandRow="1">
                <a:tableStyleId>{21E4AEA4-8DFA-4A89-87EB-49C32662AFE0}</a:tableStyleId>
              </a:tblPr>
              <a:tblGrid>
                <a:gridCol w="2166937"/>
                <a:gridCol w="1404937"/>
                <a:gridCol w="2928938"/>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Subnet</a:t>
                      </a:r>
                      <a:endParaRPr lang="zh-CN" altLang="en-US" sz="2800" dirty="0">
                        <a:latin typeface="Arial" pitchFamily="34" charset="0"/>
                        <a:cs typeface="Arial" pitchFamily="34" charset="0"/>
                      </a:endParaRPr>
                    </a:p>
                  </a:txBody>
                  <a:tcPr marL="91439" marR="91439" anchor="ctr">
                    <a:solidFill>
                      <a:srgbClr val="00B05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tr>
            </a:tbl>
          </a:graphicData>
        </a:graphic>
      </p:graphicFrame>
      <p:graphicFrame>
        <p:nvGraphicFramePr>
          <p:cNvPr id="6" name="表格 5"/>
          <p:cNvGraphicFramePr>
            <a:graphicFrameLocks noGrp="1"/>
          </p:cNvGraphicFramePr>
          <p:nvPr/>
        </p:nvGraphicFramePr>
        <p:xfrm>
          <a:off x="1214438" y="4357688"/>
          <a:ext cx="6500812" cy="714375"/>
        </p:xfrm>
        <a:graphic>
          <a:graphicData uri="http://schemas.openxmlformats.org/drawingml/2006/table">
            <a:tbl>
              <a:tblPr firstRow="1" bandRow="1">
                <a:effectLst/>
                <a:tableStyleId>{21E4AEA4-8DFA-4A89-87EB-49C32662AFE0}</a:tableStyleId>
              </a:tblPr>
              <a:tblGrid>
                <a:gridCol w="2166937"/>
                <a:gridCol w="4333875"/>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tr>
            </a:tbl>
          </a:graphicData>
        </a:graphic>
      </p:graphicFrame>
      <p:sp>
        <p:nvSpPr>
          <p:cNvPr id="7" name="下箭头 6"/>
          <p:cNvSpPr/>
          <p:nvPr/>
        </p:nvSpPr>
        <p:spPr>
          <a:xfrm>
            <a:off x="4143372" y="5143512"/>
            <a:ext cx="428628" cy="285752"/>
          </a:xfrm>
          <a:prstGeom prst="down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eaLnBrk="1" hangingPunct="1"/>
            <a:r>
              <a:rPr lang="en-US" altLang="zh-CN" smtClean="0"/>
              <a:t>Basics of Subnetting</a:t>
            </a:r>
          </a:p>
        </p:txBody>
      </p:sp>
      <p:sp>
        <p:nvSpPr>
          <p:cNvPr id="728067" name="Rectangle 3"/>
          <p:cNvSpPr>
            <a:spLocks noGrp="1" noChangeArrowheads="1"/>
          </p:cNvSpPr>
          <p:nvPr>
            <p:ph type="body" idx="1"/>
          </p:nvPr>
        </p:nvSpPr>
        <p:spPr>
          <a:xfrm>
            <a:off x="468313" y="1700213"/>
            <a:ext cx="8675687" cy="4114800"/>
          </a:xfrm>
        </p:spPr>
        <p:txBody>
          <a:bodyPr/>
          <a:lstStyle/>
          <a:p>
            <a:pPr marL="454025" indent="-454025" eaLnBrk="1" hangingPunct="1">
              <a:lnSpc>
                <a:spcPct val="150000"/>
              </a:lnSpc>
            </a:pPr>
            <a:r>
              <a:rPr lang="en-US" altLang="zh-CN" sz="2800" smtClean="0"/>
              <a:t>Subnets are smaller divisions of networks</a:t>
            </a:r>
          </a:p>
          <a:p>
            <a:pPr marL="892175" lvl="1" indent="-454025" eaLnBrk="1" hangingPunct="1">
              <a:lnSpc>
                <a:spcPct val="150000"/>
              </a:lnSpc>
            </a:pPr>
            <a:r>
              <a:rPr lang="en-US" altLang="zh-CN" sz="2800" smtClean="0">
                <a:solidFill>
                  <a:srgbClr val="C61806"/>
                </a:solidFill>
              </a:rPr>
              <a:t>provide addressing flexibility</a:t>
            </a:r>
            <a:r>
              <a:rPr lang="en-US" altLang="zh-CN" sz="2800" smtClean="0"/>
              <a:t>.</a:t>
            </a:r>
          </a:p>
          <a:p>
            <a:pPr marL="454025" indent="-454025" eaLnBrk="1" hangingPunct="1">
              <a:lnSpc>
                <a:spcPct val="150000"/>
              </a:lnSpc>
            </a:pPr>
            <a:r>
              <a:rPr lang="en-US" altLang="zh-CN" sz="2800" smtClean="0"/>
              <a:t>Subnet addresses </a:t>
            </a:r>
            <a:r>
              <a:rPr lang="en-US" altLang="zh-CN" sz="2800" smtClean="0">
                <a:solidFill>
                  <a:srgbClr val="C61806"/>
                </a:solidFill>
              </a:rPr>
              <a:t>are assigned locally</a:t>
            </a:r>
            <a:r>
              <a:rPr lang="en-US" altLang="zh-CN" sz="2800" smtClean="0"/>
              <a:t>, usually by a network administrator.</a:t>
            </a:r>
          </a:p>
          <a:p>
            <a:pPr marL="454025" indent="-454025" eaLnBrk="1" hangingPunct="1">
              <a:lnSpc>
                <a:spcPct val="150000"/>
              </a:lnSpc>
            </a:pPr>
            <a:r>
              <a:rPr lang="en-US" altLang="zh-CN" sz="2800" smtClean="0"/>
              <a:t>Subnets </a:t>
            </a:r>
            <a:r>
              <a:rPr lang="en-US" altLang="zh-CN" sz="2800" smtClean="0">
                <a:solidFill>
                  <a:srgbClr val="C61806"/>
                </a:solidFill>
              </a:rPr>
              <a:t>reduce a broadcast domain</a:t>
            </a:r>
            <a:r>
              <a:rPr lang="en-US" altLang="zh-CN" sz="2800" smtClean="0"/>
              <a:t>.</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28066"/>
                                        </p:tgtEl>
                                        <p:attrNameLst>
                                          <p:attrName>style.visibility</p:attrName>
                                        </p:attrNameLst>
                                      </p:cBhvr>
                                      <p:to>
                                        <p:strVal val="visible"/>
                                      </p:to>
                                    </p:set>
                                    <p:anim calcmode="lin" valueType="num">
                                      <p:cBhvr>
                                        <p:cTn id="7" dur="500" fill="hold"/>
                                        <p:tgtEl>
                                          <p:spTgt spid="728066"/>
                                        </p:tgtEl>
                                        <p:attrNameLst>
                                          <p:attrName>ppt_w</p:attrName>
                                        </p:attrNameLst>
                                      </p:cBhvr>
                                      <p:tavLst>
                                        <p:tav tm="0">
                                          <p:val>
                                            <p:fltVal val="0"/>
                                          </p:val>
                                        </p:tav>
                                        <p:tav tm="100000">
                                          <p:val>
                                            <p:strVal val="#ppt_w"/>
                                          </p:val>
                                        </p:tav>
                                      </p:tavLst>
                                    </p:anim>
                                    <p:anim calcmode="lin" valueType="num">
                                      <p:cBhvr>
                                        <p:cTn id="8" dur="500" fill="hold"/>
                                        <p:tgtEl>
                                          <p:spTgt spid="72806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728067">
                                            <p:txEl>
                                              <p:pRg st="0" end="0"/>
                                            </p:txEl>
                                          </p:spTgt>
                                        </p:tgtEl>
                                        <p:attrNameLst>
                                          <p:attrName>style.visibility</p:attrName>
                                        </p:attrNameLst>
                                      </p:cBhvr>
                                      <p:to>
                                        <p:strVal val="visible"/>
                                      </p:to>
                                    </p:set>
                                    <p:anim calcmode="lin" valueType="num">
                                      <p:cBhvr>
                                        <p:cTn id="13" dur="500" fill="hold"/>
                                        <p:tgtEl>
                                          <p:spTgt spid="72806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2806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728067">
                                            <p:txEl>
                                              <p:pRg st="1" end="1"/>
                                            </p:txEl>
                                          </p:spTgt>
                                        </p:tgtEl>
                                        <p:attrNameLst>
                                          <p:attrName>style.visibility</p:attrName>
                                        </p:attrNameLst>
                                      </p:cBhvr>
                                      <p:to>
                                        <p:strVal val="visible"/>
                                      </p:to>
                                    </p:set>
                                    <p:anim calcmode="lin" valueType="num">
                                      <p:cBhvr>
                                        <p:cTn id="19" dur="500" fill="hold"/>
                                        <p:tgtEl>
                                          <p:spTgt spid="72806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2806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28067">
                                            <p:txEl>
                                              <p:pRg st="2" end="2"/>
                                            </p:txEl>
                                          </p:spTgt>
                                        </p:tgtEl>
                                        <p:attrNameLst>
                                          <p:attrName>style.visibility</p:attrName>
                                        </p:attrNameLst>
                                      </p:cBhvr>
                                      <p:to>
                                        <p:strVal val="visible"/>
                                      </p:to>
                                    </p:set>
                                    <p:anim calcmode="lin" valueType="num">
                                      <p:cBhvr>
                                        <p:cTn id="25" dur="500" fill="hold"/>
                                        <p:tgtEl>
                                          <p:spTgt spid="72806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2806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728067">
                                            <p:txEl>
                                              <p:pRg st="3" end="3"/>
                                            </p:txEl>
                                          </p:spTgt>
                                        </p:tgtEl>
                                        <p:attrNameLst>
                                          <p:attrName>style.visibility</p:attrName>
                                        </p:attrNameLst>
                                      </p:cBhvr>
                                      <p:to>
                                        <p:strVal val="visible"/>
                                      </p:to>
                                    </p:set>
                                    <p:anim calcmode="lin" valueType="num">
                                      <p:cBhvr>
                                        <p:cTn id="31" dur="500" fill="hold"/>
                                        <p:tgtEl>
                                          <p:spTgt spid="728067">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28067">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6" grpId="0" autoUpdateAnimBg="0"/>
      <p:bldP spid="728067"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How many bits can I borrow?</a:t>
            </a:r>
          </a:p>
        </p:txBody>
      </p:sp>
      <p:graphicFrame>
        <p:nvGraphicFramePr>
          <p:cNvPr id="732220" name="Group 60"/>
          <p:cNvGraphicFramePr>
            <a:graphicFrameLocks noGrp="1"/>
          </p:cNvGraphicFramePr>
          <p:nvPr>
            <p:ph type="tbl" idx="1"/>
          </p:nvPr>
        </p:nvGraphicFramePr>
        <p:xfrm>
          <a:off x="642938" y="3357563"/>
          <a:ext cx="8001000" cy="2622233"/>
        </p:xfrm>
        <a:graphic>
          <a:graphicData uri="http://schemas.openxmlformats.org/drawingml/2006/table">
            <a:tbl>
              <a:tblPr/>
              <a:tblGrid>
                <a:gridCol w="1803400"/>
                <a:gridCol w="2589212"/>
                <a:gridCol w="3608388"/>
              </a:tblGrid>
              <a:tr h="8572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zh-CN" altLang="en-US" sz="2600" b="0" i="0" u="none" strike="noStrike" cap="none" normalizeH="0" baseline="0" dirty="0" smtClean="0">
                        <a:ln>
                          <a:noFill/>
                        </a:ln>
                        <a:solidFill>
                          <a:schemeClr val="tx1"/>
                        </a:solidFill>
                        <a:effectLst/>
                        <a:latin typeface="Verdan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Size of Host Field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charset="-122"/>
                        </a:rPr>
                        <a:t>Maximum # of borrowed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tr>
              <a:tr h="631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22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r>
              <a:tr h="5540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14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r>
              <a:tr h="5524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600" b="0" i="0" u="sng" strike="noStrike" cap="none" normalizeH="0" baseline="0" smtClean="0">
                          <a:ln>
                            <a:noFill/>
                          </a:ln>
                          <a:solidFill>
                            <a:schemeClr val="tx1"/>
                          </a:solidFill>
                          <a:effectLst/>
                          <a:latin typeface="Verdana" pitchFamily="34" charset="0"/>
                          <a:ea typeface="宋体" charset="-122"/>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r>
            </a:tbl>
          </a:graphicData>
        </a:graphic>
      </p:graphicFrame>
      <p:sp>
        <p:nvSpPr>
          <p:cNvPr id="25627" name="Text Box 27"/>
          <p:cNvSpPr txBox="1">
            <a:spLocks noChangeArrowheads="1"/>
          </p:cNvSpPr>
          <p:nvPr/>
        </p:nvSpPr>
        <p:spPr bwMode="auto">
          <a:xfrm>
            <a:off x="611188" y="1844675"/>
            <a:ext cx="754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None/>
            </a:pPr>
            <a:r>
              <a:rPr lang="en-US" altLang="zh-CN" sz="3200">
                <a:latin typeface="Tahoma" pitchFamily="34" charset="0"/>
              </a:rPr>
              <a:t>The minimum number of bits you can borrow is </a:t>
            </a:r>
            <a:r>
              <a:rPr lang="en-US" altLang="zh-CN" sz="3200" b="1">
                <a:solidFill>
                  <a:schemeClr val="accent2"/>
                </a:solidFill>
                <a:latin typeface="Tahoma" pitchFamily="34" charset="0"/>
              </a:rPr>
              <a:t>two</a:t>
            </a:r>
            <a:endParaRPr lang="en-US" altLang="zh-CN" sz="3200">
              <a:latin typeface="Tahoma" pitchFamily="34"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p:cNvSpPr>
            <a:spLocks noChangeArrowheads="1"/>
          </p:cNvSpPr>
          <p:nvPr/>
        </p:nvSpPr>
        <p:spPr bwMode="auto">
          <a:xfrm>
            <a:off x="571500" y="1857375"/>
            <a:ext cx="80724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The </a:t>
            </a:r>
            <a:r>
              <a:rPr lang="en-US" altLang="zh-CN" sz="2800" b="1">
                <a:solidFill>
                  <a:srgbClr val="FF0000"/>
                </a:solidFill>
                <a:latin typeface="Arial" charset="0"/>
              </a:rPr>
              <a:t>minimum number</a:t>
            </a:r>
            <a:r>
              <a:rPr lang="en-US" altLang="zh-CN" sz="2800" b="1">
                <a:latin typeface="Arial" charset="0"/>
              </a:rPr>
              <a:t> of bits borrowed is </a:t>
            </a:r>
            <a:r>
              <a:rPr lang="en-US" altLang="zh-CN" sz="2800" b="1">
                <a:solidFill>
                  <a:srgbClr val="FF0000"/>
                </a:solidFill>
                <a:latin typeface="Arial" charset="0"/>
              </a:rPr>
              <a:t>2</a:t>
            </a:r>
            <a:r>
              <a:rPr lang="en-US" altLang="zh-CN" sz="2800" b="1">
                <a:latin typeface="Arial" charset="0"/>
              </a:rPr>
              <a:t>,WHY? </a:t>
            </a:r>
          </a:p>
          <a:p>
            <a:pPr lvl="1"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If you were to borrow only 1 bit, to create a subnet, then you would only have a network number - the .0 network - and the broadcast number - the .1 network</a:t>
            </a:r>
          </a:p>
          <a:p>
            <a:pPr eaLnBrk="0" hangingPunct="0">
              <a:lnSpc>
                <a:spcPct val="90000"/>
              </a:lnSpc>
              <a:spcBef>
                <a:spcPts val="500"/>
              </a:spcBef>
              <a:spcAft>
                <a:spcPts val="500"/>
              </a:spcAft>
              <a:buClr>
                <a:schemeClr val="accent2"/>
              </a:buClr>
              <a:buFont typeface="Wingdings" pitchFamily="2" charset="2"/>
              <a:buChar char="p"/>
            </a:pPr>
            <a:r>
              <a:rPr lang="en-US" altLang="zh-CN" sz="2800" b="1" u="sng">
                <a:latin typeface="Arial" charset="0"/>
              </a:rPr>
              <a:t>The </a:t>
            </a:r>
            <a:r>
              <a:rPr lang="en-US" altLang="zh-CN" sz="2800" b="1" u="sng">
                <a:solidFill>
                  <a:srgbClr val="FF0000"/>
                </a:solidFill>
                <a:latin typeface="Arial" charset="0"/>
              </a:rPr>
              <a:t>maximum number of bits that can be borrowed</a:t>
            </a:r>
            <a:r>
              <a:rPr lang="en-US" altLang="zh-CN" sz="2800" b="1" u="sng">
                <a:latin typeface="Arial" charset="0"/>
              </a:rPr>
              <a:t> can be any number that leaves</a:t>
            </a:r>
            <a:r>
              <a:rPr lang="en-US" altLang="zh-CN" sz="2800" b="1" u="sng">
                <a:solidFill>
                  <a:schemeClr val="hlink"/>
                </a:solidFill>
                <a:latin typeface="Arial" charset="0"/>
              </a:rPr>
              <a:t> at least 2 bits, remaining</a:t>
            </a:r>
            <a:r>
              <a:rPr lang="en-US" altLang="zh-CN" sz="2800" b="1" u="sng">
                <a:latin typeface="Arial" charset="0"/>
              </a:rPr>
              <a:t>, for the host number</a:t>
            </a:r>
            <a:endParaRPr lang="en-US" altLang="zh-CN" sz="2800">
              <a:latin typeface="Arial" charset="0"/>
            </a:endParaRPr>
          </a:p>
        </p:txBody>
      </p:sp>
      <p:sp>
        <p:nvSpPr>
          <p:cNvPr id="5" name="Rectangle 2"/>
          <p:cNvSpPr txBox="1">
            <a:spLocks noChangeArrowheads="1"/>
          </p:cNvSpPr>
          <p:nvPr/>
        </p:nvSpPr>
        <p:spPr bwMode="auto">
          <a:xfrm>
            <a:off x="571500" y="285750"/>
            <a:ext cx="8001000" cy="1216025"/>
          </a:xfrm>
          <a:prstGeom prst="rect">
            <a:avLst/>
          </a:prstGeom>
          <a:noFill/>
          <a:ln w="9525">
            <a:noFill/>
            <a:miter lim="800000"/>
            <a:headEnd/>
            <a:tailEnd/>
          </a:ln>
        </p:spPr>
        <p:txBody>
          <a:bodyPr anchor="b"/>
          <a:lstStyle/>
          <a:p>
            <a:pPr>
              <a:defRPr/>
            </a:pPr>
            <a:r>
              <a:rPr lang="en-US" altLang="zh-CN" sz="3800" kern="0" dirty="0">
                <a:solidFill>
                  <a:schemeClr val="tx2"/>
                </a:solidFill>
                <a:latin typeface="+mj-lt"/>
                <a:ea typeface="+mj-ea"/>
                <a:cs typeface="+mj-cs"/>
              </a:rPr>
              <a:t>How many bits can I borrow?</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ChangeArrowheads="1"/>
          </p:cNvSpPr>
          <p:nvPr/>
        </p:nvSpPr>
        <p:spPr bwMode="auto">
          <a:xfrm>
            <a:off x="457200" y="1785938"/>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rPr>
              <a:t> We must strike a balance between the number of subnets required, the hosts per subnet that is acceptable, and the resulting waste of addresses. </a:t>
            </a:r>
          </a:p>
        </p:txBody>
      </p:sp>
      <p:graphicFrame>
        <p:nvGraphicFramePr>
          <p:cNvPr id="4" name="表格 3"/>
          <p:cNvGraphicFramePr>
            <a:graphicFrameLocks noGrp="1"/>
          </p:cNvGraphicFramePr>
          <p:nvPr/>
        </p:nvGraphicFramePr>
        <p:xfrm>
          <a:off x="214313" y="3286125"/>
          <a:ext cx="8715375" cy="2928941"/>
        </p:xfrm>
        <a:graphic>
          <a:graphicData uri="http://schemas.openxmlformats.org/drawingml/2006/table">
            <a:tbl>
              <a:tblPr firstRow="1" bandRow="1">
                <a:tableStyleId>{21E4AEA4-8DFA-4A89-87EB-49C32662AFE0}</a:tableStyleId>
              </a:tblPr>
              <a:tblGrid>
                <a:gridCol w="1785943"/>
                <a:gridCol w="2018388"/>
                <a:gridCol w="2125003"/>
                <a:gridCol w="1679329"/>
                <a:gridCol w="1106712"/>
              </a:tblGrid>
              <a:tr h="642941">
                <a:tc>
                  <a:txBody>
                    <a:bodyPr/>
                    <a:lstStyle/>
                    <a:p>
                      <a:pPr algn="ctr"/>
                      <a:r>
                        <a:rPr lang="en-US" altLang="zh-CN" sz="1800" dirty="0" smtClean="0">
                          <a:latin typeface="Arial" pitchFamily="34" charset="0"/>
                          <a:cs typeface="Arial" pitchFamily="34" charset="0"/>
                        </a:rPr>
                        <a:t>Number of Bits Borrowed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Subnets Created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Hosts Per Subnet</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Total</a:t>
                      </a:r>
                      <a:r>
                        <a:rPr lang="en-US" altLang="zh-CN" sz="1800" baseline="0" dirty="0" smtClean="0">
                          <a:latin typeface="Arial" pitchFamily="34" charset="0"/>
                          <a:cs typeface="Arial" pitchFamily="34" charset="0"/>
                        </a:rPr>
                        <a:t> Number of Hosts</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Percent Used</a:t>
                      </a:r>
                      <a:endParaRPr lang="zh-CN" altLang="en-US" sz="1800" dirty="0">
                        <a:latin typeface="Arial" pitchFamily="34" charset="0"/>
                        <a:cs typeface="Arial" pitchFamily="34" charset="0"/>
                      </a:endParaRPr>
                    </a:p>
                  </a:txBody>
                  <a:tcPr/>
                </a:tc>
              </a:tr>
              <a:tr h="457199">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tr>
              <a:tr h="457199">
                <a:tc>
                  <a:txBody>
                    <a:bodyPr/>
                    <a:lstStyle/>
                    <a:p>
                      <a:pPr algn="ctr"/>
                      <a:r>
                        <a:rPr lang="en-US" altLang="zh-CN" sz="2400" dirty="0" smtClean="0">
                          <a:latin typeface="Arial" pitchFamily="34" charset="0"/>
                          <a:cs typeface="Arial" pitchFamily="34" charset="0"/>
                        </a:rPr>
                        <a:t>3</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tr>
              <a:tr h="457199">
                <a:tc>
                  <a:txBody>
                    <a:bodyP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196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77%</a:t>
                      </a:r>
                      <a:endParaRPr lang="zh-CN" altLang="en-US" sz="2400" dirty="0">
                        <a:latin typeface="Arial" pitchFamily="34" charset="0"/>
                        <a:cs typeface="Arial" pitchFamily="34" charset="0"/>
                      </a:endParaRPr>
                    </a:p>
                  </a:txBody>
                  <a:tcPr/>
                </a:tc>
              </a:tr>
              <a:tr h="457199">
                <a:tc>
                  <a:txBody>
                    <a:bodyPr/>
                    <a:lstStyle/>
                    <a:p>
                      <a:pPr algn="ctr"/>
                      <a:r>
                        <a:rPr lang="en-US" altLang="zh-CN" sz="2400" dirty="0" smtClean="0">
                          <a:latin typeface="Arial" pitchFamily="34" charset="0"/>
                          <a:cs typeface="Arial" pitchFamily="34" charset="0"/>
                        </a:rPr>
                        <a:t>5</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tr>
              <a:tr h="457199">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tr>
            </a:tbl>
          </a:graphicData>
        </a:graphic>
      </p:graphicFrame>
      <p:sp>
        <p:nvSpPr>
          <p:cNvPr id="27695" name="TextBox 4"/>
          <p:cNvSpPr txBox="1">
            <a:spLocks noChangeArrowheads="1"/>
          </p:cNvSpPr>
          <p:nvPr/>
        </p:nvSpPr>
        <p:spPr bwMode="auto">
          <a:xfrm>
            <a:off x="500063" y="714375"/>
            <a:ext cx="83216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4400"/>
              <a:t>Byproduct: Waste Addresses</a:t>
            </a:r>
            <a:endParaRPr lang="zh-CN" altLang="en-US" sz="4400"/>
          </a:p>
        </p:txBody>
      </p:sp>
      <p:sp>
        <p:nvSpPr>
          <p:cNvPr id="27696" name="TextBox 5"/>
          <p:cNvSpPr txBox="1">
            <a:spLocks noChangeArrowheads="1"/>
          </p:cNvSpPr>
          <p:nvPr/>
        </p:nvSpPr>
        <p:spPr bwMode="auto">
          <a:xfrm>
            <a:off x="3857625" y="6286500"/>
            <a:ext cx="140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b="1">
                <a:solidFill>
                  <a:srgbClr val="006600"/>
                </a:solidFill>
                <a:latin typeface="Arial" charset="0"/>
                <a:cs typeface="Arial" charset="0"/>
              </a:rPr>
              <a:t>Class C </a:t>
            </a:r>
            <a:endParaRPr lang="zh-CN" altLang="en-US" sz="2400" b="1">
              <a:solidFill>
                <a:srgbClr val="006600"/>
              </a:solidFill>
              <a:latin typeface="Arial" charset="0"/>
              <a:cs typeface="Arial"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wipe(up)">
                                      <p:cBhvr>
                                        <p:cTn id="7" dur="500"/>
                                        <p:tgtEl>
                                          <p:spTgt spid="7260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Rectangle 3075"/>
          <p:cNvSpPr>
            <a:spLocks noChangeArrowheads="1"/>
          </p:cNvSpPr>
          <p:nvPr/>
        </p:nvSpPr>
        <p:spPr bwMode="auto">
          <a:xfrm>
            <a:off x="428625" y="1714500"/>
            <a:ext cx="8572500" cy="2811463"/>
          </a:xfrm>
          <a:prstGeom prst="rect">
            <a:avLst/>
          </a:prstGeom>
          <a:noFill/>
          <a:ln w="9525">
            <a:noFill/>
            <a:miter lim="800000"/>
            <a:headEnd/>
            <a:tailEnd/>
          </a:ln>
        </p:spPr>
        <p:txBody>
          <a:bodyPr>
            <a:spAutoFit/>
          </a:bodyPr>
          <a:lstStyle/>
          <a:p>
            <a:pPr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Subnet mask </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Alias: extended network prefix</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define how many bits we use to construct the network, and how many bits to describe the host addresses</a:t>
            </a:r>
          </a:p>
        </p:txBody>
      </p:sp>
      <p:sp>
        <p:nvSpPr>
          <p:cNvPr id="28675" name="Rectangle 3076"/>
          <p:cNvSpPr>
            <a:spLocks noGrp="1" noChangeArrowheads="1"/>
          </p:cNvSpPr>
          <p:nvPr>
            <p:ph type="title" idx="4294967295"/>
          </p:nvPr>
        </p:nvSpPr>
        <p:spPr/>
        <p:txBody>
          <a:bodyPr/>
          <a:lstStyle/>
          <a:p>
            <a:pPr eaLnBrk="1" hangingPunct="1"/>
            <a:r>
              <a:rPr lang="en-US" altLang="zh-CN" smtClean="0"/>
              <a:t>Subnet Mask</a:t>
            </a:r>
          </a:p>
        </p:txBody>
      </p:sp>
      <p:sp>
        <p:nvSpPr>
          <p:cNvPr id="28676" name="矩形 4"/>
          <p:cNvSpPr>
            <a:spLocks noChangeArrowheads="1"/>
          </p:cNvSpPr>
          <p:nvPr/>
        </p:nvSpPr>
        <p:spPr bwMode="auto">
          <a:xfrm>
            <a:off x="2214563" y="4572000"/>
            <a:ext cx="59293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4025" indent="-454025"/>
            <a:r>
              <a:rPr lang="en-US" altLang="zh-CN" sz="3200">
                <a:latin typeface="Arial" charset="0"/>
                <a:cs typeface="Arial" charset="0"/>
              </a:rPr>
              <a:t>Class A		255.0.0.0</a:t>
            </a:r>
          </a:p>
          <a:p>
            <a:pPr marL="454025" indent="-454025"/>
            <a:r>
              <a:rPr lang="en-US" altLang="zh-CN" sz="3200">
                <a:latin typeface="Arial" charset="0"/>
                <a:cs typeface="Arial" charset="0"/>
              </a:rPr>
              <a:t>Class B		255.255.0.0</a:t>
            </a:r>
          </a:p>
          <a:p>
            <a:pPr marL="454025" indent="-454025"/>
            <a:r>
              <a:rPr lang="en-US" altLang="zh-CN" sz="3200">
                <a:latin typeface="Arial" charset="0"/>
                <a:cs typeface="Arial" charset="0"/>
              </a:rPr>
              <a:t>Class C		255.255.255.0</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anim calcmode="lin" valueType="num">
                                      <p:cBhvr>
                                        <p:cTn id="7" dur="500" fill="hold"/>
                                        <p:tgtEl>
                                          <p:spTgt spid="73625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736259">
                                            <p:txEl>
                                              <p:pRg st="0" end="0"/>
                                            </p:txEl>
                                          </p:spTgt>
                                        </p:tgtEl>
                                        <p:attrNameLst>
                                          <p:attrName>ppt_y</p:attrName>
                                        </p:attrNameLst>
                                      </p:cBhvr>
                                      <p:tavLst>
                                        <p:tav tm="0">
                                          <p:val>
                                            <p:strVal val="#ppt_y-#ppt_h/2"/>
                                          </p:val>
                                        </p:tav>
                                        <p:tav tm="100000">
                                          <p:val>
                                            <p:strVal val="#ppt_y"/>
                                          </p:val>
                                        </p:tav>
                                      </p:tavLst>
                                    </p:anim>
                                    <p:anim calcmode="lin" valueType="num">
                                      <p:cBhvr>
                                        <p:cTn id="9" dur="500" fill="hold"/>
                                        <p:tgtEl>
                                          <p:spTgt spid="736259">
                                            <p:txEl>
                                              <p:pRg st="0" end="0"/>
                                            </p:txEl>
                                          </p:spTgt>
                                        </p:tgtEl>
                                        <p:attrNameLst>
                                          <p:attrName>ppt_w</p:attrName>
                                        </p:attrNameLst>
                                      </p:cBhvr>
                                      <p:tavLst>
                                        <p:tav tm="0">
                                          <p:val>
                                            <p:strVal val="#ppt_w"/>
                                          </p:val>
                                        </p:tav>
                                        <p:tav tm="100000">
                                          <p:val>
                                            <p:strVal val="#ppt_w"/>
                                          </p:val>
                                        </p:tav>
                                      </p:tavLst>
                                    </p:anim>
                                    <p:anim calcmode="lin" valueType="num">
                                      <p:cBhvr>
                                        <p:cTn id="10" dur="500" fill="hold"/>
                                        <p:tgtEl>
                                          <p:spTgt spid="736259">
                                            <p:txEl>
                                              <p:pRg st="0" end="0"/>
                                            </p:txEl>
                                          </p:spTgt>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736259">
                                            <p:txEl>
                                              <p:pRg st="1" end="1"/>
                                            </p:txEl>
                                          </p:spTgt>
                                        </p:tgtEl>
                                        <p:attrNameLst>
                                          <p:attrName>style.visibility</p:attrName>
                                        </p:attrNameLst>
                                      </p:cBhvr>
                                      <p:to>
                                        <p:strVal val="visible"/>
                                      </p:to>
                                    </p:set>
                                    <p:anim calcmode="lin" valueType="num">
                                      <p:cBhvr>
                                        <p:cTn id="13" dur="500" fill="hold"/>
                                        <p:tgtEl>
                                          <p:spTgt spid="73625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736259">
                                            <p:txEl>
                                              <p:pRg st="1" end="1"/>
                                            </p:txEl>
                                          </p:spTgt>
                                        </p:tgtEl>
                                        <p:attrNameLst>
                                          <p:attrName>ppt_y</p:attrName>
                                        </p:attrNameLst>
                                      </p:cBhvr>
                                      <p:tavLst>
                                        <p:tav tm="0">
                                          <p:val>
                                            <p:strVal val="#ppt_y-#ppt_h/2"/>
                                          </p:val>
                                        </p:tav>
                                        <p:tav tm="100000">
                                          <p:val>
                                            <p:strVal val="#ppt_y"/>
                                          </p:val>
                                        </p:tav>
                                      </p:tavLst>
                                    </p:anim>
                                    <p:anim calcmode="lin" valueType="num">
                                      <p:cBhvr>
                                        <p:cTn id="15" dur="500" fill="hold"/>
                                        <p:tgtEl>
                                          <p:spTgt spid="736259">
                                            <p:txEl>
                                              <p:pRg st="1" end="1"/>
                                            </p:txEl>
                                          </p:spTgt>
                                        </p:tgtEl>
                                        <p:attrNameLst>
                                          <p:attrName>ppt_w</p:attrName>
                                        </p:attrNameLst>
                                      </p:cBhvr>
                                      <p:tavLst>
                                        <p:tav tm="0">
                                          <p:val>
                                            <p:strVal val="#ppt_w"/>
                                          </p:val>
                                        </p:tav>
                                        <p:tav tm="100000">
                                          <p:val>
                                            <p:strVal val="#ppt_w"/>
                                          </p:val>
                                        </p:tav>
                                      </p:tavLst>
                                    </p:anim>
                                    <p:anim calcmode="lin" valueType="num">
                                      <p:cBhvr>
                                        <p:cTn id="16" dur="500" fill="hold"/>
                                        <p:tgtEl>
                                          <p:spTgt spid="736259">
                                            <p:txEl>
                                              <p:pRg st="1" end="1"/>
                                            </p:txEl>
                                          </p:spTgt>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36259">
                                            <p:txEl>
                                              <p:pRg st="2" end="2"/>
                                            </p:txEl>
                                          </p:spTgt>
                                        </p:tgtEl>
                                        <p:attrNameLst>
                                          <p:attrName>style.visibility</p:attrName>
                                        </p:attrNameLst>
                                      </p:cBhvr>
                                      <p:to>
                                        <p:strVal val="visible"/>
                                      </p:to>
                                    </p:set>
                                    <p:anim calcmode="lin" valueType="num">
                                      <p:cBhvr>
                                        <p:cTn id="19" dur="500" fill="hold"/>
                                        <p:tgtEl>
                                          <p:spTgt spid="73625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736259">
                                            <p:txEl>
                                              <p:pRg st="2" end="2"/>
                                            </p:txEl>
                                          </p:spTgt>
                                        </p:tgtEl>
                                        <p:attrNameLst>
                                          <p:attrName>ppt_y</p:attrName>
                                        </p:attrNameLst>
                                      </p:cBhvr>
                                      <p:tavLst>
                                        <p:tav tm="0">
                                          <p:val>
                                            <p:strVal val="#ppt_y-#ppt_h/2"/>
                                          </p:val>
                                        </p:tav>
                                        <p:tav tm="100000">
                                          <p:val>
                                            <p:strVal val="#ppt_y"/>
                                          </p:val>
                                        </p:tav>
                                      </p:tavLst>
                                    </p:anim>
                                    <p:anim calcmode="lin" valueType="num">
                                      <p:cBhvr>
                                        <p:cTn id="21" dur="500" fill="hold"/>
                                        <p:tgtEl>
                                          <p:spTgt spid="736259">
                                            <p:txEl>
                                              <p:pRg st="2" end="2"/>
                                            </p:txEl>
                                          </p:spTgt>
                                        </p:tgtEl>
                                        <p:attrNameLst>
                                          <p:attrName>ppt_w</p:attrName>
                                        </p:attrNameLst>
                                      </p:cBhvr>
                                      <p:tavLst>
                                        <p:tav tm="0">
                                          <p:val>
                                            <p:strVal val="#ppt_w"/>
                                          </p:val>
                                        </p:tav>
                                        <p:tav tm="100000">
                                          <p:val>
                                            <p:strVal val="#ppt_w"/>
                                          </p:val>
                                        </p:tav>
                                      </p:tavLst>
                                    </p:anim>
                                    <p:anim calcmode="lin" valueType="num">
                                      <p:cBhvr>
                                        <p:cTn id="22" dur="500" fill="hold"/>
                                        <p:tgtEl>
                                          <p:spTgt spid="736259">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eaLnBrk="1" hangingPunct="1"/>
            <a:r>
              <a:rPr lang="en-US" altLang="zh-CN" smtClean="0"/>
              <a:t>Calculating a Subnet</a:t>
            </a:r>
          </a:p>
        </p:txBody>
      </p:sp>
      <p:sp>
        <p:nvSpPr>
          <p:cNvPr id="740355" name="Rectangle 3"/>
          <p:cNvSpPr>
            <a:spLocks noGrp="1" noChangeArrowheads="1"/>
          </p:cNvSpPr>
          <p:nvPr>
            <p:ph type="body" idx="1"/>
          </p:nvPr>
        </p:nvSpPr>
        <p:spPr>
          <a:xfrm>
            <a:off x="566738" y="1951038"/>
            <a:ext cx="8001000" cy="4068762"/>
          </a:xfrm>
        </p:spPr>
        <p:txBody>
          <a:bodyPr/>
          <a:lstStyle/>
          <a:p>
            <a:pPr eaLnBrk="1" hangingPunct="1">
              <a:defRPr/>
            </a:pPr>
            <a:r>
              <a:rPr lang="en-US" altLang="zh-CN" sz="3200" dirty="0" smtClean="0"/>
              <a:t>We will subnet the IP address:</a:t>
            </a:r>
          </a:p>
          <a:p>
            <a:pPr lvl="1" eaLnBrk="1" hangingPunct="1">
              <a:defRPr/>
            </a:pPr>
            <a:r>
              <a:rPr lang="en-US" altLang="zh-CN" sz="3200" dirty="0" smtClean="0"/>
              <a:t>223.14.17.0</a:t>
            </a:r>
          </a:p>
          <a:p>
            <a:pPr eaLnBrk="1" hangingPunct="1">
              <a:defRPr/>
            </a:pPr>
            <a:r>
              <a:rPr lang="en-US" altLang="zh-CN" sz="3200" dirty="0" smtClean="0"/>
              <a:t>Need:</a:t>
            </a:r>
          </a:p>
          <a:p>
            <a:pPr marL="909638" lvl="1" indent="-341313" eaLnBrk="1" hangingPunct="1">
              <a:lnSpc>
                <a:spcPct val="90000"/>
              </a:lnSpc>
              <a:defRPr/>
            </a:pPr>
            <a:r>
              <a:rPr lang="en-US" altLang="zh-CN" sz="3200" dirty="0" smtClean="0"/>
              <a:t>13 subnets</a:t>
            </a:r>
          </a:p>
          <a:p>
            <a:pPr marL="909638" lvl="1" indent="-341313" eaLnBrk="1" hangingPunct="1">
              <a:lnSpc>
                <a:spcPct val="90000"/>
              </a:lnSpc>
              <a:defRPr/>
            </a:pPr>
            <a:r>
              <a:rPr lang="en-US" altLang="zh-CN" sz="3200" dirty="0" smtClean="0"/>
              <a:t>10 hosts on each subnet</a:t>
            </a:r>
          </a:p>
          <a:p>
            <a:pPr lvl="1" eaLnBrk="1" hangingPunct="1">
              <a:defRPr/>
            </a:pPr>
            <a:endParaRPr lang="en-US" altLang="zh-CN" sz="3200" dirty="0" smtClean="0"/>
          </a:p>
          <a:p>
            <a:pPr eaLnBrk="1" hangingPunct="1">
              <a:buFont typeface="Wingdings" pitchFamily="2" charset="2"/>
              <a:buNone/>
              <a:defRPr/>
            </a:pPr>
            <a:endParaRPr lang="zh-CN" altLang="en-US" sz="3200" dirty="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40354"/>
                                        </p:tgtEl>
                                        <p:attrNameLst>
                                          <p:attrName>style.visibility</p:attrName>
                                        </p:attrNameLst>
                                      </p:cBhvr>
                                      <p:to>
                                        <p:strVal val="visible"/>
                                      </p:to>
                                    </p:set>
                                    <p:anim calcmode="lin" valueType="num">
                                      <p:cBhvr additive="base">
                                        <p:cTn id="7" dur="500" fill="hold"/>
                                        <p:tgtEl>
                                          <p:spTgt spid="740354"/>
                                        </p:tgtEl>
                                        <p:attrNameLst>
                                          <p:attrName>ppt_x</p:attrName>
                                        </p:attrNameLst>
                                      </p:cBhvr>
                                      <p:tavLst>
                                        <p:tav tm="0">
                                          <p:val>
                                            <p:strVal val="#ppt_x"/>
                                          </p:val>
                                        </p:tav>
                                        <p:tav tm="100000">
                                          <p:val>
                                            <p:strVal val="#ppt_x"/>
                                          </p:val>
                                        </p:tav>
                                      </p:tavLst>
                                    </p:anim>
                                    <p:anim calcmode="lin" valueType="num">
                                      <p:cBhvr additive="base">
                                        <p:cTn id="8" dur="500" fill="hold"/>
                                        <p:tgtEl>
                                          <p:spTgt spid="74035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4035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4035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4035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40355">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4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autoUpdateAnimBg="0"/>
      <p:bldP spid="740355" grpId="0" build="p" bldLvl="3"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468313" y="692150"/>
            <a:ext cx="7772400" cy="685800"/>
          </a:xfrm>
        </p:spPr>
        <p:txBody>
          <a:bodyPr/>
          <a:lstStyle/>
          <a:p>
            <a:pPr eaLnBrk="1" hangingPunct="1"/>
            <a:r>
              <a:rPr lang="en-US" altLang="zh-CN" sz="3400" smtClean="0"/>
              <a:t>Layer 3 Devices</a:t>
            </a:r>
          </a:p>
        </p:txBody>
      </p:sp>
      <p:sp>
        <p:nvSpPr>
          <p:cNvPr id="11267" name="Rectangle 4"/>
          <p:cNvSpPr>
            <a:spLocks noGrp="1" noChangeArrowheads="1"/>
          </p:cNvSpPr>
          <p:nvPr>
            <p:ph type="body" idx="1"/>
          </p:nvPr>
        </p:nvSpPr>
        <p:spPr>
          <a:xfrm>
            <a:off x="214313" y="1714500"/>
            <a:ext cx="9144000" cy="4143375"/>
          </a:xfrm>
        </p:spPr>
        <p:txBody>
          <a:bodyPr/>
          <a:lstStyle/>
          <a:p>
            <a:pPr eaLnBrk="1" hangingPunct="1"/>
            <a:r>
              <a:rPr lang="en-US" altLang="zh-CN" sz="3200" smtClean="0">
                <a:latin typeface="Arial" charset="0"/>
              </a:rPr>
              <a:t>Routers</a:t>
            </a:r>
          </a:p>
          <a:p>
            <a:pPr lvl="1" eaLnBrk="1" hangingPunct="1"/>
            <a:r>
              <a:rPr lang="en-US" altLang="zh-CN" sz="3200" smtClean="0">
                <a:latin typeface="Arial" charset="0"/>
              </a:rPr>
              <a:t>Interconnect network segments </a:t>
            </a:r>
            <a:r>
              <a:rPr lang="en-US" altLang="zh-CN" sz="3200" i="1" smtClean="0">
                <a:latin typeface="Arial" charset="0"/>
              </a:rPr>
              <a:t>or</a:t>
            </a:r>
            <a:r>
              <a:rPr lang="en-US" altLang="zh-CN" sz="3200" smtClean="0">
                <a:latin typeface="Arial" charset="0"/>
              </a:rPr>
              <a:t> networks</a:t>
            </a:r>
          </a:p>
          <a:p>
            <a:pPr lvl="1" eaLnBrk="1" hangingPunct="1"/>
            <a:r>
              <a:rPr lang="en-US" altLang="zh-CN" sz="3200" smtClean="0">
                <a:latin typeface="Arial" charset="0"/>
              </a:rPr>
              <a:t>Make logical decisions based on IP addresses</a:t>
            </a:r>
          </a:p>
          <a:p>
            <a:pPr lvl="1" eaLnBrk="1" hangingPunct="1"/>
            <a:r>
              <a:rPr lang="en-US" altLang="zh-CN" sz="3200" smtClean="0">
                <a:latin typeface="Arial" charset="0"/>
              </a:rPr>
              <a:t>Determine best path</a:t>
            </a:r>
          </a:p>
          <a:p>
            <a:pPr lvl="1" eaLnBrk="1" hangingPunct="1"/>
            <a:r>
              <a:rPr lang="en-US" altLang="zh-CN" sz="3200" smtClean="0">
                <a:latin typeface="Arial" charset="0"/>
              </a:rPr>
              <a:t>Switch packets from incoming ports to outgoing ports</a:t>
            </a:r>
            <a:endParaRPr lang="en-US" altLang="zh-CN" sz="3200" i="1" u="sng" smtClean="0">
              <a:latin typeface="Arial"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eaLnBrk="1" hangingPunct="1"/>
            <a:r>
              <a:rPr lang="en-US" altLang="zh-CN" sz="4400" smtClean="0"/>
              <a:t>Step #1</a:t>
            </a:r>
          </a:p>
        </p:txBody>
      </p:sp>
      <p:sp>
        <p:nvSpPr>
          <p:cNvPr id="742403" name="Rectangle 3"/>
          <p:cNvSpPr>
            <a:spLocks noGrp="1" noChangeArrowheads="1"/>
          </p:cNvSpPr>
          <p:nvPr>
            <p:ph type="body" idx="1"/>
          </p:nvPr>
        </p:nvSpPr>
        <p:spPr/>
        <p:txBody>
          <a:bodyPr/>
          <a:lstStyle/>
          <a:p>
            <a:pPr marL="454025" indent="-454025" eaLnBrk="1" hangingPunct="1">
              <a:defRPr/>
            </a:pPr>
            <a:r>
              <a:rPr lang="en-US" altLang="zh-CN" sz="3600" dirty="0" smtClean="0"/>
              <a:t>Determine the default subnet mask</a:t>
            </a:r>
          </a:p>
          <a:p>
            <a:pPr eaLnBrk="1" hangingPunct="1">
              <a:defRPr/>
            </a:pPr>
            <a:r>
              <a:rPr lang="en-US" altLang="zh-CN" sz="3600" dirty="0" smtClean="0"/>
              <a:t>What class IP address is this?</a:t>
            </a:r>
          </a:p>
          <a:p>
            <a:pPr lvl="1" eaLnBrk="1" hangingPunct="1">
              <a:defRPr/>
            </a:pPr>
            <a:r>
              <a:rPr lang="en-US" altLang="zh-CN" sz="3600" dirty="0" smtClean="0"/>
              <a:t>Class C</a:t>
            </a:r>
          </a:p>
          <a:p>
            <a:pPr marL="454025" indent="-454025" eaLnBrk="1" hangingPunct="1">
              <a:defRPr/>
            </a:pPr>
            <a:r>
              <a:rPr lang="en-US" altLang="zh-CN" sz="3600" dirty="0" smtClean="0"/>
              <a:t>Class C default subnet mask:</a:t>
            </a:r>
          </a:p>
          <a:p>
            <a:pPr marL="909638" lvl="1" indent="-341313" eaLnBrk="1" hangingPunct="1">
              <a:defRPr/>
            </a:pPr>
            <a:r>
              <a:rPr lang="en-US" altLang="zh-CN" sz="3600" dirty="0" smtClean="0"/>
              <a:t>255.255.255.0</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42402"/>
                                        </p:tgtEl>
                                        <p:attrNameLst>
                                          <p:attrName>style.visibility</p:attrName>
                                        </p:attrNameLst>
                                      </p:cBhvr>
                                      <p:to>
                                        <p:strVal val="visible"/>
                                      </p:to>
                                    </p:set>
                                    <p:animEffect transition="in" filter="randombar(horizontal)">
                                      <p:cBhvr>
                                        <p:cTn id="7" dur="500"/>
                                        <p:tgtEl>
                                          <p:spTgt spid="742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42403">
                                            <p:txEl>
                                              <p:pRg st="0" end="0"/>
                                            </p:txEl>
                                          </p:spTgt>
                                        </p:tgtEl>
                                        <p:attrNameLst>
                                          <p:attrName>style.visibility</p:attrName>
                                        </p:attrNameLst>
                                      </p:cBhvr>
                                      <p:to>
                                        <p:strVal val="visible"/>
                                      </p:to>
                                    </p:set>
                                    <p:animEffect transition="in" filter="randombar(horizontal)">
                                      <p:cBhvr>
                                        <p:cTn id="12" dur="500"/>
                                        <p:tgtEl>
                                          <p:spTgt spid="74240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42403">
                                            <p:txEl>
                                              <p:pRg st="1" end="1"/>
                                            </p:txEl>
                                          </p:spTgt>
                                        </p:tgtEl>
                                        <p:attrNameLst>
                                          <p:attrName>style.visibility</p:attrName>
                                        </p:attrNameLst>
                                      </p:cBhvr>
                                      <p:to>
                                        <p:strVal val="visible"/>
                                      </p:to>
                                    </p:set>
                                    <p:animEffect transition="in" filter="randombar(horizontal)">
                                      <p:cBhvr>
                                        <p:cTn id="17" dur="500"/>
                                        <p:tgtEl>
                                          <p:spTgt spid="74240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42403">
                                            <p:txEl>
                                              <p:pRg st="2" end="2"/>
                                            </p:txEl>
                                          </p:spTgt>
                                        </p:tgtEl>
                                        <p:attrNameLst>
                                          <p:attrName>style.visibility</p:attrName>
                                        </p:attrNameLst>
                                      </p:cBhvr>
                                      <p:to>
                                        <p:strVal val="visible"/>
                                      </p:to>
                                    </p:set>
                                    <p:animEffect transition="in" filter="randombar(horizontal)">
                                      <p:cBhvr>
                                        <p:cTn id="22" dur="500"/>
                                        <p:tgtEl>
                                          <p:spTgt spid="74240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42403">
                                            <p:txEl>
                                              <p:pRg st="3" end="3"/>
                                            </p:txEl>
                                          </p:spTgt>
                                        </p:tgtEl>
                                        <p:attrNameLst>
                                          <p:attrName>style.visibility</p:attrName>
                                        </p:attrNameLst>
                                      </p:cBhvr>
                                      <p:to>
                                        <p:strVal val="visible"/>
                                      </p:to>
                                    </p:set>
                                    <p:animEffect transition="in" filter="randombar(horizontal)">
                                      <p:cBhvr>
                                        <p:cTn id="27" dur="500"/>
                                        <p:tgtEl>
                                          <p:spTgt spid="74240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742403">
                                            <p:txEl>
                                              <p:pRg st="4" end="4"/>
                                            </p:txEl>
                                          </p:spTgt>
                                        </p:tgtEl>
                                        <p:attrNameLst>
                                          <p:attrName>style.visibility</p:attrName>
                                        </p:attrNameLst>
                                      </p:cBhvr>
                                      <p:to>
                                        <p:strVal val="visible"/>
                                      </p:to>
                                    </p:set>
                                    <p:animEffect transition="in" filter="randombar(horizontal)">
                                      <p:cBhvr>
                                        <p:cTn id="32" dur="500"/>
                                        <p:tgtEl>
                                          <p:spTgt spid="74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autoUpdateAnimBg="0"/>
      <p:bldP spid="742403"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eaLnBrk="1" hangingPunct="1"/>
            <a:r>
              <a:rPr lang="en-US" altLang="zh-CN" smtClean="0"/>
              <a:t>Step #2</a:t>
            </a:r>
          </a:p>
        </p:txBody>
      </p:sp>
      <p:sp>
        <p:nvSpPr>
          <p:cNvPr id="746499" name="Rectangle 3"/>
          <p:cNvSpPr>
            <a:spLocks noGrp="1" noChangeArrowheads="1"/>
          </p:cNvSpPr>
          <p:nvPr>
            <p:ph type="body" idx="1"/>
          </p:nvPr>
        </p:nvSpPr>
        <p:spPr>
          <a:xfrm>
            <a:off x="428625" y="1857375"/>
            <a:ext cx="8890000" cy="4429125"/>
          </a:xfrm>
        </p:spPr>
        <p:txBody>
          <a:bodyPr/>
          <a:lstStyle/>
          <a:p>
            <a:pPr marL="454025" indent="-454025" eaLnBrk="1" hangingPunct="1"/>
            <a:r>
              <a:rPr lang="en-US" altLang="zh-CN" sz="3200" smtClean="0"/>
              <a:t>Figure the actual number of subnets and hosts by borrowing bits from host ID</a:t>
            </a:r>
          </a:p>
          <a:p>
            <a:pPr marL="454025" indent="-454025" eaLnBrk="1" hangingPunct="1"/>
            <a:r>
              <a:rPr lang="en-US" altLang="zh-CN" sz="3200" smtClean="0"/>
              <a:t>Let</a:t>
            </a:r>
            <a:r>
              <a:rPr lang="en-US" altLang="zh-CN" sz="3200" smtClean="0">
                <a:latin typeface="Tahoma" pitchFamily="34" charset="0"/>
              </a:rPr>
              <a:t>’</a:t>
            </a:r>
            <a:r>
              <a:rPr lang="en-US" altLang="zh-CN" sz="3200" smtClean="0"/>
              <a:t>s see how many subnets and hosts</a:t>
            </a:r>
          </a:p>
          <a:p>
            <a:pPr marL="909638" lvl="1" indent="-341313" eaLnBrk="1" hangingPunct="1">
              <a:lnSpc>
                <a:spcPct val="90000"/>
              </a:lnSpc>
            </a:pPr>
            <a:r>
              <a:rPr lang="en-US" altLang="zh-CN" sz="3200" smtClean="0"/>
              <a:t>13 subnets</a:t>
            </a:r>
          </a:p>
          <a:p>
            <a:pPr marL="909638" lvl="1" indent="-341313" eaLnBrk="1" hangingPunct="1">
              <a:lnSpc>
                <a:spcPct val="90000"/>
              </a:lnSpc>
            </a:pPr>
            <a:r>
              <a:rPr lang="en-US" altLang="zh-CN" sz="3200" smtClean="0"/>
              <a:t>10 hosts on each subnet</a:t>
            </a:r>
          </a:p>
          <a:p>
            <a:pPr marL="454025" indent="-454025" eaLnBrk="1" hangingPunct="1"/>
            <a:r>
              <a:rPr lang="en-US" altLang="zh-CN" sz="3200" smtClean="0"/>
              <a:t>Borrow 4 bits from the host</a:t>
            </a:r>
          </a:p>
          <a:p>
            <a:pPr marL="454025" indent="-454025" eaLnBrk="1" hangingPunct="1"/>
            <a:endParaRPr lang="zh-CN" altLang="en-US" sz="320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46498"/>
                                        </p:tgtEl>
                                        <p:attrNameLst>
                                          <p:attrName>style.visibility</p:attrName>
                                        </p:attrNameLst>
                                      </p:cBhvr>
                                      <p:to>
                                        <p:strVal val="visible"/>
                                      </p:to>
                                    </p:set>
                                    <p:animEffect transition="in" filter="checkerboard(across)">
                                      <p:cBhvr>
                                        <p:cTn id="7" dur="500"/>
                                        <p:tgtEl>
                                          <p:spTgt spid="746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6499">
                                            <p:txEl>
                                              <p:pRg st="0" end="0"/>
                                            </p:txEl>
                                          </p:spTgt>
                                        </p:tgtEl>
                                        <p:attrNameLst>
                                          <p:attrName>style.visibility</p:attrName>
                                        </p:attrNameLst>
                                      </p:cBhvr>
                                      <p:to>
                                        <p:strVal val="visible"/>
                                      </p:to>
                                    </p:set>
                                    <p:animEffect transition="in" filter="checkerboard(across)">
                                      <p:cBhvr>
                                        <p:cTn id="12" dur="500"/>
                                        <p:tgtEl>
                                          <p:spTgt spid="7464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46499">
                                            <p:txEl>
                                              <p:pRg st="1" end="1"/>
                                            </p:txEl>
                                          </p:spTgt>
                                        </p:tgtEl>
                                        <p:attrNameLst>
                                          <p:attrName>style.visibility</p:attrName>
                                        </p:attrNameLst>
                                      </p:cBhvr>
                                      <p:to>
                                        <p:strVal val="visible"/>
                                      </p:to>
                                    </p:set>
                                    <p:animEffect transition="in" filter="checkerboard(across)">
                                      <p:cBhvr>
                                        <p:cTn id="17" dur="500"/>
                                        <p:tgtEl>
                                          <p:spTgt spid="7464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46499">
                                            <p:txEl>
                                              <p:pRg st="2" end="2"/>
                                            </p:txEl>
                                          </p:spTgt>
                                        </p:tgtEl>
                                        <p:attrNameLst>
                                          <p:attrName>style.visibility</p:attrName>
                                        </p:attrNameLst>
                                      </p:cBhvr>
                                      <p:to>
                                        <p:strVal val="visible"/>
                                      </p:to>
                                    </p:set>
                                    <p:animEffect transition="in" filter="checkerboard(across)">
                                      <p:cBhvr>
                                        <p:cTn id="22" dur="500"/>
                                        <p:tgtEl>
                                          <p:spTgt spid="7464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46499">
                                            <p:txEl>
                                              <p:pRg st="3" end="3"/>
                                            </p:txEl>
                                          </p:spTgt>
                                        </p:tgtEl>
                                        <p:attrNameLst>
                                          <p:attrName>style.visibility</p:attrName>
                                        </p:attrNameLst>
                                      </p:cBhvr>
                                      <p:to>
                                        <p:strVal val="visible"/>
                                      </p:to>
                                    </p:set>
                                    <p:animEffect transition="in" filter="checkerboard(across)">
                                      <p:cBhvr>
                                        <p:cTn id="27" dur="500"/>
                                        <p:tgtEl>
                                          <p:spTgt spid="7464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46499">
                                            <p:txEl>
                                              <p:pRg st="4" end="4"/>
                                            </p:txEl>
                                          </p:spTgt>
                                        </p:tgtEl>
                                        <p:attrNameLst>
                                          <p:attrName>style.visibility</p:attrName>
                                        </p:attrNameLst>
                                      </p:cBhvr>
                                      <p:to>
                                        <p:strVal val="visible"/>
                                      </p:to>
                                    </p:set>
                                    <p:animEffect transition="in" filter="checkerboard(across)">
                                      <p:cBhvr>
                                        <p:cTn id="32" dur="500"/>
                                        <p:tgtEl>
                                          <p:spTgt spid="746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P spid="746499"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eaLnBrk="1" hangingPunct="1"/>
            <a:r>
              <a:rPr lang="en-US" altLang="zh-CN" smtClean="0"/>
              <a:t>Step #3</a:t>
            </a:r>
          </a:p>
        </p:txBody>
      </p:sp>
      <p:grpSp>
        <p:nvGrpSpPr>
          <p:cNvPr id="2" name="Group 3"/>
          <p:cNvGrpSpPr>
            <a:grpSpLocks/>
          </p:cNvGrpSpPr>
          <p:nvPr/>
        </p:nvGrpSpPr>
        <p:grpSpPr bwMode="auto">
          <a:xfrm>
            <a:off x="1981200" y="1916113"/>
            <a:ext cx="5029200" cy="4268787"/>
            <a:chOff x="1248" y="1440"/>
            <a:chExt cx="3168" cy="2689"/>
          </a:xfrm>
        </p:grpSpPr>
        <p:grpSp>
          <p:nvGrpSpPr>
            <p:cNvPr id="32772" name="Group 4"/>
            <p:cNvGrpSpPr>
              <a:grpSpLocks/>
            </p:cNvGrpSpPr>
            <p:nvPr/>
          </p:nvGrpSpPr>
          <p:grpSpPr bwMode="auto">
            <a:xfrm>
              <a:off x="1248" y="1440"/>
              <a:ext cx="2400" cy="1248"/>
              <a:chOff x="1248" y="1440"/>
              <a:chExt cx="2400" cy="1248"/>
            </a:xfrm>
          </p:grpSpPr>
          <p:sp>
            <p:nvSpPr>
              <p:cNvPr id="32777"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2778" name="Line 6"/>
              <p:cNvSpPr>
                <a:spLocks noChangeShapeType="1"/>
              </p:cNvSpPr>
              <p:nvPr/>
            </p:nvSpPr>
            <p:spPr bwMode="auto">
              <a:xfrm>
                <a:off x="2592" y="177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9" name="Line 7"/>
              <p:cNvSpPr>
                <a:spLocks noChangeShapeType="1"/>
              </p:cNvSpPr>
              <p:nvPr/>
            </p:nvSpPr>
            <p:spPr bwMode="auto">
              <a:xfrm>
                <a:off x="1584" y="220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0"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2781"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2782" name="Line 10"/>
              <p:cNvSpPr>
                <a:spLocks noChangeShapeType="1"/>
              </p:cNvSpPr>
              <p:nvPr/>
            </p:nvSpPr>
            <p:spPr bwMode="auto">
              <a:xfrm>
                <a:off x="1584"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3" name="Line 11"/>
              <p:cNvSpPr>
                <a:spLocks noChangeShapeType="1"/>
              </p:cNvSpPr>
              <p:nvPr/>
            </p:nvSpPr>
            <p:spPr bwMode="auto">
              <a:xfrm>
                <a:off x="3648"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4" name="Line 12"/>
              <p:cNvSpPr>
                <a:spLocks noChangeShapeType="1"/>
              </p:cNvSpPr>
              <p:nvPr/>
            </p:nvSpPr>
            <p:spPr bwMode="auto">
              <a:xfrm>
                <a:off x="16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5" name="Line 13"/>
              <p:cNvSpPr>
                <a:spLocks noChangeShapeType="1"/>
              </p:cNvSpPr>
              <p:nvPr/>
            </p:nvSpPr>
            <p:spPr bwMode="auto">
              <a:xfrm>
                <a:off x="28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773" name="Line 14"/>
            <p:cNvSpPr>
              <a:spLocks noChangeShapeType="1"/>
            </p:cNvSpPr>
            <p:nvPr/>
          </p:nvSpPr>
          <p:spPr bwMode="auto">
            <a:xfrm>
              <a:off x="1968" y="268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4" name="Line 15"/>
            <p:cNvSpPr>
              <a:spLocks noChangeShapeType="1"/>
            </p:cNvSpPr>
            <p:nvPr/>
          </p:nvSpPr>
          <p:spPr bwMode="auto">
            <a:xfrm>
              <a:off x="3216" y="268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5" name="Text Box 16"/>
            <p:cNvSpPr txBox="1">
              <a:spLocks noChangeArrowheads="1"/>
            </p:cNvSpPr>
            <p:nvPr/>
          </p:nvSpPr>
          <p:spPr bwMode="auto">
            <a:xfrm>
              <a:off x="1248" y="3264"/>
              <a:ext cx="129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subnets</a:t>
              </a:r>
            </a:p>
          </p:txBody>
        </p:sp>
        <p:sp>
          <p:nvSpPr>
            <p:cNvPr id="32776" name="Text Box 17"/>
            <p:cNvSpPr txBox="1">
              <a:spLocks noChangeArrowheads="1"/>
            </p:cNvSpPr>
            <p:nvPr/>
          </p:nvSpPr>
          <p:spPr bwMode="auto">
            <a:xfrm>
              <a:off x="2688" y="3264"/>
              <a:ext cx="172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hosts for each subnet</a:t>
              </a:r>
            </a:p>
          </p:txBody>
        </p:sp>
      </p:gr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48546"/>
                                        </p:tgtEl>
                                        <p:attrNameLst>
                                          <p:attrName>style.visibility</p:attrName>
                                        </p:attrNameLst>
                                      </p:cBhvr>
                                      <p:to>
                                        <p:strVal val="visible"/>
                                      </p:to>
                                    </p:set>
                                    <p:anim calcmode="lin" valueType="num">
                                      <p:cBhvr>
                                        <p:cTn id="7" dur="500" fill="hold"/>
                                        <p:tgtEl>
                                          <p:spTgt spid="748546"/>
                                        </p:tgtEl>
                                        <p:attrNameLst>
                                          <p:attrName>ppt_w</p:attrName>
                                        </p:attrNameLst>
                                      </p:cBhvr>
                                      <p:tavLst>
                                        <p:tav tm="0">
                                          <p:val>
                                            <p:fltVal val="0"/>
                                          </p:val>
                                        </p:tav>
                                        <p:tav tm="100000">
                                          <p:val>
                                            <p:strVal val="#ppt_w"/>
                                          </p:val>
                                        </p:tav>
                                      </p:tavLst>
                                    </p:anim>
                                    <p:anim calcmode="lin" valueType="num">
                                      <p:cBhvr>
                                        <p:cTn id="8" dur="500" fill="hold"/>
                                        <p:tgtEl>
                                          <p:spTgt spid="74854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4" name="Rectangle 1026"/>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0595" name="Rectangle 1027"/>
          <p:cNvSpPr>
            <a:spLocks noGrp="1" noChangeArrowheads="1"/>
          </p:cNvSpPr>
          <p:nvPr>
            <p:ph type="body" idx="1"/>
          </p:nvPr>
        </p:nvSpPr>
        <p:spPr>
          <a:xfrm>
            <a:off x="533400" y="1844675"/>
            <a:ext cx="8229600" cy="4114800"/>
          </a:xfrm>
        </p:spPr>
        <p:txBody>
          <a:bodyPr/>
          <a:lstStyle/>
          <a:p>
            <a:pPr eaLnBrk="1" hangingPunct="1"/>
            <a:r>
              <a:rPr lang="en-US" altLang="zh-CN" smtClean="0"/>
              <a:t>We get 16 </a:t>
            </a:r>
            <a:r>
              <a:rPr lang="en-US" altLang="zh-CN" i="1" u="sng" smtClean="0"/>
              <a:t>possible</a:t>
            </a:r>
            <a:r>
              <a:rPr lang="en-US" altLang="zh-CN" smtClean="0"/>
              <a:t> subnets and 16 </a:t>
            </a:r>
            <a:r>
              <a:rPr lang="en-US" altLang="zh-CN" i="1" u="sng" smtClean="0"/>
              <a:t>possible</a:t>
            </a:r>
            <a:r>
              <a:rPr lang="en-US" altLang="zh-CN" smtClean="0"/>
              <a:t> hosts for each subnet because:</a:t>
            </a:r>
          </a:p>
          <a:p>
            <a:pPr lvl="1" eaLnBrk="1" hangingPunct="1"/>
            <a:r>
              <a:rPr lang="en-US" altLang="zh-CN" smtClean="0"/>
              <a:t>For the 4 bits borrowed each bit can be a 1 or a 0 leaving you with 2</a:t>
            </a:r>
            <a:r>
              <a:rPr lang="en-US" altLang="zh-CN" baseline="30000" smtClean="0"/>
              <a:t>4</a:t>
            </a:r>
            <a:r>
              <a:rPr lang="en-US" altLang="zh-CN" smtClean="0"/>
              <a:t> or 16 possible combinations.</a:t>
            </a:r>
          </a:p>
          <a:p>
            <a:pPr lvl="1" eaLnBrk="1" hangingPunct="1"/>
            <a:r>
              <a:rPr lang="en-US" altLang="zh-CN" smtClean="0"/>
              <a:t>The same goes for the 4 leftover host bits.</a:t>
            </a:r>
          </a:p>
          <a:p>
            <a:pPr eaLnBrk="1" hangingPunct="1"/>
            <a:r>
              <a:rPr lang="en-US" altLang="zh-CN" smtClean="0"/>
              <a:t>Important:  There are only 14 </a:t>
            </a:r>
            <a:r>
              <a:rPr lang="en-US" altLang="zh-CN" i="1" u="sng" smtClean="0"/>
              <a:t>available </a:t>
            </a:r>
            <a:r>
              <a:rPr lang="en-US" altLang="zh-CN" smtClean="0"/>
              <a:t>subnets and hosts on each subnet.  Why?</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50594"/>
                                        </p:tgtEl>
                                        <p:attrNameLst>
                                          <p:attrName>style.visibility</p:attrName>
                                        </p:attrNameLst>
                                      </p:cBhvr>
                                      <p:to>
                                        <p:strVal val="visible"/>
                                      </p:to>
                                    </p:set>
                                    <p:animEffect transition="in" filter="wipe(right)">
                                      <p:cBhvr>
                                        <p:cTn id="7" dur="500"/>
                                        <p:tgtEl>
                                          <p:spTgt spid="750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0595">
                                            <p:txEl>
                                              <p:pRg st="0" end="0"/>
                                            </p:txEl>
                                          </p:spTgt>
                                        </p:tgtEl>
                                        <p:attrNameLst>
                                          <p:attrName>style.visibility</p:attrName>
                                        </p:attrNameLst>
                                      </p:cBhvr>
                                      <p:to>
                                        <p:strVal val="visible"/>
                                      </p:to>
                                    </p:set>
                                    <p:animEffect transition="in" filter="wipe(left)">
                                      <p:cBhvr>
                                        <p:cTn id="12" dur="500"/>
                                        <p:tgtEl>
                                          <p:spTgt spid="7505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0595">
                                            <p:txEl>
                                              <p:pRg st="1" end="1"/>
                                            </p:txEl>
                                          </p:spTgt>
                                        </p:tgtEl>
                                        <p:attrNameLst>
                                          <p:attrName>style.visibility</p:attrName>
                                        </p:attrNameLst>
                                      </p:cBhvr>
                                      <p:to>
                                        <p:strVal val="visible"/>
                                      </p:to>
                                    </p:set>
                                    <p:animEffect transition="in" filter="wipe(left)">
                                      <p:cBhvr>
                                        <p:cTn id="17" dur="500"/>
                                        <p:tgtEl>
                                          <p:spTgt spid="75059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0595">
                                            <p:txEl>
                                              <p:pRg st="2" end="2"/>
                                            </p:txEl>
                                          </p:spTgt>
                                        </p:tgtEl>
                                        <p:attrNameLst>
                                          <p:attrName>style.visibility</p:attrName>
                                        </p:attrNameLst>
                                      </p:cBhvr>
                                      <p:to>
                                        <p:strVal val="visible"/>
                                      </p:to>
                                    </p:set>
                                    <p:animEffect transition="in" filter="wipe(left)">
                                      <p:cBhvr>
                                        <p:cTn id="22" dur="500"/>
                                        <p:tgtEl>
                                          <p:spTgt spid="7505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0595">
                                            <p:txEl>
                                              <p:pRg st="3" end="3"/>
                                            </p:txEl>
                                          </p:spTgt>
                                        </p:tgtEl>
                                        <p:attrNameLst>
                                          <p:attrName>style.visibility</p:attrName>
                                        </p:attrNameLst>
                                      </p:cBhvr>
                                      <p:to>
                                        <p:strVal val="visible"/>
                                      </p:to>
                                    </p:set>
                                    <p:animEffect transition="in" filter="wipe(left)">
                                      <p:cBhvr>
                                        <p:cTn id="27" dur="500"/>
                                        <p:tgtEl>
                                          <p:spTgt spid="750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4" grpId="0" autoUpdateAnimBg="0"/>
      <p:bldP spid="750595" grpId="0" build="p" bldLvl="3"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2643" name="Rectangle 3"/>
          <p:cNvSpPr>
            <a:spLocks noGrp="1" noChangeArrowheads="1"/>
          </p:cNvSpPr>
          <p:nvPr>
            <p:ph type="body" idx="1"/>
          </p:nvPr>
        </p:nvSpPr>
        <p:spPr/>
        <p:txBody>
          <a:bodyPr/>
          <a:lstStyle/>
          <a:p>
            <a:pPr eaLnBrk="1" hangingPunct="1"/>
            <a:r>
              <a:rPr lang="en-US" altLang="zh-CN" smtClean="0"/>
              <a:t>Because you cannot use the first and last subnet.</a:t>
            </a:r>
          </a:p>
          <a:p>
            <a:pPr eaLnBrk="1" hangingPunct="1"/>
            <a:r>
              <a:rPr lang="en-US" altLang="zh-CN" smtClean="0"/>
              <a:t>Because you cannot use the first and last address within each subnet.</a:t>
            </a:r>
          </a:p>
          <a:p>
            <a:pPr eaLnBrk="1" hangingPunct="1"/>
            <a:r>
              <a:rPr lang="en-US" altLang="zh-CN" smtClean="0"/>
              <a:t>For each, one is the broadcast address and one is the network address.</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checkerboard(across)">
                                      <p:cBhvr>
                                        <p:cTn id="7" dur="500"/>
                                        <p:tgtEl>
                                          <p:spTgt spid="7526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2643">
                                            <p:txEl>
                                              <p:pRg st="0" end="0"/>
                                            </p:txEl>
                                          </p:spTgt>
                                        </p:tgtEl>
                                        <p:attrNameLst>
                                          <p:attrName>style.visibility</p:attrName>
                                        </p:attrNameLst>
                                      </p:cBhvr>
                                      <p:to>
                                        <p:strVal val="visible"/>
                                      </p:to>
                                    </p:set>
                                    <p:animEffect transition="in" filter="checkerboard(across)">
                                      <p:cBhvr>
                                        <p:cTn id="12" dur="500"/>
                                        <p:tgtEl>
                                          <p:spTgt spid="7526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52643">
                                            <p:txEl>
                                              <p:pRg st="1" end="1"/>
                                            </p:txEl>
                                          </p:spTgt>
                                        </p:tgtEl>
                                        <p:attrNameLst>
                                          <p:attrName>style.visibility</p:attrName>
                                        </p:attrNameLst>
                                      </p:cBhvr>
                                      <p:to>
                                        <p:strVal val="visible"/>
                                      </p:to>
                                    </p:set>
                                    <p:animEffect transition="in" filter="checkerboard(across)">
                                      <p:cBhvr>
                                        <p:cTn id="17" dur="500"/>
                                        <p:tgtEl>
                                          <p:spTgt spid="7526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52643">
                                            <p:txEl>
                                              <p:pRg st="2" end="2"/>
                                            </p:txEl>
                                          </p:spTgt>
                                        </p:tgtEl>
                                        <p:attrNameLst>
                                          <p:attrName>style.visibility</p:attrName>
                                        </p:attrNameLst>
                                      </p:cBhvr>
                                      <p:to>
                                        <p:strVal val="visible"/>
                                      </p:to>
                                    </p:set>
                                    <p:animEffect transition="in" filter="checkerboard(across)">
                                      <p:cBhvr>
                                        <p:cTn id="22" dur="500"/>
                                        <p:tgtEl>
                                          <p:spTgt spid="752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autoUpdateAnimBg="0"/>
      <p:bldP spid="752643" grpId="0" build="p" bldLvl="3"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eaLnBrk="1" hangingPunct="1"/>
            <a:r>
              <a:rPr lang="en-US" altLang="zh-CN" smtClean="0"/>
              <a:t>Step #4</a:t>
            </a:r>
          </a:p>
        </p:txBody>
      </p:sp>
      <p:sp>
        <p:nvSpPr>
          <p:cNvPr id="754691" name="Rectangle 3"/>
          <p:cNvSpPr>
            <a:spLocks noGrp="1" noChangeArrowheads="1"/>
          </p:cNvSpPr>
          <p:nvPr>
            <p:ph type="body" idx="1"/>
          </p:nvPr>
        </p:nvSpPr>
        <p:spPr>
          <a:xfrm>
            <a:off x="381000" y="1989138"/>
            <a:ext cx="7772400" cy="685800"/>
          </a:xfrm>
        </p:spPr>
        <p:txBody>
          <a:bodyPr/>
          <a:lstStyle/>
          <a:p>
            <a:pPr eaLnBrk="1" hangingPunct="1"/>
            <a:r>
              <a:rPr lang="en-US" altLang="zh-CN" smtClean="0"/>
              <a:t>Determine the subnet mask.</a:t>
            </a:r>
          </a:p>
        </p:txBody>
      </p:sp>
      <p:grpSp>
        <p:nvGrpSpPr>
          <p:cNvPr id="2" name="Group 4"/>
          <p:cNvGrpSpPr>
            <a:grpSpLocks/>
          </p:cNvGrpSpPr>
          <p:nvPr/>
        </p:nvGrpSpPr>
        <p:grpSpPr bwMode="auto">
          <a:xfrm>
            <a:off x="2057400" y="2674938"/>
            <a:ext cx="3810000" cy="1981200"/>
            <a:chOff x="1248" y="1440"/>
            <a:chExt cx="2400" cy="1248"/>
          </a:xfrm>
        </p:grpSpPr>
        <p:sp>
          <p:nvSpPr>
            <p:cNvPr id="35846"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5847" name="Line 6"/>
            <p:cNvSpPr>
              <a:spLocks noChangeShapeType="1"/>
            </p:cNvSpPr>
            <p:nvPr/>
          </p:nvSpPr>
          <p:spPr bwMode="auto">
            <a:xfrm>
              <a:off x="2592" y="177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48" name="Line 7"/>
            <p:cNvSpPr>
              <a:spLocks noChangeShapeType="1"/>
            </p:cNvSpPr>
            <p:nvPr/>
          </p:nvSpPr>
          <p:spPr bwMode="auto">
            <a:xfrm>
              <a:off x="1584" y="2208"/>
              <a:ext cx="20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49"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5850"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5851" name="Line 10"/>
            <p:cNvSpPr>
              <a:spLocks noChangeShapeType="1"/>
            </p:cNvSpPr>
            <p:nvPr/>
          </p:nvSpPr>
          <p:spPr bwMode="auto">
            <a:xfrm>
              <a:off x="1584"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2" name="Line 11"/>
            <p:cNvSpPr>
              <a:spLocks noChangeShapeType="1"/>
            </p:cNvSpPr>
            <p:nvPr/>
          </p:nvSpPr>
          <p:spPr bwMode="auto">
            <a:xfrm>
              <a:off x="3648" y="22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3" name="Line 12"/>
            <p:cNvSpPr>
              <a:spLocks noChangeShapeType="1"/>
            </p:cNvSpPr>
            <p:nvPr/>
          </p:nvSpPr>
          <p:spPr bwMode="auto">
            <a:xfrm>
              <a:off x="16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54" name="Line 13"/>
            <p:cNvSpPr>
              <a:spLocks noChangeShapeType="1"/>
            </p:cNvSpPr>
            <p:nvPr/>
          </p:nvSpPr>
          <p:spPr bwMode="auto">
            <a:xfrm>
              <a:off x="2832" y="2688"/>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54702" name="Rectangle 14"/>
          <p:cNvSpPr>
            <a:spLocks noChangeArrowheads="1"/>
          </p:cNvSpPr>
          <p:nvPr/>
        </p:nvSpPr>
        <p:spPr bwMode="auto">
          <a:xfrm>
            <a:off x="304800" y="4960938"/>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hlink"/>
              </a:buClr>
              <a:buSzPct val="75000"/>
              <a:buFont typeface="Wingdings" pitchFamily="2" charset="2"/>
              <a:buChar char="n"/>
            </a:pPr>
            <a:r>
              <a:rPr lang="en-US" altLang="zh-CN" sz="3200">
                <a:latin typeface="Tahoma" pitchFamily="34" charset="0"/>
              </a:rPr>
              <a:t>Where X represents the borrowed bits for subnetting.</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54690"/>
                                        </p:tgtEl>
                                        <p:attrNameLst>
                                          <p:attrName>style.visibility</p:attrName>
                                        </p:attrNameLst>
                                      </p:cBhvr>
                                      <p:to>
                                        <p:strVal val="visible"/>
                                      </p:to>
                                    </p:set>
                                    <p:animEffect transition="in" filter="box(in)">
                                      <p:cBhvr>
                                        <p:cTn id="7" dur="500"/>
                                        <p:tgtEl>
                                          <p:spTgt spid="754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54691">
                                            <p:txEl>
                                              <p:pRg st="0" end="0"/>
                                            </p:txEl>
                                          </p:spTgt>
                                        </p:tgtEl>
                                        <p:attrNameLst>
                                          <p:attrName>style.visibility</p:attrName>
                                        </p:attrNameLst>
                                      </p:cBhvr>
                                      <p:to>
                                        <p:strVal val="visible"/>
                                      </p:to>
                                    </p:set>
                                    <p:animEffect transition="in" filter="box(in)">
                                      <p:cBhvr>
                                        <p:cTn id="12" dur="500"/>
                                        <p:tgtEl>
                                          <p:spTgt spid="754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54702"/>
                                        </p:tgtEl>
                                        <p:attrNameLst>
                                          <p:attrName>style.visibility</p:attrName>
                                        </p:attrNameLst>
                                      </p:cBhvr>
                                      <p:to>
                                        <p:strVal val="visible"/>
                                      </p:to>
                                    </p:set>
                                    <p:animEffect transition="in" filter="box(in)">
                                      <p:cBhvr>
                                        <p:cTn id="22" dur="500"/>
                                        <p:tgtEl>
                                          <p:spTgt spid="75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0" grpId="0" autoUpdateAnimBg="0"/>
      <p:bldP spid="754691" grpId="0" build="p" autoUpdateAnimBg="0"/>
      <p:bldP spid="75470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eaLnBrk="1" hangingPunct="1"/>
            <a:r>
              <a:rPr lang="en-US" altLang="zh-CN" smtClean="0"/>
              <a:t>Step #4 continued</a:t>
            </a:r>
            <a:r>
              <a:rPr lang="en-US" altLang="zh-CN" smtClean="0">
                <a:latin typeface="Tahoma" pitchFamily="34" charset="0"/>
              </a:rPr>
              <a:t>…</a:t>
            </a:r>
            <a:endParaRPr lang="en-US" altLang="zh-CN" smtClean="0"/>
          </a:p>
        </p:txBody>
      </p:sp>
      <p:sp>
        <p:nvSpPr>
          <p:cNvPr id="756739" name="Rectangle 3"/>
          <p:cNvSpPr>
            <a:spLocks noGrp="1" noChangeArrowheads="1"/>
          </p:cNvSpPr>
          <p:nvPr>
            <p:ph type="body" idx="1"/>
          </p:nvPr>
        </p:nvSpPr>
        <p:spPr>
          <a:xfrm>
            <a:off x="566738" y="1752600"/>
            <a:ext cx="8001000" cy="1501775"/>
          </a:xfrm>
        </p:spPr>
        <p:txBody>
          <a:bodyPr/>
          <a:lstStyle/>
          <a:p>
            <a:pPr eaLnBrk="1" hangingPunct="1">
              <a:lnSpc>
                <a:spcPct val="90000"/>
              </a:lnSpc>
            </a:pPr>
            <a:r>
              <a:rPr lang="en-US" altLang="zh-CN" sz="2800" smtClean="0"/>
              <a:t>Add the place values of X together to get the last octet decimal value of the subnet mask.</a:t>
            </a:r>
          </a:p>
        </p:txBody>
      </p:sp>
      <p:sp>
        <p:nvSpPr>
          <p:cNvPr id="756740" name="Text Box 4"/>
          <p:cNvSpPr txBox="1">
            <a:spLocks noChangeArrowheads="1"/>
          </p:cNvSpPr>
          <p:nvPr/>
        </p:nvSpPr>
        <p:spPr bwMode="auto">
          <a:xfrm>
            <a:off x="2209800" y="35814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128 + 64 + 32 + 16 = 240</a:t>
            </a:r>
          </a:p>
        </p:txBody>
      </p:sp>
      <p:sp>
        <p:nvSpPr>
          <p:cNvPr id="756741" name="Rectangle 5"/>
          <p:cNvSpPr>
            <a:spLocks noChangeArrowheads="1"/>
          </p:cNvSpPr>
          <p:nvPr/>
        </p:nvSpPr>
        <p:spPr bwMode="auto">
          <a:xfrm>
            <a:off x="609600" y="4495800"/>
            <a:ext cx="777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255.255.255.240</a:t>
            </a:r>
          </a:p>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used to reveal the subnet and host address fields in IP addresses.</a:t>
            </a:r>
          </a:p>
        </p:txBody>
      </p:sp>
      <p:grpSp>
        <p:nvGrpSpPr>
          <p:cNvPr id="2" name="Group 6"/>
          <p:cNvGrpSpPr>
            <a:grpSpLocks/>
          </p:cNvGrpSpPr>
          <p:nvPr/>
        </p:nvGrpSpPr>
        <p:grpSpPr bwMode="auto">
          <a:xfrm>
            <a:off x="5791200" y="3581400"/>
            <a:ext cx="1600200" cy="914400"/>
            <a:chOff x="3648" y="2256"/>
            <a:chExt cx="1008" cy="576"/>
          </a:xfrm>
        </p:grpSpPr>
        <p:sp>
          <p:nvSpPr>
            <p:cNvPr id="36871" name="Line 7"/>
            <p:cNvSpPr>
              <a:spLocks noChangeShapeType="1"/>
            </p:cNvSpPr>
            <p:nvPr/>
          </p:nvSpPr>
          <p:spPr bwMode="auto">
            <a:xfrm>
              <a:off x="4176" y="2448"/>
              <a:ext cx="480" cy="384"/>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872" name="Rectangle 8"/>
            <p:cNvSpPr>
              <a:spLocks noChangeArrowheads="1"/>
            </p:cNvSpPr>
            <p:nvPr/>
          </p:nvSpPr>
          <p:spPr bwMode="auto">
            <a:xfrm>
              <a:off x="3648" y="2256"/>
              <a:ext cx="528" cy="336"/>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567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67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67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6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8" grpId="0" autoUpdateAnimBg="0"/>
      <p:bldP spid="756739" grpId="0" build="p" autoUpdateAnimBg="0"/>
      <p:bldP spid="756740" grpId="0" autoUpdateAnimBg="0"/>
      <p:bldP spid="75674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eaLnBrk="1" hangingPunct="1"/>
            <a:r>
              <a:rPr lang="en-US" altLang="zh-CN" smtClean="0"/>
              <a:t>Step 5</a:t>
            </a:r>
          </a:p>
        </p:txBody>
      </p:sp>
      <p:sp>
        <p:nvSpPr>
          <p:cNvPr id="758787" name="Rectangle 3"/>
          <p:cNvSpPr>
            <a:spLocks noGrp="1" noChangeArrowheads="1"/>
          </p:cNvSpPr>
          <p:nvPr>
            <p:ph type="body" idx="1"/>
          </p:nvPr>
        </p:nvSpPr>
        <p:spPr>
          <a:xfrm>
            <a:off x="609600" y="1630363"/>
            <a:ext cx="8305800" cy="358775"/>
          </a:xfrm>
        </p:spPr>
        <p:txBody>
          <a:bodyPr/>
          <a:lstStyle/>
          <a:p>
            <a:pPr eaLnBrk="1" hangingPunct="1"/>
            <a:r>
              <a:rPr lang="en-US" altLang="zh-CN" sz="2400" smtClean="0"/>
              <a:t>Determine the ranges of host addresses</a:t>
            </a:r>
          </a:p>
        </p:txBody>
      </p:sp>
      <p:graphicFrame>
        <p:nvGraphicFramePr>
          <p:cNvPr id="758843" name="Group 59"/>
          <p:cNvGraphicFramePr>
            <a:graphicFrameLocks noGrp="1"/>
          </p:cNvGraphicFramePr>
          <p:nvPr/>
        </p:nvGraphicFramePr>
        <p:xfrm>
          <a:off x="914400" y="2090738"/>
          <a:ext cx="7924800" cy="4100517"/>
        </p:xfrm>
        <a:graphic>
          <a:graphicData uri="http://schemas.openxmlformats.org/drawingml/2006/table">
            <a:tbl>
              <a:tblPr/>
              <a:tblGrid>
                <a:gridCol w="1628775"/>
                <a:gridCol w="1925638"/>
                <a:gridCol w="2074862"/>
                <a:gridCol w="2295525"/>
              </a:tblGrid>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.0 -.15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.16 - .31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.32 - .47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.48 - .63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.64 - .79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.80 - .95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.96 - .111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56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.112 - .127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8786"/>
                                        </p:tgtEl>
                                        <p:attrNameLst>
                                          <p:attrName>style.visibility</p:attrName>
                                        </p:attrNameLst>
                                      </p:cBhvr>
                                      <p:to>
                                        <p:strVal val="visible"/>
                                      </p:to>
                                    </p:set>
                                    <p:animEffect transition="in" filter="checkerboard(across)">
                                      <p:cBhvr>
                                        <p:cTn id="7" dur="500"/>
                                        <p:tgtEl>
                                          <p:spTgt spid="758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8787">
                                            <p:txEl>
                                              <p:pRg st="0" end="0"/>
                                            </p:txEl>
                                          </p:spTgt>
                                        </p:tgtEl>
                                        <p:attrNameLst>
                                          <p:attrName>style.visibility</p:attrName>
                                        </p:attrNameLst>
                                      </p:cBhvr>
                                      <p:to>
                                        <p:strVal val="visible"/>
                                      </p:to>
                                    </p:set>
                                    <p:animEffect transition="in" filter="checkerboard(across)">
                                      <p:cBhvr>
                                        <p:cTn id="12" dur="500"/>
                                        <p:tgtEl>
                                          <p:spTgt spid="7587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58843"/>
                                        </p:tgtEl>
                                        <p:attrNameLst>
                                          <p:attrName>style.visibility</p:attrName>
                                        </p:attrNameLst>
                                      </p:cBhvr>
                                      <p:to>
                                        <p:strVal val="visible"/>
                                      </p:to>
                                    </p:set>
                                    <p:anim calcmode="lin" valueType="num">
                                      <p:cBhvr additive="base">
                                        <p:cTn id="17" dur="500" fill="hold"/>
                                        <p:tgtEl>
                                          <p:spTgt spid="758843"/>
                                        </p:tgtEl>
                                        <p:attrNameLst>
                                          <p:attrName>ppt_x</p:attrName>
                                        </p:attrNameLst>
                                      </p:cBhvr>
                                      <p:tavLst>
                                        <p:tav tm="0">
                                          <p:val>
                                            <p:strVal val="#ppt_x"/>
                                          </p:val>
                                        </p:tav>
                                        <p:tav tm="100000">
                                          <p:val>
                                            <p:strVal val="#ppt_x"/>
                                          </p:val>
                                        </p:tav>
                                      </p:tavLst>
                                    </p:anim>
                                    <p:anim calcmode="lin" valueType="num">
                                      <p:cBhvr additive="base">
                                        <p:cTn id="18" dur="500" fill="hold"/>
                                        <p:tgtEl>
                                          <p:spTgt spid="758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6" grpId="0" autoUpdateAnimBg="0"/>
      <p:bldP spid="75878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graphicFrame>
        <p:nvGraphicFramePr>
          <p:cNvPr id="760887" name="Group 55"/>
          <p:cNvGraphicFramePr>
            <a:graphicFrameLocks noGrp="1"/>
          </p:cNvGraphicFramePr>
          <p:nvPr/>
        </p:nvGraphicFramePr>
        <p:xfrm>
          <a:off x="533400" y="2057400"/>
          <a:ext cx="8305800" cy="3840480"/>
        </p:xfrm>
        <a:graphic>
          <a:graphicData uri="http://schemas.openxmlformats.org/drawingml/2006/table">
            <a:tbl>
              <a:tblPr/>
              <a:tblGrid>
                <a:gridCol w="2076450"/>
                <a:gridCol w="2076450"/>
                <a:gridCol w="2076450"/>
                <a:gridCol w="2076450"/>
              </a:tblGrid>
              <a:tr h="152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.128 -.143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.144 - .159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.160 - .175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.176 - .191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.192 - .207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.208 - .223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.224 - .239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2200" b="0" i="0" u="none" strike="noStrike" cap="none" normalizeH="0" baseline="0" smtClean="0">
                          <a:ln>
                            <a:noFill/>
                          </a:ln>
                          <a:solidFill>
                            <a:schemeClr val="tx1"/>
                          </a:solidFill>
                          <a:effectLst/>
                          <a:latin typeface="Verdana" pitchFamily="34" charset="0"/>
                          <a:ea typeface="宋体" charset="-122"/>
                        </a:rPr>
                        <a:t>.240 - .255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0834"/>
                                        </p:tgtEl>
                                        <p:attrNameLst>
                                          <p:attrName>style.visibility</p:attrName>
                                        </p:attrNameLst>
                                      </p:cBhvr>
                                      <p:to>
                                        <p:strVal val="visible"/>
                                      </p:to>
                                    </p:set>
                                    <p:animEffect transition="in" filter="randombar(horizontal)">
                                      <p:cBhvr>
                                        <p:cTn id="7" dur="500"/>
                                        <p:tgtEl>
                                          <p:spTgt spid="76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760887"/>
                                        </p:tgtEl>
                                        <p:attrNameLst>
                                          <p:attrName>style.visibility</p:attrName>
                                        </p:attrNameLst>
                                      </p:cBhvr>
                                      <p:to>
                                        <p:strVal val="visible"/>
                                      </p:to>
                                    </p:set>
                                    <p:animEffect transition="in" filter="randombar(horizontal)">
                                      <p:cBhvr>
                                        <p:cTn id="12" dur="500"/>
                                        <p:tgtEl>
                                          <p:spTgt spid="76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sp>
        <p:nvSpPr>
          <p:cNvPr id="39939" name="Rectangle 3"/>
          <p:cNvSpPr>
            <a:spLocks noGrp="1" noChangeArrowheads="1"/>
          </p:cNvSpPr>
          <p:nvPr>
            <p:ph type="body" idx="1"/>
          </p:nvPr>
        </p:nvSpPr>
        <p:spPr>
          <a:xfrm>
            <a:off x="566738" y="1752600"/>
            <a:ext cx="8577262" cy="4267200"/>
          </a:xfrm>
        </p:spPr>
        <p:txBody>
          <a:bodyPr/>
          <a:lstStyle/>
          <a:p>
            <a:pPr marL="454025" indent="-454025" eaLnBrk="1" hangingPunct="1">
              <a:lnSpc>
                <a:spcPct val="150000"/>
              </a:lnSpc>
            </a:pPr>
            <a:r>
              <a:rPr lang="en-US" altLang="zh-CN" sz="3200" smtClean="0"/>
              <a:t>16 </a:t>
            </a:r>
            <a:r>
              <a:rPr lang="en-US" altLang="zh-CN" sz="3200" i="1" u="sng" smtClean="0"/>
              <a:t>possible</a:t>
            </a:r>
            <a:r>
              <a:rPr lang="en-US" altLang="zh-CN" sz="3200" smtClean="0"/>
              <a:t> subnets.</a:t>
            </a:r>
          </a:p>
          <a:p>
            <a:pPr marL="454025" indent="-454025" eaLnBrk="1" hangingPunct="1">
              <a:lnSpc>
                <a:spcPct val="150000"/>
              </a:lnSpc>
            </a:pPr>
            <a:r>
              <a:rPr lang="en-US" altLang="zh-CN" sz="3200" smtClean="0"/>
              <a:t>16 </a:t>
            </a:r>
            <a:r>
              <a:rPr lang="en-US" altLang="zh-CN" sz="3200" i="1" u="sng" smtClean="0"/>
              <a:t>possible</a:t>
            </a:r>
            <a:r>
              <a:rPr lang="en-US" altLang="zh-CN" sz="3200" smtClean="0"/>
              <a:t> hosts on each subnet</a:t>
            </a:r>
          </a:p>
          <a:p>
            <a:pPr marL="454025" indent="-454025" eaLnBrk="1" hangingPunct="1">
              <a:lnSpc>
                <a:spcPct val="150000"/>
              </a:lnSpc>
            </a:pPr>
            <a:r>
              <a:rPr lang="en-US" altLang="zh-CN" sz="3200" smtClean="0"/>
              <a:t>14 </a:t>
            </a:r>
            <a:r>
              <a:rPr lang="en-US" altLang="zh-CN" sz="3200" i="1" u="sng" smtClean="0"/>
              <a:t>available</a:t>
            </a:r>
            <a:r>
              <a:rPr lang="en-US" altLang="zh-CN" sz="3200" smtClean="0"/>
              <a:t> subnets</a:t>
            </a:r>
          </a:p>
          <a:p>
            <a:pPr marL="454025" indent="-454025" eaLnBrk="1" hangingPunct="1">
              <a:lnSpc>
                <a:spcPct val="150000"/>
              </a:lnSpc>
            </a:pPr>
            <a:r>
              <a:rPr lang="en-US" altLang="zh-CN" sz="3200" smtClean="0"/>
              <a:t>14 </a:t>
            </a:r>
            <a:r>
              <a:rPr lang="en-US" altLang="zh-CN" sz="3200" i="1" u="sng" smtClean="0"/>
              <a:t>available </a:t>
            </a:r>
            <a:r>
              <a:rPr lang="en-US" altLang="zh-CN" sz="3200" smtClean="0"/>
              <a:t>hosts on each subnet</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a:solidFill>
                  <a:srgbClr val="006600"/>
                </a:solidFill>
              </a:rPr>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4931" name="Rectangle 3"/>
          <p:cNvSpPr>
            <a:spLocks noGrp="1" noChangeArrowheads="1"/>
          </p:cNvSpPr>
          <p:nvPr>
            <p:ph type="body" idx="1"/>
          </p:nvPr>
        </p:nvSpPr>
        <p:spPr/>
        <p:txBody>
          <a:bodyPr/>
          <a:lstStyle/>
          <a:p>
            <a:pPr marL="454025" indent="-454025" eaLnBrk="1" hangingPunct="1">
              <a:lnSpc>
                <a:spcPct val="90000"/>
              </a:lnSpc>
            </a:pPr>
            <a:r>
              <a:rPr lang="en-US" altLang="zh-CN" smtClean="0"/>
              <a:t>Step #1:  Change the IP host address to binary.</a:t>
            </a:r>
          </a:p>
          <a:p>
            <a:pPr marL="454025" indent="-454025" eaLnBrk="1" hangingPunct="1">
              <a:lnSpc>
                <a:spcPct val="90000"/>
              </a:lnSpc>
            </a:pPr>
            <a:r>
              <a:rPr lang="en-US" altLang="zh-CN" smtClean="0"/>
              <a:t>Step #2:  Change the subnet mask to binary.</a:t>
            </a:r>
          </a:p>
          <a:p>
            <a:pPr marL="454025" indent="-454025" eaLnBrk="1" hangingPunct="1">
              <a:lnSpc>
                <a:spcPct val="90000"/>
              </a:lnSpc>
            </a:pPr>
            <a:r>
              <a:rPr lang="en-US" altLang="zh-CN" smtClean="0"/>
              <a:t>Step #3:  Use the boolean operator AND to combine the two.</a:t>
            </a:r>
          </a:p>
          <a:p>
            <a:pPr marL="454025" indent="-454025" eaLnBrk="1" hangingPunct="1">
              <a:lnSpc>
                <a:spcPct val="90000"/>
              </a:lnSpc>
            </a:pPr>
            <a:r>
              <a:rPr lang="en-US" altLang="zh-CN" smtClean="0"/>
              <a:t>Step #4:  Convert the network binary address to dotted decimal.</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4930"/>
                                        </p:tgtEl>
                                        <p:attrNameLst>
                                          <p:attrName>style.visibility</p:attrName>
                                        </p:attrNameLst>
                                      </p:cBhvr>
                                      <p:to>
                                        <p:strVal val="visible"/>
                                      </p:to>
                                    </p:set>
                                    <p:animEffect transition="in" filter="randombar(horizontal)">
                                      <p:cBhvr>
                                        <p:cTn id="7" dur="500"/>
                                        <p:tgtEl>
                                          <p:spTgt spid="764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64931">
                                            <p:txEl>
                                              <p:pRg st="0" end="0"/>
                                            </p:txEl>
                                          </p:spTgt>
                                        </p:tgtEl>
                                        <p:attrNameLst>
                                          <p:attrName>style.visibility</p:attrName>
                                        </p:attrNameLst>
                                      </p:cBhvr>
                                      <p:to>
                                        <p:strVal val="visible"/>
                                      </p:to>
                                    </p:set>
                                    <p:animEffect transition="in" filter="randombar(horizontal)">
                                      <p:cBhvr>
                                        <p:cTn id="12" dur="500"/>
                                        <p:tgtEl>
                                          <p:spTgt spid="7649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Effect transition="in" filter="randombar(horizontal)">
                                      <p:cBhvr>
                                        <p:cTn id="17" dur="500"/>
                                        <p:tgtEl>
                                          <p:spTgt spid="7649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64931">
                                            <p:txEl>
                                              <p:pRg st="2" end="2"/>
                                            </p:txEl>
                                          </p:spTgt>
                                        </p:tgtEl>
                                        <p:attrNameLst>
                                          <p:attrName>style.visibility</p:attrName>
                                        </p:attrNameLst>
                                      </p:cBhvr>
                                      <p:to>
                                        <p:strVal val="visible"/>
                                      </p:to>
                                    </p:set>
                                    <p:animEffect transition="in" filter="randombar(horizontal)">
                                      <p:cBhvr>
                                        <p:cTn id="22" dur="500"/>
                                        <p:tgtEl>
                                          <p:spTgt spid="7649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64931">
                                            <p:txEl>
                                              <p:pRg st="3" end="3"/>
                                            </p:txEl>
                                          </p:spTgt>
                                        </p:tgtEl>
                                        <p:attrNameLst>
                                          <p:attrName>style.visibility</p:attrName>
                                        </p:attrNameLst>
                                      </p:cBhvr>
                                      <p:to>
                                        <p:strVal val="visible"/>
                                      </p:to>
                                    </p:set>
                                    <p:animEffect transition="in" filter="randombar(horizontal)">
                                      <p:cBhvr>
                                        <p:cTn id="27" dur="500"/>
                                        <p:tgtEl>
                                          <p:spTgt spid="7649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autoUpdateAnimBg="0"/>
      <p:bldP spid="764931" grpId="0" build="p" bldLvl="3"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6979" name="Text Box 3"/>
          <p:cNvSpPr txBox="1">
            <a:spLocks noChangeArrowheads="1"/>
          </p:cNvSpPr>
          <p:nvPr/>
        </p:nvSpPr>
        <p:spPr bwMode="auto">
          <a:xfrm>
            <a:off x="1371600" y="1703388"/>
            <a:ext cx="60198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IP Host			172.16.2.120</a:t>
            </a:r>
          </a:p>
          <a:p>
            <a:pPr eaLnBrk="1" hangingPunct="1">
              <a:spcBef>
                <a:spcPct val="50000"/>
              </a:spcBef>
            </a:pPr>
            <a:r>
              <a:rPr lang="en-US" altLang="zh-CN" sz="2400">
                <a:latin typeface="Tahoma" pitchFamily="34" charset="0"/>
              </a:rPr>
              <a:t>Subnet Mask			255.255.255.0</a:t>
            </a:r>
          </a:p>
        </p:txBody>
      </p:sp>
      <p:sp>
        <p:nvSpPr>
          <p:cNvPr id="766980" name="Text Box 4"/>
          <p:cNvSpPr txBox="1">
            <a:spLocks noChangeArrowheads="1"/>
          </p:cNvSpPr>
          <p:nvPr/>
        </p:nvSpPr>
        <p:spPr bwMode="auto">
          <a:xfrm>
            <a:off x="1066800" y="27813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10101100.00010000.00000010.01111000</a:t>
            </a:r>
          </a:p>
        </p:txBody>
      </p:sp>
      <p:grpSp>
        <p:nvGrpSpPr>
          <p:cNvPr id="2" name="Group 5"/>
          <p:cNvGrpSpPr>
            <a:grpSpLocks/>
          </p:cNvGrpSpPr>
          <p:nvPr/>
        </p:nvGrpSpPr>
        <p:grpSpPr bwMode="auto">
          <a:xfrm>
            <a:off x="990600" y="3314700"/>
            <a:ext cx="6934200" cy="609600"/>
            <a:chOff x="624" y="2352"/>
            <a:chExt cx="4368" cy="384"/>
          </a:xfrm>
        </p:grpSpPr>
        <p:sp>
          <p:nvSpPr>
            <p:cNvPr id="41994" name="Text Box 6"/>
            <p:cNvSpPr txBox="1">
              <a:spLocks noChangeArrowheads="1"/>
            </p:cNvSpPr>
            <p:nvPr/>
          </p:nvSpPr>
          <p:spPr bwMode="auto">
            <a:xfrm>
              <a:off x="672" y="2352"/>
              <a:ext cx="4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11111111.11111111.11111111.00000000</a:t>
              </a:r>
            </a:p>
          </p:txBody>
        </p:sp>
        <p:sp>
          <p:nvSpPr>
            <p:cNvPr id="41995" name="Line 7"/>
            <p:cNvSpPr>
              <a:spLocks noChangeShapeType="1"/>
            </p:cNvSpPr>
            <p:nvPr/>
          </p:nvSpPr>
          <p:spPr bwMode="auto">
            <a:xfrm>
              <a:off x="624" y="2736"/>
              <a:ext cx="43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766984" name="Text Box 8"/>
          <p:cNvSpPr txBox="1">
            <a:spLocks noChangeArrowheads="1"/>
          </p:cNvSpPr>
          <p:nvPr/>
        </p:nvSpPr>
        <p:spPr bwMode="auto">
          <a:xfrm>
            <a:off x="990600" y="40767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10101100.00010000.00000010.00000000</a:t>
            </a:r>
          </a:p>
        </p:txBody>
      </p:sp>
      <p:sp>
        <p:nvSpPr>
          <p:cNvPr id="766985" name="Text Box 9"/>
          <p:cNvSpPr txBox="1">
            <a:spLocks noChangeArrowheads="1"/>
          </p:cNvSpPr>
          <p:nvPr/>
        </p:nvSpPr>
        <p:spPr bwMode="auto">
          <a:xfrm>
            <a:off x="3429000" y="46101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400">
                <a:latin typeface="Tahoma" pitchFamily="34" charset="0"/>
              </a:rPr>
              <a:t>172.16.2.0</a:t>
            </a:r>
          </a:p>
        </p:txBody>
      </p:sp>
      <p:sp>
        <p:nvSpPr>
          <p:cNvPr id="766986" name="Text Box 10"/>
          <p:cNvSpPr txBox="1">
            <a:spLocks noChangeArrowheads="1"/>
          </p:cNvSpPr>
          <p:nvPr/>
        </p:nvSpPr>
        <p:spPr bwMode="auto">
          <a:xfrm>
            <a:off x="533400" y="49911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2400">
                <a:latin typeface="Tahoma" pitchFamily="34" charset="0"/>
              </a:rPr>
              <a:t>This is the subnet network address</a:t>
            </a:r>
          </a:p>
          <a:p>
            <a:pPr eaLnBrk="1" hangingPunct="1">
              <a:spcBef>
                <a:spcPct val="50000"/>
              </a:spcBef>
              <a:buClr>
                <a:schemeClr val="accent2"/>
              </a:buClr>
              <a:buFont typeface="Wingdings" pitchFamily="2" charset="2"/>
              <a:buChar char="p"/>
            </a:pPr>
            <a:r>
              <a:rPr lang="en-US" altLang="zh-CN" sz="2400">
                <a:latin typeface="Tahoma" pitchFamily="34" charset="0"/>
              </a:rPr>
              <a:t>It can help determine path.</a:t>
            </a:r>
          </a:p>
        </p:txBody>
      </p:sp>
      <p:sp>
        <p:nvSpPr>
          <p:cNvPr id="766987" name="Text Box 11"/>
          <p:cNvSpPr txBox="1">
            <a:spLocks noChangeArrowheads="1"/>
          </p:cNvSpPr>
          <p:nvPr/>
        </p:nvSpPr>
        <p:spPr bwMode="auto">
          <a:xfrm>
            <a:off x="228600" y="33909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AND</a:t>
            </a: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669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69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69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69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6698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6698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66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autoUpdateAnimBg="0"/>
      <p:bldP spid="766979" grpId="0" autoUpdateAnimBg="0"/>
      <p:bldP spid="766980" grpId="0" autoUpdateAnimBg="0"/>
      <p:bldP spid="766984" grpId="0" autoUpdateAnimBg="0"/>
      <p:bldP spid="766985" grpId="0" autoUpdateAnimBg="0"/>
      <p:bldP spid="766986" grpId="0" autoUpdateAnimBg="0"/>
      <p:bldP spid="76698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051"/>
          <p:cNvSpPr>
            <a:spLocks noChangeArrowheads="1"/>
          </p:cNvSpPr>
          <p:nvPr/>
        </p:nvSpPr>
        <p:spPr bwMode="auto">
          <a:xfrm>
            <a:off x="381000" y="5072063"/>
            <a:ext cx="876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SzPct val="90000"/>
              <a:buFont typeface="Wingdings" pitchFamily="2" charset="2"/>
              <a:buChar char="n"/>
            </a:pPr>
            <a:r>
              <a:rPr lang="en-US" altLang="zh-CN" sz="2400" b="1">
                <a:latin typeface="Times New Roman" pitchFamily="18" charset="0"/>
              </a:rPr>
              <a:t> In order to find the network ID of a subnet, the router must take the IP address, and the subnet mask, and logically, AND them together</a:t>
            </a:r>
            <a:endParaRPr lang="en-US" altLang="zh-CN" sz="2400">
              <a:latin typeface="Times New Roman" pitchFamily="18" charset="0"/>
            </a:endParaRPr>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914400" y="2438400"/>
            <a:ext cx="7391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pPr>
            <a:r>
              <a:rPr lang="en-US" altLang="zh-CN" sz="3200">
                <a:latin typeface="Times New Roman" pitchFamily="18" charset="0"/>
              </a:rPr>
              <a:t>Given 195.137.92.0 and needing 8 usable subnets, find the subnetwork numbers, the ranges of host numbers, and subnetwork broadcast numbers.</a:t>
            </a:r>
          </a:p>
        </p:txBody>
      </p:sp>
      <p:sp>
        <p:nvSpPr>
          <p:cNvPr id="44035" name="Rectangle 5"/>
          <p:cNvSpPr>
            <a:spLocks noGrp="1" noChangeArrowheads="1"/>
          </p:cNvSpPr>
          <p:nvPr>
            <p:ph type="title" idx="4294967295"/>
          </p:nvPr>
        </p:nvSpPr>
        <p:spPr/>
        <p:txBody>
          <a:bodyPr/>
          <a:lstStyle/>
          <a:p>
            <a:pPr eaLnBrk="1" hangingPunct="1"/>
            <a:r>
              <a:rPr lang="en-US" altLang="zh-CN" sz="3000" smtClean="0"/>
              <a:t>Practice: IP Addressing Problems</a:t>
            </a:r>
            <a:endParaRPr lang="zh-CN" altLang="en-US" sz="300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23850" y="1773238"/>
            <a:ext cx="86868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IP Address is a class C. Default subnet mask is 255.255.255.0. We need to extend the network number by enough bits to give 8 usable subnets.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Stealing 2 bits yields 2 usable subnets, stealing 3 bits yields 6 usable subnets, so we must steal 4 bits to get 14 usable subnets, of which we needed 8. </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This makes the subnet mask 255.255.255.240. So the Network number is 195.137.92.NNNN HHHH where Ns stand for network extension bits (subnets) and Hs stand for host numbers.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Next we must number the subnets; there are 16 combinations of 4 bit binary numbers but they retain their place value within the last octet.</a:t>
            </a:r>
          </a:p>
        </p:txBody>
      </p:sp>
      <p:sp>
        <p:nvSpPr>
          <p:cNvPr id="45059" name="Rectangle 3"/>
          <p:cNvSpPr>
            <a:spLocks noGrp="1" noChangeArrowheads="1"/>
          </p:cNvSpPr>
          <p:nvPr>
            <p:ph type="title" idx="4294967295"/>
          </p:nvPr>
        </p:nvSpPr>
        <p:spPr>
          <a:xfrm>
            <a:off x="428625" y="714375"/>
            <a:ext cx="7853363" cy="738188"/>
          </a:xfrm>
        </p:spPr>
        <p:txBody>
          <a:bodyPr/>
          <a:lstStyle/>
          <a:p>
            <a:pPr eaLnBrk="1" hangingPunct="1"/>
            <a:r>
              <a:rPr lang="en-US" altLang="zh-CN" sz="4800" b="1" smtClean="0">
                <a:solidFill>
                  <a:schemeClr val="tx1"/>
                </a:solidFill>
                <a:latin typeface="Times New Roman" pitchFamily="18" charset="0"/>
              </a:rPr>
              <a:t>Solution</a:t>
            </a:r>
            <a:endParaRPr lang="zh-CN" altLang="en-US" sz="4800" smtClean="0"/>
          </a:p>
        </p:txBody>
      </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a:solidFill>
                  <a:srgbClr val="006600"/>
                </a:solidFill>
              </a:rPr>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71500" y="285750"/>
            <a:ext cx="7793038" cy="1143000"/>
          </a:xfrm>
        </p:spPr>
        <p:txBody>
          <a:bodyPr/>
          <a:lstStyle/>
          <a:p>
            <a:pPr eaLnBrk="1" hangingPunct="1"/>
            <a:r>
              <a:rPr lang="en-US" altLang="zh-CN" smtClean="0"/>
              <a:t>Path determination</a:t>
            </a:r>
          </a:p>
        </p:txBody>
      </p:sp>
      <p:sp>
        <p:nvSpPr>
          <p:cNvPr id="779267" name="Rectangle 3"/>
          <p:cNvSpPr>
            <a:spLocks noGrp="1" noChangeArrowheads="1"/>
          </p:cNvSpPr>
          <p:nvPr>
            <p:ph type="body" idx="1"/>
          </p:nvPr>
        </p:nvSpPr>
        <p:spPr>
          <a:xfrm>
            <a:off x="395288" y="4143375"/>
            <a:ext cx="8520112" cy="1809750"/>
          </a:xfrm>
        </p:spPr>
        <p:txBody>
          <a:bodyPr/>
          <a:lstStyle/>
          <a:p>
            <a:pPr eaLnBrk="1" hangingPunct="1">
              <a:lnSpc>
                <a:spcPct val="90000"/>
              </a:lnSpc>
            </a:pPr>
            <a:r>
              <a:rPr lang="en-US" altLang="zh-CN" sz="2800" smtClean="0"/>
              <a:t>Path determination</a:t>
            </a:r>
          </a:p>
          <a:p>
            <a:pPr lvl="1" eaLnBrk="1" hangingPunct="1">
              <a:lnSpc>
                <a:spcPct val="90000"/>
              </a:lnSpc>
            </a:pPr>
            <a:r>
              <a:rPr lang="en-US" altLang="zh-CN" sz="2800" smtClean="0"/>
              <a:t>The router uses to choose the next hop in the path for the packet to travel to its destination based on the link bandwidth, hop, delay …</a:t>
            </a:r>
          </a:p>
        </p:txBody>
      </p:sp>
      <p:pic>
        <p:nvPicPr>
          <p:cNvPr id="779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773238"/>
            <a:ext cx="57912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79268"/>
                                        </p:tgtEl>
                                        <p:attrNameLst>
                                          <p:attrName>style.visibility</p:attrName>
                                        </p:attrNameLst>
                                      </p:cBhvr>
                                      <p:to>
                                        <p:strVal val="visible"/>
                                      </p:to>
                                    </p:set>
                                    <p:animEffect transition="in" filter="dissolve">
                                      <p:cBhvr>
                                        <p:cTn id="7" dur="500"/>
                                        <p:tgtEl>
                                          <p:spTgt spid="77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79267">
                                            <p:txEl>
                                              <p:pRg st="0" end="0"/>
                                            </p:txEl>
                                          </p:spTgt>
                                        </p:tgtEl>
                                        <p:attrNameLst>
                                          <p:attrName>style.visibility</p:attrName>
                                        </p:attrNameLst>
                                      </p:cBhvr>
                                      <p:to>
                                        <p:strVal val="visible"/>
                                      </p:to>
                                    </p:set>
                                    <p:anim calcmode="lin" valueType="num">
                                      <p:cBhvr additive="base">
                                        <p:cTn id="12" dur="500" fill="hold"/>
                                        <p:tgtEl>
                                          <p:spTgt spid="77926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7926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79267">
                                            <p:txEl>
                                              <p:pRg st="1" end="1"/>
                                            </p:txEl>
                                          </p:spTgt>
                                        </p:tgtEl>
                                        <p:attrNameLst>
                                          <p:attrName>style.visibility</p:attrName>
                                        </p:attrNameLst>
                                      </p:cBhvr>
                                      <p:to>
                                        <p:strVal val="visible"/>
                                      </p:to>
                                    </p:set>
                                    <p:anim calcmode="lin" valueType="num">
                                      <p:cBhvr additive="base">
                                        <p:cTn id="16" dur="500" fill="hold"/>
                                        <p:tgtEl>
                                          <p:spTgt spid="779267">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792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mtClean="0">
                <a:cs typeface="Arial" charset="0"/>
              </a:rPr>
              <a:t>IP addresses</a:t>
            </a:r>
          </a:p>
        </p:txBody>
      </p:sp>
      <p:sp>
        <p:nvSpPr>
          <p:cNvPr id="781315" name="Rectangle 3"/>
          <p:cNvSpPr>
            <a:spLocks noGrp="1" noChangeArrowheads="1"/>
          </p:cNvSpPr>
          <p:nvPr>
            <p:ph type="body" idx="1"/>
          </p:nvPr>
        </p:nvSpPr>
        <p:spPr>
          <a:xfrm>
            <a:off x="468313" y="1773238"/>
            <a:ext cx="8675687" cy="4227512"/>
          </a:xfrm>
        </p:spPr>
        <p:txBody>
          <a:bodyPr/>
          <a:lstStyle/>
          <a:p>
            <a:pPr eaLnBrk="1" hangingPunct="1"/>
            <a:r>
              <a:rPr lang="en-US" altLang="zh-CN" sz="2800" smtClean="0"/>
              <a:t>IP addresses are implemented in software, and refer to the network on which a device is located.</a:t>
            </a:r>
          </a:p>
          <a:p>
            <a:pPr eaLnBrk="1" hangingPunct="1"/>
            <a:r>
              <a:rPr lang="en-US" altLang="zh-CN" sz="2800" smtClean="0"/>
              <a:t>Routers connect networks, each of which </a:t>
            </a:r>
            <a:r>
              <a:rPr lang="en-US" altLang="zh-CN" sz="2800" smtClean="0">
                <a:solidFill>
                  <a:schemeClr val="hlink"/>
                </a:solidFill>
              </a:rPr>
              <a:t>must have a unique network number</a:t>
            </a:r>
            <a:r>
              <a:rPr lang="en-US" altLang="zh-CN" sz="2800" smtClean="0"/>
              <a:t> in order for routing to be successful. </a:t>
            </a:r>
          </a:p>
          <a:p>
            <a:pPr eaLnBrk="1" hangingPunct="1"/>
            <a:r>
              <a:rPr lang="en-US" altLang="zh-CN" sz="2800" smtClean="0"/>
              <a:t>The unique network number is incorporated into the IP address that is assigned to each device attached to that network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81315">
                                            <p:txEl>
                                              <p:pRg st="0" end="0"/>
                                            </p:txEl>
                                          </p:spTgt>
                                        </p:tgtEl>
                                        <p:attrNameLst>
                                          <p:attrName>style.visibility</p:attrName>
                                        </p:attrNameLst>
                                      </p:cBhvr>
                                      <p:to>
                                        <p:strVal val="visible"/>
                                      </p:to>
                                    </p:set>
                                    <p:anim calcmode="lin" valueType="num">
                                      <p:cBhvr additive="base">
                                        <p:cTn id="7" dur="500" fill="hold"/>
                                        <p:tgtEl>
                                          <p:spTgt spid="7813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1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81315">
                                            <p:txEl>
                                              <p:pRg st="1" end="1"/>
                                            </p:txEl>
                                          </p:spTgt>
                                        </p:tgtEl>
                                        <p:attrNameLst>
                                          <p:attrName>style.visibility</p:attrName>
                                        </p:attrNameLst>
                                      </p:cBhvr>
                                      <p:to>
                                        <p:strVal val="visible"/>
                                      </p:to>
                                    </p:set>
                                    <p:anim calcmode="lin" valueType="num">
                                      <p:cBhvr additive="base">
                                        <p:cTn id="13" dur="500" fill="hold"/>
                                        <p:tgtEl>
                                          <p:spTgt spid="7813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13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81315">
                                            <p:txEl>
                                              <p:pRg st="2" end="2"/>
                                            </p:txEl>
                                          </p:spTgt>
                                        </p:tgtEl>
                                        <p:attrNameLst>
                                          <p:attrName>style.visibility</p:attrName>
                                        </p:attrNameLst>
                                      </p:cBhvr>
                                      <p:to>
                                        <p:strVal val="visible"/>
                                      </p:to>
                                    </p:set>
                                    <p:anim calcmode="lin" valueType="num">
                                      <p:cBhvr additive="base">
                                        <p:cTn id="19" dur="500" fill="hold"/>
                                        <p:tgtEl>
                                          <p:spTgt spid="78131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13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cs typeface="Arial" charset="0"/>
              </a:rPr>
              <a:t>Router Interface</a:t>
            </a:r>
          </a:p>
        </p:txBody>
      </p:sp>
      <p:pic>
        <p:nvPicPr>
          <p:cNvPr id="78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8223250"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87459"/>
                                        </p:tgtEl>
                                        <p:attrNameLst>
                                          <p:attrName>style.visibility</p:attrName>
                                        </p:attrNameLst>
                                      </p:cBhvr>
                                      <p:to>
                                        <p:strVal val="visible"/>
                                      </p:to>
                                    </p:set>
                                    <p:animEffect transition="in" filter="dissolve">
                                      <p:cBhvr>
                                        <p:cTn id="7" dur="500"/>
                                        <p:tgtEl>
                                          <p:spTgt spid="787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a:t>
            </a:r>
          </a:p>
        </p:txBody>
      </p:sp>
      <p:pic>
        <p:nvPicPr>
          <p:cNvPr id="789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60525"/>
            <a:ext cx="8208962"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8" name="AutoShape 4"/>
          <p:cNvSpPr>
            <a:spLocks noChangeArrowheads="1"/>
          </p:cNvSpPr>
          <p:nvPr/>
        </p:nvSpPr>
        <p:spPr bwMode="auto">
          <a:xfrm>
            <a:off x="609600" y="2667000"/>
            <a:ext cx="7994650" cy="1676400"/>
          </a:xfrm>
          <a:prstGeom prst="curvedUpArrow">
            <a:avLst>
              <a:gd name="adj1" fmla="val 25810"/>
              <a:gd name="adj2" fmla="val 53143"/>
              <a:gd name="adj3" fmla="val 28597"/>
            </a:avLst>
          </a:prstGeom>
          <a:gradFill rotWithShape="0">
            <a:gsLst>
              <a:gs pos="0">
                <a:schemeClr val="hlink"/>
              </a:gs>
              <a:gs pos="100000">
                <a:schemeClr val="accent2"/>
              </a:gs>
            </a:gsLst>
            <a:lin ang="27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89507"/>
                                        </p:tgtEl>
                                        <p:attrNameLst>
                                          <p:attrName>style.visibility</p:attrName>
                                        </p:attrNameLst>
                                      </p:cBhvr>
                                      <p:to>
                                        <p:strVal val="visible"/>
                                      </p:to>
                                    </p:set>
                                    <p:animEffect transition="in" filter="dissolve">
                                      <p:cBhvr>
                                        <p:cTn id="7" dur="500"/>
                                        <p:tgtEl>
                                          <p:spTgt spid="789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89508"/>
                                        </p:tgtEl>
                                        <p:attrNameLst>
                                          <p:attrName>style.visibility</p:attrName>
                                        </p:attrNameLst>
                                      </p:cBhvr>
                                      <p:to>
                                        <p:strVal val="visible"/>
                                      </p:to>
                                    </p:set>
                                    <p:anim calcmode="lin" valueType="num">
                                      <p:cBhvr>
                                        <p:cTn id="12" dur="500" fill="hold"/>
                                        <p:tgtEl>
                                          <p:spTgt spid="789508"/>
                                        </p:tgtEl>
                                        <p:attrNameLst>
                                          <p:attrName>ppt_x</p:attrName>
                                        </p:attrNameLst>
                                      </p:cBhvr>
                                      <p:tavLst>
                                        <p:tav tm="0">
                                          <p:val>
                                            <p:strVal val="#ppt_x-#ppt_w/2"/>
                                          </p:val>
                                        </p:tav>
                                        <p:tav tm="100000">
                                          <p:val>
                                            <p:strVal val="#ppt_x"/>
                                          </p:val>
                                        </p:tav>
                                      </p:tavLst>
                                    </p:anim>
                                    <p:anim calcmode="lin" valueType="num">
                                      <p:cBhvr>
                                        <p:cTn id="13" dur="500" fill="hold"/>
                                        <p:tgtEl>
                                          <p:spTgt spid="789508"/>
                                        </p:tgtEl>
                                        <p:attrNameLst>
                                          <p:attrName>ppt_y</p:attrName>
                                        </p:attrNameLst>
                                      </p:cBhvr>
                                      <p:tavLst>
                                        <p:tav tm="0">
                                          <p:val>
                                            <p:strVal val="#ppt_y"/>
                                          </p:val>
                                        </p:tav>
                                        <p:tav tm="100000">
                                          <p:val>
                                            <p:strVal val="#ppt_y"/>
                                          </p:val>
                                        </p:tav>
                                      </p:tavLst>
                                    </p:anim>
                                    <p:anim calcmode="lin" valueType="num">
                                      <p:cBhvr>
                                        <p:cTn id="14" dur="500" fill="hold"/>
                                        <p:tgtEl>
                                          <p:spTgt spid="789508"/>
                                        </p:tgtEl>
                                        <p:attrNameLst>
                                          <p:attrName>ppt_w</p:attrName>
                                        </p:attrNameLst>
                                      </p:cBhvr>
                                      <p:tavLst>
                                        <p:tav tm="0">
                                          <p:val>
                                            <p:fltVal val="0"/>
                                          </p:val>
                                        </p:tav>
                                        <p:tav tm="100000">
                                          <p:val>
                                            <p:strVal val="#ppt_w"/>
                                          </p:val>
                                        </p:tav>
                                      </p:tavLst>
                                    </p:anim>
                                    <p:anim calcmode="lin" valueType="num">
                                      <p:cBhvr>
                                        <p:cTn id="15" dur="500" fill="hold"/>
                                        <p:tgtEl>
                                          <p:spTgt spid="7895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eaLnBrk="1" hangingPunct="1"/>
            <a:r>
              <a:rPr lang="en-US" altLang="zh-CN" smtClean="0"/>
              <a:t>Layer 3 Packet/Datagram</a:t>
            </a:r>
          </a:p>
        </p:txBody>
      </p:sp>
      <p:grpSp>
        <p:nvGrpSpPr>
          <p:cNvPr id="2" name="Group 3"/>
          <p:cNvGrpSpPr>
            <a:grpSpLocks/>
          </p:cNvGrpSpPr>
          <p:nvPr/>
        </p:nvGrpSpPr>
        <p:grpSpPr bwMode="auto">
          <a:xfrm>
            <a:off x="539750" y="836613"/>
            <a:ext cx="8458200" cy="5867400"/>
            <a:chOff x="336" y="624"/>
            <a:chExt cx="5328" cy="3696"/>
          </a:xfrm>
        </p:grpSpPr>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l="4396" t="7326" r="4396" b="17949"/>
            <a:stretch>
              <a:fillRect/>
            </a:stretch>
          </p:blipFill>
          <p:spPr bwMode="auto">
            <a:xfrm>
              <a:off x="336" y="1194"/>
              <a:ext cx="5088" cy="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Line 5"/>
            <p:cNvSpPr>
              <a:spLocks noChangeShapeType="1"/>
            </p:cNvSpPr>
            <p:nvPr/>
          </p:nvSpPr>
          <p:spPr bwMode="auto">
            <a:xfrm flipH="1">
              <a:off x="3168" y="864"/>
              <a:ext cx="1728" cy="182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8" name="Line 6"/>
            <p:cNvSpPr>
              <a:spLocks noChangeShapeType="1"/>
            </p:cNvSpPr>
            <p:nvPr/>
          </p:nvSpPr>
          <p:spPr bwMode="auto">
            <a:xfrm flipH="1">
              <a:off x="3360" y="864"/>
              <a:ext cx="1536" cy="22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9" name="Text Box 7"/>
            <p:cNvSpPr txBox="1">
              <a:spLocks noChangeArrowheads="1"/>
            </p:cNvSpPr>
            <p:nvPr/>
          </p:nvSpPr>
          <p:spPr bwMode="auto">
            <a:xfrm>
              <a:off x="4752" y="624"/>
              <a:ext cx="91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en-US" altLang="zh-CN" sz="1400">
                  <a:latin typeface="Tahoma" pitchFamily="34" charset="0"/>
                </a:rPr>
                <a:t>Header includes source AND destination addresses</a:t>
              </a:r>
            </a:p>
          </p:txBody>
        </p:sp>
      </p:grpSp>
    </p:spTree>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5298"/>
                                        </p:tgtEl>
                                        <p:attrNameLst>
                                          <p:attrName>style.visibility</p:attrName>
                                        </p:attrNameLst>
                                      </p:cBhvr>
                                      <p:to>
                                        <p:strVal val="visible"/>
                                      </p:to>
                                    </p:set>
                                    <p:anim calcmode="lin" valueType="num">
                                      <p:cBhvr additive="base">
                                        <p:cTn id="7" dur="500" fill="hold"/>
                                        <p:tgtEl>
                                          <p:spTgt spid="695298"/>
                                        </p:tgtEl>
                                        <p:attrNameLst>
                                          <p:attrName>ppt_x</p:attrName>
                                        </p:attrNameLst>
                                      </p:cBhvr>
                                      <p:tavLst>
                                        <p:tav tm="0">
                                          <p:val>
                                            <p:strVal val="#ppt_x"/>
                                          </p:val>
                                        </p:tav>
                                        <p:tav tm="100000">
                                          <p:val>
                                            <p:strVal val="#ppt_x"/>
                                          </p:val>
                                        </p:tav>
                                      </p:tavLst>
                                    </p:anim>
                                    <p:anim calcmode="lin" valueType="num">
                                      <p:cBhvr additive="base">
                                        <p:cTn id="8" dur="500" fill="hold"/>
                                        <p:tgtEl>
                                          <p:spTgt spid="6952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(cont.1)</a:t>
            </a:r>
          </a:p>
        </p:txBody>
      </p:sp>
      <p:pic>
        <p:nvPicPr>
          <p:cNvPr id="791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97038"/>
            <a:ext cx="8007350"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1556" name="AutoShape 4"/>
          <p:cNvSpPr>
            <a:spLocks noChangeArrowheads="1"/>
          </p:cNvSpPr>
          <p:nvPr/>
        </p:nvSpPr>
        <p:spPr bwMode="auto">
          <a:xfrm>
            <a:off x="1219200" y="3810000"/>
            <a:ext cx="7010400" cy="2282825"/>
          </a:xfrm>
          <a:prstGeom prst="wedgeRectCallout">
            <a:avLst>
              <a:gd name="adj1" fmla="val -7903"/>
              <a:gd name="adj2" fmla="val -106606"/>
            </a:avLst>
          </a:prstGeom>
          <a:solidFill>
            <a:srgbClr val="FFFFCC"/>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Strips off the data link header, carried by the frame. </a:t>
            </a:r>
          </a:p>
          <a:p>
            <a:pPr eaLnBrk="0" hangingPunct="0">
              <a:spcBef>
                <a:spcPct val="40000"/>
              </a:spcBef>
              <a:buClr>
                <a:srgbClr val="6699FF"/>
              </a:buClr>
              <a:defRPr/>
            </a:pPr>
            <a:r>
              <a:rPr lang="en-US" altLang="zh-CN" sz="2800" b="1">
                <a:solidFill>
                  <a:srgbClr val="000000"/>
                </a:solidFill>
                <a:latin typeface="Arial" charset="0"/>
                <a:ea typeface="宋体" pitchFamily="2" charset="-122"/>
              </a:rPr>
              <a:t>(The data link header contains the MAC addresses of the source and destination.)</a:t>
            </a:r>
            <a:r>
              <a:rPr lang="en-US" altLang="zh-CN" sz="2800" b="1">
                <a:solidFill>
                  <a:schemeClr val="tx2"/>
                </a:solidFill>
                <a:latin typeface="Arial" charset="0"/>
                <a:ea typeface="宋体" pitchFamily="2" charset="-122"/>
              </a:rPr>
              <a:t>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1555"/>
                                        </p:tgtEl>
                                        <p:attrNameLst>
                                          <p:attrName>style.visibility</p:attrName>
                                        </p:attrNameLst>
                                      </p:cBhvr>
                                      <p:to>
                                        <p:strVal val="visible"/>
                                      </p:to>
                                    </p:set>
                                    <p:animEffect transition="in" filter="dissolve">
                                      <p:cBhvr>
                                        <p:cTn id="7" dur="500"/>
                                        <p:tgtEl>
                                          <p:spTgt spid="791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1556"/>
                                        </p:tgtEl>
                                        <p:attrNameLst>
                                          <p:attrName>style.visibility</p:attrName>
                                        </p:attrNameLst>
                                      </p:cBhvr>
                                      <p:to>
                                        <p:strVal val="visible"/>
                                      </p:to>
                                    </p:set>
                                    <p:anim calcmode="lin" valueType="num">
                                      <p:cBhvr>
                                        <p:cTn id="12" dur="500" fill="hold"/>
                                        <p:tgtEl>
                                          <p:spTgt spid="791556"/>
                                        </p:tgtEl>
                                        <p:attrNameLst>
                                          <p:attrName>ppt_w</p:attrName>
                                        </p:attrNameLst>
                                      </p:cBhvr>
                                      <p:tavLst>
                                        <p:tav tm="0">
                                          <p:val>
                                            <p:fltVal val="0"/>
                                          </p:val>
                                        </p:tav>
                                        <p:tav tm="100000">
                                          <p:val>
                                            <p:strVal val="#ppt_w"/>
                                          </p:val>
                                        </p:tav>
                                      </p:tavLst>
                                    </p:anim>
                                    <p:anim calcmode="lin" valueType="num">
                                      <p:cBhvr>
                                        <p:cTn id="13" dur="500" fill="hold"/>
                                        <p:tgtEl>
                                          <p:spTgt spid="791556"/>
                                        </p:tgtEl>
                                        <p:attrNameLst>
                                          <p:attrName>ppt_h</p:attrName>
                                        </p:attrNameLst>
                                      </p:cBhvr>
                                      <p:tavLst>
                                        <p:tav tm="0">
                                          <p:val>
                                            <p:fltVal val="0"/>
                                          </p:val>
                                        </p:tav>
                                        <p:tav tm="100000">
                                          <p:val>
                                            <p:strVal val="#ppt_h"/>
                                          </p:val>
                                        </p:tav>
                                      </p:tavLst>
                                    </p:anim>
                                    <p:anim calcmode="lin" valueType="num">
                                      <p:cBhvr>
                                        <p:cTn id="14" dur="500" fill="hold"/>
                                        <p:tgtEl>
                                          <p:spTgt spid="791556"/>
                                        </p:tgtEl>
                                        <p:attrNameLst>
                                          <p:attrName>ppt_x</p:attrName>
                                        </p:attrNameLst>
                                      </p:cBhvr>
                                      <p:tavLst>
                                        <p:tav tm="0">
                                          <p:val>
                                            <p:fltVal val="0.5"/>
                                          </p:val>
                                        </p:tav>
                                        <p:tav tm="100000">
                                          <p:val>
                                            <p:strVal val="#ppt_x"/>
                                          </p:val>
                                        </p:tav>
                                      </p:tavLst>
                                    </p:anim>
                                    <p:anim calcmode="lin" valueType="num">
                                      <p:cBhvr>
                                        <p:cTn id="15" dur="500" fill="hold"/>
                                        <p:tgtEl>
                                          <p:spTgt spid="79155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6"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9750" y="333375"/>
            <a:ext cx="7793038" cy="1143000"/>
          </a:xfrm>
        </p:spPr>
        <p:txBody>
          <a:bodyPr/>
          <a:lstStyle/>
          <a:p>
            <a:pPr eaLnBrk="1" hangingPunct="1"/>
            <a:r>
              <a:rPr lang="en-US" altLang="zh-CN" smtClean="0">
                <a:cs typeface="Arial" charset="0"/>
              </a:rPr>
              <a:t>Router function (cont.2)</a:t>
            </a:r>
          </a:p>
        </p:txBody>
      </p:sp>
      <p:pic>
        <p:nvPicPr>
          <p:cNvPr id="79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3604" name="AutoShape 4"/>
          <p:cNvSpPr>
            <a:spLocks noChangeArrowheads="1"/>
          </p:cNvSpPr>
          <p:nvPr/>
        </p:nvSpPr>
        <p:spPr bwMode="auto">
          <a:xfrm>
            <a:off x="1219200" y="3810000"/>
            <a:ext cx="7600950" cy="1419225"/>
          </a:xfrm>
          <a:prstGeom prst="wedgeRectCallout">
            <a:avLst>
              <a:gd name="adj1" fmla="val -7750"/>
              <a:gd name="adj2" fmla="val -109731"/>
            </a:avLst>
          </a:prstGeom>
          <a:solidFill>
            <a:schemeClr val="hlink"/>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3200" b="1">
                <a:solidFill>
                  <a:schemeClr val="bg1"/>
                </a:solidFill>
                <a:latin typeface="Arial" charset="0"/>
                <a:ea typeface="宋体" pitchFamily="2" charset="-122"/>
              </a:rPr>
              <a:t>Examines the network layer address to determine the destination network.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3603"/>
                                        </p:tgtEl>
                                        <p:attrNameLst>
                                          <p:attrName>style.visibility</p:attrName>
                                        </p:attrNameLst>
                                      </p:cBhvr>
                                      <p:to>
                                        <p:strVal val="visible"/>
                                      </p:to>
                                    </p:set>
                                    <p:animEffect transition="in" filter="dissolve">
                                      <p:cBhvr>
                                        <p:cTn id="7" dur="500"/>
                                        <p:tgtEl>
                                          <p:spTgt spid="79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3604"/>
                                        </p:tgtEl>
                                        <p:attrNameLst>
                                          <p:attrName>style.visibility</p:attrName>
                                        </p:attrNameLst>
                                      </p:cBhvr>
                                      <p:to>
                                        <p:strVal val="visible"/>
                                      </p:to>
                                    </p:set>
                                    <p:anim calcmode="lin" valueType="num">
                                      <p:cBhvr>
                                        <p:cTn id="12" dur="500" fill="hold"/>
                                        <p:tgtEl>
                                          <p:spTgt spid="793604"/>
                                        </p:tgtEl>
                                        <p:attrNameLst>
                                          <p:attrName>ppt_w</p:attrName>
                                        </p:attrNameLst>
                                      </p:cBhvr>
                                      <p:tavLst>
                                        <p:tav tm="0">
                                          <p:val>
                                            <p:fltVal val="0"/>
                                          </p:val>
                                        </p:tav>
                                        <p:tav tm="100000">
                                          <p:val>
                                            <p:strVal val="#ppt_w"/>
                                          </p:val>
                                        </p:tav>
                                      </p:tavLst>
                                    </p:anim>
                                    <p:anim calcmode="lin" valueType="num">
                                      <p:cBhvr>
                                        <p:cTn id="13" dur="500" fill="hold"/>
                                        <p:tgtEl>
                                          <p:spTgt spid="793604"/>
                                        </p:tgtEl>
                                        <p:attrNameLst>
                                          <p:attrName>ppt_h</p:attrName>
                                        </p:attrNameLst>
                                      </p:cBhvr>
                                      <p:tavLst>
                                        <p:tav tm="0">
                                          <p:val>
                                            <p:fltVal val="0"/>
                                          </p:val>
                                        </p:tav>
                                        <p:tav tm="100000">
                                          <p:val>
                                            <p:strVal val="#ppt_h"/>
                                          </p:val>
                                        </p:tav>
                                      </p:tavLst>
                                    </p:anim>
                                    <p:anim calcmode="lin" valueType="num">
                                      <p:cBhvr>
                                        <p:cTn id="14" dur="500" fill="hold"/>
                                        <p:tgtEl>
                                          <p:spTgt spid="793604"/>
                                        </p:tgtEl>
                                        <p:attrNameLst>
                                          <p:attrName>ppt_x</p:attrName>
                                        </p:attrNameLst>
                                      </p:cBhvr>
                                      <p:tavLst>
                                        <p:tav tm="0">
                                          <p:val>
                                            <p:fltVal val="0.5"/>
                                          </p:val>
                                        </p:tav>
                                        <p:tav tm="100000">
                                          <p:val>
                                            <p:strVal val="#ppt_x"/>
                                          </p:val>
                                        </p:tav>
                                      </p:tavLst>
                                    </p:anim>
                                    <p:anim calcmode="lin" valueType="num">
                                      <p:cBhvr>
                                        <p:cTn id="15" dur="500" fill="hold"/>
                                        <p:tgtEl>
                                          <p:spTgt spid="7936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 (cont.3)</a:t>
            </a:r>
          </a:p>
        </p:txBody>
      </p:sp>
      <p:pic>
        <p:nvPicPr>
          <p:cNvPr id="795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7630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652" name="AutoShape 4"/>
          <p:cNvSpPr>
            <a:spLocks noChangeArrowheads="1"/>
          </p:cNvSpPr>
          <p:nvPr/>
        </p:nvSpPr>
        <p:spPr bwMode="auto">
          <a:xfrm>
            <a:off x="1219200" y="3810000"/>
            <a:ext cx="7010400" cy="1995488"/>
          </a:xfrm>
          <a:prstGeom prst="wedgeRectCallout">
            <a:avLst>
              <a:gd name="adj1" fmla="val 296"/>
              <a:gd name="adj2" fmla="val -108236"/>
            </a:avLst>
          </a:prstGeom>
          <a:solidFill>
            <a:srgbClr val="FFCCFF"/>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Consults its routing tables to determine which of its interfaces it will use to send the data, in order for it to reach its destination network.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5651"/>
                                        </p:tgtEl>
                                        <p:attrNameLst>
                                          <p:attrName>style.visibility</p:attrName>
                                        </p:attrNameLst>
                                      </p:cBhvr>
                                      <p:to>
                                        <p:strVal val="visible"/>
                                      </p:to>
                                    </p:set>
                                    <p:animEffect transition="in" filter="dissolve">
                                      <p:cBhvr>
                                        <p:cTn id="7" dur="500"/>
                                        <p:tgtEl>
                                          <p:spTgt spid="795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5652"/>
                                        </p:tgtEl>
                                        <p:attrNameLst>
                                          <p:attrName>style.visibility</p:attrName>
                                        </p:attrNameLst>
                                      </p:cBhvr>
                                      <p:to>
                                        <p:strVal val="visible"/>
                                      </p:to>
                                    </p:set>
                                    <p:anim calcmode="lin" valueType="num">
                                      <p:cBhvr>
                                        <p:cTn id="12" dur="500" fill="hold"/>
                                        <p:tgtEl>
                                          <p:spTgt spid="795652"/>
                                        </p:tgtEl>
                                        <p:attrNameLst>
                                          <p:attrName>ppt_w</p:attrName>
                                        </p:attrNameLst>
                                      </p:cBhvr>
                                      <p:tavLst>
                                        <p:tav tm="0">
                                          <p:val>
                                            <p:fltVal val="0"/>
                                          </p:val>
                                        </p:tav>
                                        <p:tav tm="100000">
                                          <p:val>
                                            <p:strVal val="#ppt_w"/>
                                          </p:val>
                                        </p:tav>
                                      </p:tavLst>
                                    </p:anim>
                                    <p:anim calcmode="lin" valueType="num">
                                      <p:cBhvr>
                                        <p:cTn id="13" dur="500" fill="hold"/>
                                        <p:tgtEl>
                                          <p:spTgt spid="795652"/>
                                        </p:tgtEl>
                                        <p:attrNameLst>
                                          <p:attrName>ppt_h</p:attrName>
                                        </p:attrNameLst>
                                      </p:cBhvr>
                                      <p:tavLst>
                                        <p:tav tm="0">
                                          <p:val>
                                            <p:fltVal val="0"/>
                                          </p:val>
                                        </p:tav>
                                        <p:tav tm="100000">
                                          <p:val>
                                            <p:strVal val="#ppt_h"/>
                                          </p:val>
                                        </p:tav>
                                      </p:tavLst>
                                    </p:anim>
                                    <p:anim calcmode="lin" valueType="num">
                                      <p:cBhvr>
                                        <p:cTn id="14" dur="500" fill="hold"/>
                                        <p:tgtEl>
                                          <p:spTgt spid="795652"/>
                                        </p:tgtEl>
                                        <p:attrNameLst>
                                          <p:attrName>ppt_x</p:attrName>
                                        </p:attrNameLst>
                                      </p:cBhvr>
                                      <p:tavLst>
                                        <p:tav tm="0">
                                          <p:val>
                                            <p:fltVal val="0.5"/>
                                          </p:val>
                                        </p:tav>
                                        <p:tav tm="100000">
                                          <p:val>
                                            <p:strVal val="#ppt_x"/>
                                          </p:val>
                                        </p:tav>
                                      </p:tavLst>
                                    </p:anim>
                                    <p:anim calcmode="lin" valueType="num">
                                      <p:cBhvr>
                                        <p:cTn id="15" dur="500" fill="hold"/>
                                        <p:tgtEl>
                                          <p:spTgt spid="79565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2"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(cont.4)</a:t>
            </a:r>
          </a:p>
        </p:txBody>
      </p:sp>
      <p:pic>
        <p:nvPicPr>
          <p:cNvPr id="797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7700" name="AutoShape 4"/>
          <p:cNvSpPr>
            <a:spLocks noChangeArrowheads="1"/>
          </p:cNvSpPr>
          <p:nvPr/>
        </p:nvSpPr>
        <p:spPr bwMode="auto">
          <a:xfrm>
            <a:off x="1042988" y="3810000"/>
            <a:ext cx="7010400" cy="1779588"/>
          </a:xfrm>
          <a:prstGeom prst="wedgeRectCallout">
            <a:avLst>
              <a:gd name="adj1" fmla="val 861"/>
              <a:gd name="adj2" fmla="val -118241"/>
            </a:avLst>
          </a:prstGeom>
          <a:solidFill>
            <a:srgbClr val="CCFFCC"/>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Send the data out interface B1, the router would encapsulate the data in the appropriate data link frame.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7699"/>
                                        </p:tgtEl>
                                        <p:attrNameLst>
                                          <p:attrName>style.visibility</p:attrName>
                                        </p:attrNameLst>
                                      </p:cBhvr>
                                      <p:to>
                                        <p:strVal val="visible"/>
                                      </p:to>
                                    </p:set>
                                    <p:animEffect transition="in" filter="dissolve">
                                      <p:cBhvr>
                                        <p:cTn id="7" dur="500"/>
                                        <p:tgtEl>
                                          <p:spTgt spid="79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7700"/>
                                        </p:tgtEl>
                                        <p:attrNameLst>
                                          <p:attrName>style.visibility</p:attrName>
                                        </p:attrNameLst>
                                      </p:cBhvr>
                                      <p:to>
                                        <p:strVal val="visible"/>
                                      </p:to>
                                    </p:set>
                                    <p:anim calcmode="lin" valueType="num">
                                      <p:cBhvr>
                                        <p:cTn id="12" dur="500" fill="hold"/>
                                        <p:tgtEl>
                                          <p:spTgt spid="797700"/>
                                        </p:tgtEl>
                                        <p:attrNameLst>
                                          <p:attrName>ppt_w</p:attrName>
                                        </p:attrNameLst>
                                      </p:cBhvr>
                                      <p:tavLst>
                                        <p:tav tm="0">
                                          <p:val>
                                            <p:fltVal val="0"/>
                                          </p:val>
                                        </p:tav>
                                        <p:tav tm="100000">
                                          <p:val>
                                            <p:strVal val="#ppt_w"/>
                                          </p:val>
                                        </p:tav>
                                      </p:tavLst>
                                    </p:anim>
                                    <p:anim calcmode="lin" valueType="num">
                                      <p:cBhvr>
                                        <p:cTn id="13" dur="500" fill="hold"/>
                                        <p:tgtEl>
                                          <p:spTgt spid="797700"/>
                                        </p:tgtEl>
                                        <p:attrNameLst>
                                          <p:attrName>ppt_h</p:attrName>
                                        </p:attrNameLst>
                                      </p:cBhvr>
                                      <p:tavLst>
                                        <p:tav tm="0">
                                          <p:val>
                                            <p:fltVal val="0"/>
                                          </p:val>
                                        </p:tav>
                                        <p:tav tm="100000">
                                          <p:val>
                                            <p:strVal val="#ppt_h"/>
                                          </p:val>
                                        </p:tav>
                                      </p:tavLst>
                                    </p:anim>
                                    <p:anim calcmode="lin" valueType="num">
                                      <p:cBhvr>
                                        <p:cTn id="14" dur="500" fill="hold"/>
                                        <p:tgtEl>
                                          <p:spTgt spid="797700"/>
                                        </p:tgtEl>
                                        <p:attrNameLst>
                                          <p:attrName>ppt_x</p:attrName>
                                        </p:attrNameLst>
                                      </p:cBhvr>
                                      <p:tavLst>
                                        <p:tav tm="0">
                                          <p:val>
                                            <p:fltVal val="0.5"/>
                                          </p:val>
                                        </p:tav>
                                        <p:tav tm="100000">
                                          <p:val>
                                            <p:strVal val="#ppt_x"/>
                                          </p:val>
                                        </p:tav>
                                      </p:tavLst>
                                    </p:anim>
                                    <p:anim calcmode="lin" valueType="num">
                                      <p:cBhvr>
                                        <p:cTn id="15" dur="500" fill="hold"/>
                                        <p:tgtEl>
                                          <p:spTgt spid="7977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00063" y="285750"/>
            <a:ext cx="7793037" cy="1143000"/>
          </a:xfrm>
        </p:spPr>
        <p:txBody>
          <a:bodyPr/>
          <a:lstStyle/>
          <a:p>
            <a:pPr eaLnBrk="1" hangingPunct="1"/>
            <a:r>
              <a:rPr lang="en-US" altLang="zh-CN" smtClean="0">
                <a:cs typeface="Arial" charset="0"/>
              </a:rPr>
              <a:t>Router Interface example</a:t>
            </a:r>
          </a:p>
        </p:txBody>
      </p:sp>
      <p:sp>
        <p:nvSpPr>
          <p:cNvPr id="799747" name="Rectangle 3"/>
          <p:cNvSpPr>
            <a:spLocks noGrp="1" noChangeArrowheads="1"/>
          </p:cNvSpPr>
          <p:nvPr>
            <p:ph type="body" idx="1"/>
          </p:nvPr>
        </p:nvSpPr>
        <p:spPr>
          <a:xfrm>
            <a:off x="533400" y="4114800"/>
            <a:ext cx="8382000" cy="2743200"/>
          </a:xfrm>
        </p:spPr>
        <p:txBody>
          <a:bodyPr/>
          <a:lstStyle/>
          <a:p>
            <a:pPr eaLnBrk="1" hangingPunct="1">
              <a:lnSpc>
                <a:spcPct val="90000"/>
              </a:lnSpc>
            </a:pPr>
            <a:r>
              <a:rPr lang="en-US" altLang="zh-CN" sz="2800" smtClean="0">
                <a:solidFill>
                  <a:schemeClr val="tx2"/>
                </a:solidFill>
                <a:ea typeface="Arial Unicode MS" pitchFamily="34" charset="-122"/>
                <a:cs typeface="Arial Unicode MS" pitchFamily="34" charset="-122"/>
              </a:rPr>
              <a:t>Interface</a:t>
            </a:r>
            <a:r>
              <a:rPr lang="en-US" altLang="zh-CN" sz="2800" smtClean="0">
                <a:cs typeface="Arial" charset="0"/>
              </a:rPr>
              <a:t> is a router</a:t>
            </a:r>
            <a:r>
              <a:rPr lang="en-US" altLang="zh-CN" sz="2800" smtClean="0">
                <a:latin typeface="Arial" charset="0"/>
                <a:cs typeface="Arial" charset="0"/>
              </a:rPr>
              <a:t>’</a:t>
            </a:r>
            <a:r>
              <a:rPr lang="en-US" altLang="zh-CN" sz="2800" smtClean="0">
                <a:cs typeface="Arial" charset="0"/>
              </a:rPr>
              <a:t>s attachment to a network, it may also be referred to as a </a:t>
            </a:r>
            <a:r>
              <a:rPr lang="en-US" altLang="zh-CN" sz="2800" smtClean="0">
                <a:solidFill>
                  <a:schemeClr val="tx2"/>
                </a:solidFill>
                <a:ea typeface="Arial Unicode MS" pitchFamily="34" charset="-122"/>
                <a:cs typeface="Arial Unicode MS" pitchFamily="34" charset="-122"/>
              </a:rPr>
              <a:t>port</a:t>
            </a:r>
            <a:r>
              <a:rPr lang="en-US" altLang="zh-CN" sz="2800" smtClean="0"/>
              <a:t> in IP routing.</a:t>
            </a:r>
          </a:p>
          <a:p>
            <a:pPr eaLnBrk="1" hangingPunct="1">
              <a:lnSpc>
                <a:spcPct val="90000"/>
              </a:lnSpc>
            </a:pPr>
            <a:r>
              <a:rPr lang="en-US" altLang="zh-CN" sz="2800" smtClean="0"/>
              <a:t>Each interface must have a separate, unique network address. </a:t>
            </a:r>
          </a:p>
        </p:txBody>
      </p:sp>
      <p:pic>
        <p:nvPicPr>
          <p:cNvPr id="799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03388"/>
            <a:ext cx="46767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99748"/>
                                        </p:tgtEl>
                                        <p:attrNameLst>
                                          <p:attrName>style.visibility</p:attrName>
                                        </p:attrNameLst>
                                      </p:cBhvr>
                                      <p:to>
                                        <p:strVal val="visible"/>
                                      </p:to>
                                    </p:set>
                                    <p:animEffect transition="in" filter="dissolve">
                                      <p:cBhvr>
                                        <p:cTn id="7" dur="500"/>
                                        <p:tgtEl>
                                          <p:spTgt spid="799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99747">
                                            <p:txEl>
                                              <p:pRg st="0" end="0"/>
                                            </p:txEl>
                                          </p:spTgt>
                                        </p:tgtEl>
                                        <p:attrNameLst>
                                          <p:attrName>style.visibility</p:attrName>
                                        </p:attrNameLst>
                                      </p:cBhvr>
                                      <p:to>
                                        <p:strVal val="visible"/>
                                      </p:to>
                                    </p:set>
                                    <p:anim calcmode="lin" valueType="num">
                                      <p:cBhvr additive="base">
                                        <p:cTn id="12" dur="500" fill="hold"/>
                                        <p:tgtEl>
                                          <p:spTgt spid="79974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9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99747">
                                            <p:txEl>
                                              <p:pRg st="1" end="1"/>
                                            </p:txEl>
                                          </p:spTgt>
                                        </p:tgtEl>
                                        <p:attrNameLst>
                                          <p:attrName>style.visibility</p:attrName>
                                        </p:attrNameLst>
                                      </p:cBhvr>
                                      <p:to>
                                        <p:strVal val="visible"/>
                                      </p:to>
                                    </p:set>
                                    <p:anim calcmode="lin" valueType="num">
                                      <p:cBhvr additive="base">
                                        <p:cTn id="18" dur="500" fill="hold"/>
                                        <p:tgtEl>
                                          <p:spTgt spid="79974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7997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IP address assignment</a:t>
            </a:r>
          </a:p>
        </p:txBody>
      </p:sp>
      <p:sp>
        <p:nvSpPr>
          <p:cNvPr id="801796" name="Rectangle 4"/>
          <p:cNvSpPr>
            <a:spLocks noGrp="1" noChangeArrowheads="1"/>
          </p:cNvSpPr>
          <p:nvPr>
            <p:ph type="body" idx="1"/>
          </p:nvPr>
        </p:nvSpPr>
        <p:spPr>
          <a:xfrm>
            <a:off x="395288" y="1773238"/>
            <a:ext cx="8748712" cy="4267200"/>
          </a:xfrm>
        </p:spPr>
        <p:txBody>
          <a:bodyPr/>
          <a:lstStyle/>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Static</a:t>
            </a:r>
            <a:r>
              <a:rPr lang="en-US" altLang="zh-CN" sz="2400" smtClean="0">
                <a:solidFill>
                  <a:schemeClr val="tx2"/>
                </a:solidFill>
                <a:latin typeface="Arial" charset="0"/>
                <a:cs typeface="Arial" charset="0"/>
              </a:rPr>
              <a:t> </a:t>
            </a:r>
            <a:r>
              <a:rPr lang="en-US" altLang="zh-CN" sz="2400" smtClean="0">
                <a:latin typeface="Arial" charset="0"/>
                <a:cs typeface="Arial" charset="0"/>
              </a:rPr>
              <a:t>addressing</a:t>
            </a:r>
          </a:p>
          <a:p>
            <a:pPr lvl="1" eaLnBrk="1" hangingPunct="1">
              <a:lnSpc>
                <a:spcPct val="90000"/>
              </a:lnSpc>
            </a:pPr>
            <a:r>
              <a:rPr lang="en-US" altLang="zh-CN" sz="2400" smtClean="0">
                <a:solidFill>
                  <a:schemeClr val="tx2"/>
                </a:solidFill>
                <a:latin typeface="Arial" charset="0"/>
                <a:ea typeface="Arial Unicode MS" pitchFamily="34" charset="-122"/>
                <a:cs typeface="Arial Unicode MS" pitchFamily="34" charset="-122"/>
              </a:rPr>
              <a:t>Configure each individual device with an IP address</a:t>
            </a:r>
            <a:endParaRPr lang="en-US" altLang="zh-CN" sz="2400" smtClean="0">
              <a:latin typeface="Arial" charset="0"/>
            </a:endParaRPr>
          </a:p>
          <a:p>
            <a:pPr lvl="1" eaLnBrk="1" hangingPunct="1">
              <a:lnSpc>
                <a:spcPct val="90000"/>
              </a:lnSpc>
            </a:pPr>
            <a:r>
              <a:rPr lang="en-US" altLang="zh-CN" sz="2400" smtClean="0">
                <a:latin typeface="Arial" charset="0"/>
              </a:rPr>
              <a:t>You should keep very meticulous records, because problems can occur if you use duplicate IP addresses.</a:t>
            </a:r>
          </a:p>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Dynamic</a:t>
            </a:r>
            <a:r>
              <a:rPr lang="en-US" altLang="zh-CN" sz="2400" smtClean="0">
                <a:solidFill>
                  <a:schemeClr val="tx2"/>
                </a:solidFill>
                <a:latin typeface="Arial" charset="0"/>
              </a:rPr>
              <a:t> </a:t>
            </a:r>
            <a:r>
              <a:rPr lang="en-US" altLang="zh-CN" sz="2400" smtClean="0">
                <a:latin typeface="Arial" charset="0"/>
              </a:rPr>
              <a:t>addressing</a:t>
            </a:r>
          </a:p>
          <a:p>
            <a:pPr lvl="1" eaLnBrk="1" hangingPunct="1">
              <a:lnSpc>
                <a:spcPct val="90000"/>
              </a:lnSpc>
            </a:pPr>
            <a:r>
              <a:rPr lang="en-US" altLang="zh-CN" sz="2400" smtClean="0">
                <a:latin typeface="Arial" charset="0"/>
              </a:rPr>
              <a:t>There are a few different methods can be used to assign IP addresses dynamically:</a:t>
            </a:r>
          </a:p>
          <a:p>
            <a:pPr lvl="2" eaLnBrk="1" hangingPunct="1">
              <a:lnSpc>
                <a:spcPct val="90000"/>
              </a:lnSpc>
              <a:buFontTx/>
              <a:buChar char="–"/>
            </a:pPr>
            <a:r>
              <a:rPr lang="en-US" altLang="zh-CN" sz="2400" smtClean="0">
                <a:solidFill>
                  <a:schemeClr val="tx2"/>
                </a:solidFill>
                <a:latin typeface="Arial" charset="0"/>
              </a:rPr>
              <a:t>RARP:</a:t>
            </a:r>
            <a:r>
              <a:rPr lang="en-US" altLang="zh-CN" sz="2400" smtClean="0">
                <a:latin typeface="Arial" charset="0"/>
              </a:rPr>
              <a:t> Reverse Address Resolution Protocol.</a:t>
            </a:r>
          </a:p>
          <a:p>
            <a:pPr lvl="2" eaLnBrk="1" hangingPunct="1">
              <a:lnSpc>
                <a:spcPct val="90000"/>
              </a:lnSpc>
              <a:buFontTx/>
              <a:buChar char="–"/>
            </a:pPr>
            <a:r>
              <a:rPr lang="en-US" altLang="zh-CN" sz="2400" smtClean="0">
                <a:solidFill>
                  <a:schemeClr val="tx2"/>
                </a:solidFill>
                <a:latin typeface="Arial" charset="0"/>
              </a:rPr>
              <a:t>BOOTP:</a:t>
            </a:r>
            <a:r>
              <a:rPr lang="en-US" altLang="zh-CN" sz="2400" smtClean="0">
                <a:latin typeface="Arial" charset="0"/>
              </a:rPr>
              <a:t> BOOTstrap Protocol.</a:t>
            </a:r>
          </a:p>
          <a:p>
            <a:pPr lvl="2" eaLnBrk="1" hangingPunct="1">
              <a:lnSpc>
                <a:spcPct val="90000"/>
              </a:lnSpc>
              <a:buFontTx/>
              <a:buChar char="–"/>
            </a:pPr>
            <a:r>
              <a:rPr lang="en-US" altLang="zh-CN" sz="2400" smtClean="0">
                <a:solidFill>
                  <a:schemeClr val="tx2"/>
                </a:solidFill>
                <a:latin typeface="Arial" charset="0"/>
              </a:rPr>
              <a:t>DHCP:</a:t>
            </a:r>
            <a:r>
              <a:rPr lang="en-US" altLang="zh-CN" sz="2400" smtClean="0">
                <a:latin typeface="Arial" charset="0"/>
              </a:rPr>
              <a:t> Dynamic Host Configuration Protocol.</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01796">
                                            <p:txEl>
                                              <p:pRg st="0" end="0"/>
                                            </p:txEl>
                                          </p:spTgt>
                                        </p:tgtEl>
                                        <p:attrNameLst>
                                          <p:attrName>style.visibility</p:attrName>
                                        </p:attrNameLst>
                                      </p:cBhvr>
                                      <p:to>
                                        <p:strVal val="visible"/>
                                      </p:to>
                                    </p:set>
                                    <p:anim calcmode="lin" valueType="num">
                                      <p:cBhvr additive="base">
                                        <p:cTn id="7" dur="500" fill="hold"/>
                                        <p:tgtEl>
                                          <p:spTgt spid="80179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179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01796">
                                            <p:txEl>
                                              <p:pRg st="1" end="1"/>
                                            </p:txEl>
                                          </p:spTgt>
                                        </p:tgtEl>
                                        <p:attrNameLst>
                                          <p:attrName>style.visibility</p:attrName>
                                        </p:attrNameLst>
                                      </p:cBhvr>
                                      <p:to>
                                        <p:strVal val="visible"/>
                                      </p:to>
                                    </p:set>
                                    <p:anim calcmode="lin" valueType="num">
                                      <p:cBhvr additive="base">
                                        <p:cTn id="11" dur="500" fill="hold"/>
                                        <p:tgtEl>
                                          <p:spTgt spid="80179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0179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01796">
                                            <p:txEl>
                                              <p:pRg st="2" end="2"/>
                                            </p:txEl>
                                          </p:spTgt>
                                        </p:tgtEl>
                                        <p:attrNameLst>
                                          <p:attrName>style.visibility</p:attrName>
                                        </p:attrNameLst>
                                      </p:cBhvr>
                                      <p:to>
                                        <p:strVal val="visible"/>
                                      </p:to>
                                    </p:set>
                                    <p:anim calcmode="lin" valueType="num">
                                      <p:cBhvr additive="base">
                                        <p:cTn id="15" dur="500" fill="hold"/>
                                        <p:tgtEl>
                                          <p:spTgt spid="801796">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017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01796">
                                            <p:txEl>
                                              <p:pRg st="3" end="3"/>
                                            </p:txEl>
                                          </p:spTgt>
                                        </p:tgtEl>
                                        <p:attrNameLst>
                                          <p:attrName>style.visibility</p:attrName>
                                        </p:attrNameLst>
                                      </p:cBhvr>
                                      <p:to>
                                        <p:strVal val="visible"/>
                                      </p:to>
                                    </p:set>
                                    <p:anim calcmode="lin" valueType="num">
                                      <p:cBhvr additive="base">
                                        <p:cTn id="21" dur="500" fill="hold"/>
                                        <p:tgtEl>
                                          <p:spTgt spid="801796">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01796">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01796">
                                            <p:txEl>
                                              <p:pRg st="4" end="4"/>
                                            </p:txEl>
                                          </p:spTgt>
                                        </p:tgtEl>
                                        <p:attrNameLst>
                                          <p:attrName>style.visibility</p:attrName>
                                        </p:attrNameLst>
                                      </p:cBhvr>
                                      <p:to>
                                        <p:strVal val="visible"/>
                                      </p:to>
                                    </p:set>
                                    <p:anim calcmode="lin" valueType="num">
                                      <p:cBhvr additive="base">
                                        <p:cTn id="25" dur="500" fill="hold"/>
                                        <p:tgtEl>
                                          <p:spTgt spid="801796">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01796">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801796">
                                            <p:txEl>
                                              <p:pRg st="5" end="5"/>
                                            </p:txEl>
                                          </p:spTgt>
                                        </p:tgtEl>
                                        <p:attrNameLst>
                                          <p:attrName>style.visibility</p:attrName>
                                        </p:attrNameLst>
                                      </p:cBhvr>
                                      <p:to>
                                        <p:strVal val="visible"/>
                                      </p:to>
                                    </p:set>
                                    <p:anim calcmode="lin" valueType="num">
                                      <p:cBhvr additive="base">
                                        <p:cTn id="29" dur="500" fill="hold"/>
                                        <p:tgtEl>
                                          <p:spTgt spid="801796">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801796">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801796">
                                            <p:txEl>
                                              <p:pRg st="6" end="6"/>
                                            </p:txEl>
                                          </p:spTgt>
                                        </p:tgtEl>
                                        <p:attrNameLst>
                                          <p:attrName>style.visibility</p:attrName>
                                        </p:attrNameLst>
                                      </p:cBhvr>
                                      <p:to>
                                        <p:strVal val="visible"/>
                                      </p:to>
                                    </p:set>
                                    <p:anim calcmode="lin" valueType="num">
                                      <p:cBhvr additive="base">
                                        <p:cTn id="33" dur="500" fill="hold"/>
                                        <p:tgtEl>
                                          <p:spTgt spid="801796">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01796">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801796">
                                            <p:txEl>
                                              <p:pRg st="7" end="7"/>
                                            </p:txEl>
                                          </p:spTgt>
                                        </p:tgtEl>
                                        <p:attrNameLst>
                                          <p:attrName>style.visibility</p:attrName>
                                        </p:attrNameLst>
                                      </p:cBhvr>
                                      <p:to>
                                        <p:strVal val="visible"/>
                                      </p:to>
                                    </p:set>
                                    <p:anim calcmode="lin" valueType="num">
                                      <p:cBhvr additive="base">
                                        <p:cTn id="37" dur="500" fill="hold"/>
                                        <p:tgtEl>
                                          <p:spTgt spid="801796">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0179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6"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938" name="Picture 2" descr="R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011738"/>
            <a:ext cx="251460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Grp="1" noChangeArrowheads="1"/>
          </p:cNvSpPr>
          <p:nvPr>
            <p:ph type="title"/>
          </p:nvPr>
        </p:nvSpPr>
        <p:spPr>
          <a:xfrm>
            <a:off x="1143000" y="457200"/>
            <a:ext cx="7793038" cy="1143000"/>
          </a:xfrm>
        </p:spPr>
        <p:txBody>
          <a:bodyPr/>
          <a:lstStyle/>
          <a:p>
            <a:pPr eaLnBrk="1" hangingPunct="1"/>
            <a:r>
              <a:rPr lang="en-US" altLang="zh-CN" smtClean="0">
                <a:cs typeface="Arial" charset="0"/>
              </a:rPr>
              <a:t>Dynamic addressing:</a:t>
            </a:r>
            <a:r>
              <a:rPr lang="en-US" altLang="zh-CN" smtClean="0">
                <a:solidFill>
                  <a:schemeClr val="accent2"/>
                </a:solidFill>
                <a:cs typeface="Arial" charset="0"/>
              </a:rPr>
              <a:t> </a:t>
            </a:r>
            <a:r>
              <a:rPr lang="en-US" altLang="zh-CN" smtClean="0">
                <a:solidFill>
                  <a:schemeClr val="hlink"/>
                </a:solidFill>
                <a:cs typeface="Arial" charset="0"/>
              </a:rPr>
              <a:t>RARP</a:t>
            </a:r>
          </a:p>
        </p:txBody>
      </p:sp>
      <p:pic>
        <p:nvPicPr>
          <p:cNvPr id="80794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057400"/>
            <a:ext cx="1905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7941" name="Rectangle 5"/>
          <p:cNvSpPr>
            <a:spLocks noChangeArrowheads="1"/>
          </p:cNvSpPr>
          <p:nvPr/>
        </p:nvSpPr>
        <p:spPr bwMode="auto">
          <a:xfrm>
            <a:off x="457200" y="3962400"/>
            <a:ext cx="2514600" cy="990600"/>
          </a:xfrm>
          <a:prstGeom prst="rect">
            <a:avLst/>
          </a:prstGeom>
          <a:solidFill>
            <a:srgbClr val="CCFFCC"/>
          </a:solidFill>
          <a:ln w="38100">
            <a:solidFill>
              <a:schemeClr val="tx1"/>
            </a:solidFill>
            <a:miter lim="800000"/>
            <a:headEnd/>
            <a:tailEnd/>
          </a:ln>
          <a:effectLst>
            <a:outerShdw dist="107763" dir="2700000" algn="ctr" rotWithShape="0">
              <a:schemeClr val="bg2"/>
            </a:outerShdw>
          </a:effectLst>
        </p:spPr>
        <p:txBody>
          <a:bodyPr wrap="none" anchor="ctr"/>
          <a:lstStyle/>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MAC:</a:t>
            </a:r>
            <a:r>
              <a:rPr lang="en-US" altLang="zh-CN" sz="2400" b="1">
                <a:solidFill>
                  <a:schemeClr val="accent2"/>
                </a:solidFill>
                <a:effectLst>
                  <a:outerShdw blurRad="38100" dist="38100" dir="2700000" algn="tl">
                    <a:srgbClr val="000000"/>
                  </a:outerShdw>
                </a:effectLst>
                <a:latin typeface="Arial" charset="0"/>
                <a:ea typeface="宋体" pitchFamily="2" charset="-122"/>
              </a:rPr>
              <a:t> 	Known</a:t>
            </a:r>
          </a:p>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IP: 	</a:t>
            </a:r>
            <a:r>
              <a:rPr lang="en-US" altLang="zh-CN" sz="2400" b="1">
                <a:solidFill>
                  <a:srgbClr val="FF0000"/>
                </a:solidFill>
                <a:effectLst>
                  <a:outerShdw blurRad="38100" dist="38100" dir="2700000" algn="tl">
                    <a:srgbClr val="000000"/>
                  </a:outerShdw>
                </a:effectLst>
                <a:latin typeface="Arial" charset="0"/>
                <a:ea typeface="宋体" pitchFamily="2" charset="-122"/>
              </a:rPr>
              <a:t>Unknown</a:t>
            </a:r>
          </a:p>
        </p:txBody>
      </p:sp>
      <p:pic>
        <p:nvPicPr>
          <p:cNvPr id="8079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5410200"/>
            <a:ext cx="59515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7943" name="AutoShape 7"/>
          <p:cNvSpPr>
            <a:spLocks noChangeArrowheads="1"/>
          </p:cNvSpPr>
          <p:nvPr/>
        </p:nvSpPr>
        <p:spPr bwMode="auto">
          <a:xfrm>
            <a:off x="2743200" y="1905000"/>
            <a:ext cx="36576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rgbClr val="FFCCFF"/>
              </a:gs>
              <a:gs pos="100000">
                <a:srgbClr val="FF5050"/>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RARP Request</a:t>
            </a:r>
          </a:p>
        </p:txBody>
      </p:sp>
      <p:sp>
        <p:nvSpPr>
          <p:cNvPr id="807944" name="AutoShape 8"/>
          <p:cNvSpPr>
            <a:spLocks noChangeArrowheads="1"/>
          </p:cNvSpPr>
          <p:nvPr/>
        </p:nvSpPr>
        <p:spPr bwMode="auto">
          <a:xfrm flipH="1">
            <a:off x="2667000" y="2743200"/>
            <a:ext cx="36576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chemeClr val="hlink"/>
              </a:gs>
              <a:gs pos="100000">
                <a:schemeClr val="accent2"/>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RARP Reply</a:t>
            </a:r>
          </a:p>
        </p:txBody>
      </p:sp>
      <p:grpSp>
        <p:nvGrpSpPr>
          <p:cNvPr id="2" name="Group 9"/>
          <p:cNvGrpSpPr>
            <a:grpSpLocks/>
          </p:cNvGrpSpPr>
          <p:nvPr/>
        </p:nvGrpSpPr>
        <p:grpSpPr bwMode="auto">
          <a:xfrm>
            <a:off x="6477000" y="1905000"/>
            <a:ext cx="2360613" cy="2433638"/>
            <a:chOff x="4080" y="864"/>
            <a:chExt cx="2016" cy="2136"/>
          </a:xfrm>
        </p:grpSpPr>
        <p:pic>
          <p:nvPicPr>
            <p:cNvPr id="57354"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 y="864"/>
              <a:ext cx="124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7947" name="Text Box 11"/>
            <p:cNvSpPr txBox="1">
              <a:spLocks noChangeArrowheads="1"/>
            </p:cNvSpPr>
            <p:nvPr/>
          </p:nvSpPr>
          <p:spPr bwMode="auto">
            <a:xfrm>
              <a:off x="4080" y="2544"/>
              <a:ext cx="2016" cy="456"/>
            </a:xfrm>
            <a:prstGeom prst="rect">
              <a:avLst/>
            </a:prstGeom>
            <a:noFill/>
            <a:ln w="9525">
              <a:noFill/>
              <a:miter lim="800000"/>
              <a:headEnd/>
              <a:tailEnd/>
            </a:ln>
            <a:effectLst/>
          </p:spPr>
          <p:txBody>
            <a:bodyPr wrap="none">
              <a:spAutoFit/>
            </a:bodyPr>
            <a:lstStyle/>
            <a:p>
              <a:pPr eaLnBrk="0" hangingPunct="0">
                <a:buClr>
                  <a:srgbClr val="6699FF"/>
                </a:buClr>
                <a:buFont typeface="Wingdings 3" pitchFamily="18" charset="2"/>
                <a:buNone/>
                <a:defRPr/>
              </a:pPr>
              <a:r>
                <a:rPr lang="en-US" altLang="zh-CN" sz="2800" b="1">
                  <a:effectLst>
                    <a:outerShdw blurRad="38100" dist="38100" dir="2700000" algn="tl">
                      <a:srgbClr val="C0C0C0"/>
                    </a:outerShdw>
                  </a:effectLst>
                  <a:latin typeface="Arial" charset="0"/>
                  <a:ea typeface="宋体" pitchFamily="2" charset="-122"/>
                </a:rPr>
                <a:t>RARP server</a:t>
              </a:r>
            </a:p>
          </p:txBody>
        </p:sp>
      </p:gr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07940"/>
                                        </p:tgtEl>
                                        <p:attrNameLst>
                                          <p:attrName>style.visibility</p:attrName>
                                        </p:attrNameLst>
                                      </p:cBhvr>
                                      <p:to>
                                        <p:strVal val="visible"/>
                                      </p:to>
                                    </p:set>
                                    <p:animEffect transition="in" filter="dissolve">
                                      <p:cBhvr>
                                        <p:cTn id="7" dur="500"/>
                                        <p:tgtEl>
                                          <p:spTgt spid="80794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07941"/>
                                        </p:tgtEl>
                                        <p:attrNameLst>
                                          <p:attrName>style.visibility</p:attrName>
                                        </p:attrNameLst>
                                      </p:cBhvr>
                                      <p:to>
                                        <p:strVal val="visible"/>
                                      </p:to>
                                    </p:set>
                                    <p:animEffect transition="in" filter="dissolve">
                                      <p:cBhvr>
                                        <p:cTn id="11" dur="500"/>
                                        <p:tgtEl>
                                          <p:spTgt spid="8079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807943"/>
                                        </p:tgtEl>
                                        <p:attrNameLst>
                                          <p:attrName>style.visibility</p:attrName>
                                        </p:attrNameLst>
                                      </p:cBhvr>
                                      <p:to>
                                        <p:strVal val="visible"/>
                                      </p:to>
                                    </p:set>
                                    <p:anim calcmode="lin" valueType="num">
                                      <p:cBhvr>
                                        <p:cTn id="21" dur="500" fill="hold"/>
                                        <p:tgtEl>
                                          <p:spTgt spid="807943"/>
                                        </p:tgtEl>
                                        <p:attrNameLst>
                                          <p:attrName>ppt_x</p:attrName>
                                        </p:attrNameLst>
                                      </p:cBhvr>
                                      <p:tavLst>
                                        <p:tav tm="0">
                                          <p:val>
                                            <p:strVal val="#ppt_x-#ppt_w/2"/>
                                          </p:val>
                                        </p:tav>
                                        <p:tav tm="100000">
                                          <p:val>
                                            <p:strVal val="#ppt_x"/>
                                          </p:val>
                                        </p:tav>
                                      </p:tavLst>
                                    </p:anim>
                                    <p:anim calcmode="lin" valueType="num">
                                      <p:cBhvr>
                                        <p:cTn id="22" dur="500" fill="hold"/>
                                        <p:tgtEl>
                                          <p:spTgt spid="807943"/>
                                        </p:tgtEl>
                                        <p:attrNameLst>
                                          <p:attrName>ppt_y</p:attrName>
                                        </p:attrNameLst>
                                      </p:cBhvr>
                                      <p:tavLst>
                                        <p:tav tm="0">
                                          <p:val>
                                            <p:strVal val="#ppt_y"/>
                                          </p:val>
                                        </p:tav>
                                        <p:tav tm="100000">
                                          <p:val>
                                            <p:strVal val="#ppt_y"/>
                                          </p:val>
                                        </p:tav>
                                      </p:tavLst>
                                    </p:anim>
                                    <p:anim calcmode="lin" valueType="num">
                                      <p:cBhvr>
                                        <p:cTn id="23" dur="500" fill="hold"/>
                                        <p:tgtEl>
                                          <p:spTgt spid="807943"/>
                                        </p:tgtEl>
                                        <p:attrNameLst>
                                          <p:attrName>ppt_w</p:attrName>
                                        </p:attrNameLst>
                                      </p:cBhvr>
                                      <p:tavLst>
                                        <p:tav tm="0">
                                          <p:val>
                                            <p:fltVal val="0"/>
                                          </p:val>
                                        </p:tav>
                                        <p:tav tm="100000">
                                          <p:val>
                                            <p:strVal val="#ppt_w"/>
                                          </p:val>
                                        </p:tav>
                                      </p:tavLst>
                                    </p:anim>
                                    <p:anim calcmode="lin" valueType="num">
                                      <p:cBhvr>
                                        <p:cTn id="24" dur="500" fill="hold"/>
                                        <p:tgtEl>
                                          <p:spTgt spid="807943"/>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nodeType="clickEffect">
                                  <p:stCondLst>
                                    <p:cond delay="0"/>
                                  </p:stCondLst>
                                  <p:childTnLst>
                                    <p:set>
                                      <p:cBhvr>
                                        <p:cTn id="28" dur="1" fill="hold">
                                          <p:stCondLst>
                                            <p:cond delay="0"/>
                                          </p:stCondLst>
                                        </p:cTn>
                                        <p:tgtEl>
                                          <p:spTgt spid="807942"/>
                                        </p:tgtEl>
                                        <p:attrNameLst>
                                          <p:attrName>style.visibility</p:attrName>
                                        </p:attrNameLst>
                                      </p:cBhvr>
                                      <p:to>
                                        <p:strVal val="visible"/>
                                      </p:to>
                                    </p:set>
                                    <p:anim calcmode="lin" valueType="num">
                                      <p:cBhvr>
                                        <p:cTn id="29" dur="500" fill="hold"/>
                                        <p:tgtEl>
                                          <p:spTgt spid="807942"/>
                                        </p:tgtEl>
                                        <p:attrNameLst>
                                          <p:attrName>ppt_x</p:attrName>
                                        </p:attrNameLst>
                                      </p:cBhvr>
                                      <p:tavLst>
                                        <p:tav tm="0">
                                          <p:val>
                                            <p:strVal val="#ppt_x-#ppt_w/2"/>
                                          </p:val>
                                        </p:tav>
                                        <p:tav tm="100000">
                                          <p:val>
                                            <p:strVal val="#ppt_x"/>
                                          </p:val>
                                        </p:tav>
                                      </p:tavLst>
                                    </p:anim>
                                    <p:anim calcmode="lin" valueType="num">
                                      <p:cBhvr>
                                        <p:cTn id="30" dur="500" fill="hold"/>
                                        <p:tgtEl>
                                          <p:spTgt spid="807942"/>
                                        </p:tgtEl>
                                        <p:attrNameLst>
                                          <p:attrName>ppt_y</p:attrName>
                                        </p:attrNameLst>
                                      </p:cBhvr>
                                      <p:tavLst>
                                        <p:tav tm="0">
                                          <p:val>
                                            <p:strVal val="#ppt_y"/>
                                          </p:val>
                                        </p:tav>
                                        <p:tav tm="100000">
                                          <p:val>
                                            <p:strVal val="#ppt_y"/>
                                          </p:val>
                                        </p:tav>
                                      </p:tavLst>
                                    </p:anim>
                                    <p:anim calcmode="lin" valueType="num">
                                      <p:cBhvr>
                                        <p:cTn id="31" dur="500" fill="hold"/>
                                        <p:tgtEl>
                                          <p:spTgt spid="807942"/>
                                        </p:tgtEl>
                                        <p:attrNameLst>
                                          <p:attrName>ppt_w</p:attrName>
                                        </p:attrNameLst>
                                      </p:cBhvr>
                                      <p:tavLst>
                                        <p:tav tm="0">
                                          <p:val>
                                            <p:fltVal val="0"/>
                                          </p:val>
                                        </p:tav>
                                        <p:tav tm="100000">
                                          <p:val>
                                            <p:strVal val="#ppt_w"/>
                                          </p:val>
                                        </p:tav>
                                      </p:tavLst>
                                    </p:anim>
                                    <p:anim calcmode="lin" valueType="num">
                                      <p:cBhvr>
                                        <p:cTn id="32" dur="500" fill="hold"/>
                                        <p:tgtEl>
                                          <p:spTgt spid="807942"/>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5" presetClass="entr" presetSubtype="0" fill="hold" nodeType="clickEffect">
                                  <p:stCondLst>
                                    <p:cond delay="0"/>
                                  </p:stCondLst>
                                  <p:childTnLst>
                                    <p:set>
                                      <p:cBhvr>
                                        <p:cTn id="36" dur="1" fill="hold">
                                          <p:stCondLst>
                                            <p:cond delay="0"/>
                                          </p:stCondLst>
                                        </p:cTn>
                                        <p:tgtEl>
                                          <p:spTgt spid="807938"/>
                                        </p:tgtEl>
                                        <p:attrNameLst>
                                          <p:attrName>style.visibility</p:attrName>
                                        </p:attrNameLst>
                                      </p:cBhvr>
                                      <p:to>
                                        <p:strVal val="visible"/>
                                      </p:to>
                                    </p:set>
                                    <p:anim calcmode="lin" valueType="num">
                                      <p:cBhvr>
                                        <p:cTn id="37" dur="1000" fill="hold"/>
                                        <p:tgtEl>
                                          <p:spTgt spid="807938"/>
                                        </p:tgtEl>
                                        <p:attrNameLst>
                                          <p:attrName>ppt_w</p:attrName>
                                        </p:attrNameLst>
                                      </p:cBhvr>
                                      <p:tavLst>
                                        <p:tav tm="0">
                                          <p:val>
                                            <p:fltVal val="0"/>
                                          </p:val>
                                        </p:tav>
                                        <p:tav tm="100000">
                                          <p:val>
                                            <p:strVal val="#ppt_w"/>
                                          </p:val>
                                        </p:tav>
                                      </p:tavLst>
                                    </p:anim>
                                    <p:anim calcmode="lin" valueType="num">
                                      <p:cBhvr>
                                        <p:cTn id="38" dur="1000" fill="hold"/>
                                        <p:tgtEl>
                                          <p:spTgt spid="807938"/>
                                        </p:tgtEl>
                                        <p:attrNameLst>
                                          <p:attrName>ppt_h</p:attrName>
                                        </p:attrNameLst>
                                      </p:cBhvr>
                                      <p:tavLst>
                                        <p:tav tm="0">
                                          <p:val>
                                            <p:fltVal val="0"/>
                                          </p:val>
                                        </p:tav>
                                        <p:tav tm="100000">
                                          <p:val>
                                            <p:strVal val="#ppt_h"/>
                                          </p:val>
                                        </p:tav>
                                      </p:tavLst>
                                    </p:anim>
                                    <p:anim calcmode="lin" valueType="num">
                                      <p:cBhvr>
                                        <p:cTn id="39" dur="1000" fill="hold"/>
                                        <p:tgtEl>
                                          <p:spTgt spid="807938"/>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80793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2" fill="hold" grpId="0" nodeType="clickEffect">
                                  <p:stCondLst>
                                    <p:cond delay="0"/>
                                  </p:stCondLst>
                                  <p:childTnLst>
                                    <p:set>
                                      <p:cBhvr>
                                        <p:cTn id="44" dur="1" fill="hold">
                                          <p:stCondLst>
                                            <p:cond delay="0"/>
                                          </p:stCondLst>
                                        </p:cTn>
                                        <p:tgtEl>
                                          <p:spTgt spid="807944"/>
                                        </p:tgtEl>
                                        <p:attrNameLst>
                                          <p:attrName>style.visibility</p:attrName>
                                        </p:attrNameLst>
                                      </p:cBhvr>
                                      <p:to>
                                        <p:strVal val="visible"/>
                                      </p:to>
                                    </p:set>
                                    <p:anim calcmode="lin" valueType="num">
                                      <p:cBhvr>
                                        <p:cTn id="45" dur="500" fill="hold"/>
                                        <p:tgtEl>
                                          <p:spTgt spid="807944"/>
                                        </p:tgtEl>
                                        <p:attrNameLst>
                                          <p:attrName>ppt_x</p:attrName>
                                        </p:attrNameLst>
                                      </p:cBhvr>
                                      <p:tavLst>
                                        <p:tav tm="0">
                                          <p:val>
                                            <p:strVal val="#ppt_x+#ppt_w/2"/>
                                          </p:val>
                                        </p:tav>
                                        <p:tav tm="100000">
                                          <p:val>
                                            <p:strVal val="#ppt_x"/>
                                          </p:val>
                                        </p:tav>
                                      </p:tavLst>
                                    </p:anim>
                                    <p:anim calcmode="lin" valueType="num">
                                      <p:cBhvr>
                                        <p:cTn id="46" dur="500" fill="hold"/>
                                        <p:tgtEl>
                                          <p:spTgt spid="807944"/>
                                        </p:tgtEl>
                                        <p:attrNameLst>
                                          <p:attrName>ppt_y</p:attrName>
                                        </p:attrNameLst>
                                      </p:cBhvr>
                                      <p:tavLst>
                                        <p:tav tm="0">
                                          <p:val>
                                            <p:strVal val="#ppt_y"/>
                                          </p:val>
                                        </p:tav>
                                        <p:tav tm="100000">
                                          <p:val>
                                            <p:strVal val="#ppt_y"/>
                                          </p:val>
                                        </p:tav>
                                      </p:tavLst>
                                    </p:anim>
                                    <p:anim calcmode="lin" valueType="num">
                                      <p:cBhvr>
                                        <p:cTn id="47" dur="500" fill="hold"/>
                                        <p:tgtEl>
                                          <p:spTgt spid="807944"/>
                                        </p:tgtEl>
                                        <p:attrNameLst>
                                          <p:attrName>ppt_w</p:attrName>
                                        </p:attrNameLst>
                                      </p:cBhvr>
                                      <p:tavLst>
                                        <p:tav tm="0">
                                          <p:val>
                                            <p:fltVal val="0"/>
                                          </p:val>
                                        </p:tav>
                                        <p:tav tm="100000">
                                          <p:val>
                                            <p:strVal val="#ppt_w"/>
                                          </p:val>
                                        </p:tav>
                                      </p:tavLst>
                                    </p:anim>
                                    <p:anim calcmode="lin" valueType="num">
                                      <p:cBhvr>
                                        <p:cTn id="48" dur="500" fill="hold"/>
                                        <p:tgtEl>
                                          <p:spTgt spid="8079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41" grpId="0" animBg="1" autoUpdateAnimBg="0"/>
      <p:bldP spid="807943" grpId="0" animBg="1" autoUpdateAnimBg="0"/>
      <p:bldP spid="807944"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143000" y="457200"/>
            <a:ext cx="7793038" cy="1143000"/>
          </a:xfrm>
        </p:spPr>
        <p:txBody>
          <a:bodyPr/>
          <a:lstStyle/>
          <a:p>
            <a:pPr eaLnBrk="1" hangingPunct="1"/>
            <a:r>
              <a:rPr lang="en-US" altLang="zh-CN" smtClean="0">
                <a:cs typeface="Arial" charset="0"/>
              </a:rPr>
              <a:t>Dynamic addressing:</a:t>
            </a:r>
            <a:r>
              <a:rPr lang="en-US" altLang="zh-CN" smtClean="0">
                <a:solidFill>
                  <a:schemeClr val="accent2"/>
                </a:solidFill>
                <a:cs typeface="Arial" charset="0"/>
              </a:rPr>
              <a:t> </a:t>
            </a:r>
            <a:r>
              <a:rPr lang="en-US" altLang="zh-CN" smtClean="0">
                <a:solidFill>
                  <a:schemeClr val="hlink"/>
                </a:solidFill>
                <a:cs typeface="Arial" charset="0"/>
              </a:rPr>
              <a:t>BOOTP</a:t>
            </a:r>
          </a:p>
        </p:txBody>
      </p:sp>
      <p:pic>
        <p:nvPicPr>
          <p:cNvPr id="80998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190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88" name="Rectangle 4"/>
          <p:cNvSpPr>
            <a:spLocks noChangeArrowheads="1"/>
          </p:cNvSpPr>
          <p:nvPr/>
        </p:nvSpPr>
        <p:spPr bwMode="auto">
          <a:xfrm>
            <a:off x="457200" y="3962400"/>
            <a:ext cx="2514600" cy="990600"/>
          </a:xfrm>
          <a:prstGeom prst="rect">
            <a:avLst/>
          </a:prstGeom>
          <a:solidFill>
            <a:srgbClr val="CCFFCC"/>
          </a:solidFill>
          <a:ln w="38100">
            <a:solidFill>
              <a:schemeClr val="tx1"/>
            </a:solidFill>
            <a:miter lim="800000"/>
            <a:headEnd/>
            <a:tailEnd/>
          </a:ln>
          <a:effectLst>
            <a:outerShdw dist="107763" dir="2700000" algn="ctr" rotWithShape="0">
              <a:schemeClr val="bg2"/>
            </a:outerShdw>
          </a:effectLst>
        </p:spPr>
        <p:txBody>
          <a:bodyPr wrap="none" anchor="ctr"/>
          <a:lstStyle/>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MAC:</a:t>
            </a:r>
            <a:r>
              <a:rPr lang="en-US" altLang="zh-CN" sz="2400" b="1">
                <a:solidFill>
                  <a:schemeClr val="accent2"/>
                </a:solidFill>
                <a:effectLst>
                  <a:outerShdw blurRad="38100" dist="38100" dir="2700000" algn="tl">
                    <a:srgbClr val="000000"/>
                  </a:outerShdw>
                </a:effectLst>
                <a:latin typeface="Arial" charset="0"/>
                <a:ea typeface="宋体" pitchFamily="2" charset="-122"/>
              </a:rPr>
              <a:t> 	Known</a:t>
            </a:r>
          </a:p>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IP: 	</a:t>
            </a:r>
            <a:r>
              <a:rPr lang="en-US" altLang="zh-CN" sz="2400" b="1">
                <a:solidFill>
                  <a:srgbClr val="FF0000"/>
                </a:solidFill>
                <a:effectLst>
                  <a:outerShdw blurRad="38100" dist="38100" dir="2700000" algn="tl">
                    <a:srgbClr val="000000"/>
                  </a:outerShdw>
                </a:effectLst>
                <a:latin typeface="Arial" charset="0"/>
                <a:ea typeface="宋体" pitchFamily="2" charset="-122"/>
              </a:rPr>
              <a:t>Unknown</a:t>
            </a:r>
          </a:p>
        </p:txBody>
      </p:sp>
      <p:sp>
        <p:nvSpPr>
          <p:cNvPr id="809989" name="AutoShape 5"/>
          <p:cNvSpPr>
            <a:spLocks noChangeArrowheads="1"/>
          </p:cNvSpPr>
          <p:nvPr/>
        </p:nvSpPr>
        <p:spPr bwMode="auto">
          <a:xfrm>
            <a:off x="2514600" y="1981200"/>
            <a:ext cx="38862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rgbClr val="FFCCFF"/>
              </a:gs>
              <a:gs pos="100000">
                <a:srgbClr val="FF5050"/>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UDP Broadcast</a:t>
            </a:r>
          </a:p>
        </p:txBody>
      </p:sp>
      <p:sp>
        <p:nvSpPr>
          <p:cNvPr id="809990" name="AutoShape 6"/>
          <p:cNvSpPr>
            <a:spLocks noChangeArrowheads="1"/>
          </p:cNvSpPr>
          <p:nvPr/>
        </p:nvSpPr>
        <p:spPr bwMode="auto">
          <a:xfrm flipH="1">
            <a:off x="2438400" y="2743200"/>
            <a:ext cx="38862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chemeClr val="hlink"/>
              </a:gs>
              <a:gs pos="100000">
                <a:schemeClr val="accent2"/>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solidFill>
                  <a:schemeClr val="bg1"/>
                </a:solidFill>
                <a:effectLst>
                  <a:outerShdw blurRad="38100" dist="38100" dir="2700000" algn="tl">
                    <a:srgbClr val="000000"/>
                  </a:outerShdw>
                </a:effectLst>
                <a:latin typeface="Arial Black" pitchFamily="34" charset="0"/>
                <a:ea typeface="宋体" pitchFamily="2" charset="-122"/>
              </a:rPr>
              <a:t>UDP Broadcast</a:t>
            </a:r>
          </a:p>
        </p:txBody>
      </p:sp>
      <p:grpSp>
        <p:nvGrpSpPr>
          <p:cNvPr id="2" name="Group 7"/>
          <p:cNvGrpSpPr>
            <a:grpSpLocks/>
          </p:cNvGrpSpPr>
          <p:nvPr/>
        </p:nvGrpSpPr>
        <p:grpSpPr bwMode="auto">
          <a:xfrm>
            <a:off x="6527800" y="1981200"/>
            <a:ext cx="2616200" cy="2484438"/>
            <a:chOff x="4080" y="864"/>
            <a:chExt cx="2238" cy="2124"/>
          </a:xfrm>
        </p:grpSpPr>
        <p:pic>
          <p:nvPicPr>
            <p:cNvPr id="58378"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864"/>
              <a:ext cx="124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93" name="Text Box 9"/>
            <p:cNvSpPr txBox="1">
              <a:spLocks noChangeArrowheads="1"/>
            </p:cNvSpPr>
            <p:nvPr/>
          </p:nvSpPr>
          <p:spPr bwMode="auto">
            <a:xfrm>
              <a:off x="4080" y="2544"/>
              <a:ext cx="2238" cy="444"/>
            </a:xfrm>
            <a:prstGeom prst="rect">
              <a:avLst/>
            </a:prstGeom>
            <a:noFill/>
            <a:ln w="9525">
              <a:noFill/>
              <a:miter lim="800000"/>
              <a:headEnd/>
              <a:tailEnd/>
            </a:ln>
            <a:effectLst/>
          </p:spPr>
          <p:txBody>
            <a:bodyPr wrap="none">
              <a:spAutoFit/>
            </a:bodyPr>
            <a:lstStyle/>
            <a:p>
              <a:pPr eaLnBrk="0" hangingPunct="0">
                <a:buClr>
                  <a:srgbClr val="6699FF"/>
                </a:buClr>
                <a:buFont typeface="Wingdings 3" pitchFamily="18" charset="2"/>
                <a:buNone/>
                <a:defRPr/>
              </a:pPr>
              <a:r>
                <a:rPr lang="en-US" altLang="zh-CN" sz="2800" b="1">
                  <a:effectLst>
                    <a:outerShdw blurRad="38100" dist="38100" dir="2700000" algn="tl">
                      <a:srgbClr val="C0C0C0"/>
                    </a:outerShdw>
                  </a:effectLst>
                  <a:latin typeface="Arial" charset="0"/>
                  <a:ea typeface="宋体" pitchFamily="2" charset="-122"/>
                </a:rPr>
                <a:t>BOOTP server</a:t>
              </a:r>
            </a:p>
          </p:txBody>
        </p:sp>
      </p:grpSp>
      <p:sp>
        <p:nvSpPr>
          <p:cNvPr id="809994" name="Rectangle 10"/>
          <p:cNvSpPr>
            <a:spLocks noChangeArrowheads="1"/>
          </p:cNvSpPr>
          <p:nvPr/>
        </p:nvSpPr>
        <p:spPr bwMode="auto">
          <a:xfrm>
            <a:off x="6300788" y="4416425"/>
            <a:ext cx="2590800" cy="1676400"/>
          </a:xfrm>
          <a:prstGeom prst="rect">
            <a:avLst/>
          </a:prstGeom>
          <a:solidFill>
            <a:srgbClr val="FFFFCC"/>
          </a:solidFill>
          <a:ln w="38100">
            <a:solidFill>
              <a:schemeClr val="tx1"/>
            </a:solidFill>
            <a:miter lim="800000"/>
            <a:headEnd/>
            <a:tailEnd/>
          </a:ln>
          <a:effectLst>
            <a:outerShdw dist="107763" dir="2700000" algn="ctr" rotWithShape="0">
              <a:schemeClr val="bg2"/>
            </a:outerShdw>
          </a:effectLst>
        </p:spPr>
        <p:txBody>
          <a:bodyPr wrap="none" anchor="ctr"/>
          <a:lstStyle/>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MAC</a:t>
            </a:r>
            <a:r>
              <a:rPr lang="en-US" altLang="zh-CN" sz="2800" b="1">
                <a:solidFill>
                  <a:schemeClr val="accent2"/>
                </a:solidFill>
                <a:effectLst>
                  <a:outerShdw blurRad="38100" dist="38100" dir="2700000" algn="tl">
                    <a:srgbClr val="000000"/>
                  </a:outerShdw>
                </a:effectLst>
                <a:latin typeface="Arial" charset="0"/>
                <a:ea typeface="宋体" pitchFamily="2" charset="-122"/>
              </a:rPr>
              <a:t>1</a:t>
            </a:r>
            <a:r>
              <a:rPr lang="en-US" altLang="zh-CN" sz="2800" b="1">
                <a:effectLst>
                  <a:outerShdw blurRad="38100" dist="38100" dir="2700000" algn="tl">
                    <a:srgbClr val="FFFFFF"/>
                  </a:outerShdw>
                </a:effectLst>
                <a:latin typeface="Arial" charset="0"/>
                <a:ea typeface="宋体" pitchFamily="2" charset="-122"/>
              </a:rPr>
              <a:t> – IP</a:t>
            </a:r>
            <a:r>
              <a:rPr lang="en-US" altLang="zh-CN" sz="2800" b="1">
                <a:solidFill>
                  <a:srgbClr val="FF0000"/>
                </a:solidFill>
                <a:effectLst>
                  <a:outerShdw blurRad="38100" dist="38100" dir="2700000" algn="tl">
                    <a:srgbClr val="000000"/>
                  </a:outerShdw>
                </a:effectLst>
                <a:latin typeface="Arial" charset="0"/>
                <a:ea typeface="宋体" pitchFamily="2" charset="-122"/>
              </a:rPr>
              <a:t>1</a:t>
            </a:r>
          </a:p>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MAC</a:t>
            </a:r>
            <a:r>
              <a:rPr lang="en-US" altLang="zh-CN" sz="2800" b="1">
                <a:solidFill>
                  <a:schemeClr val="accent2"/>
                </a:solidFill>
                <a:effectLst>
                  <a:outerShdw blurRad="38100" dist="38100" dir="2700000" algn="tl">
                    <a:srgbClr val="000000"/>
                  </a:outerShdw>
                </a:effectLst>
                <a:latin typeface="Arial" charset="0"/>
                <a:ea typeface="宋体" pitchFamily="2" charset="-122"/>
              </a:rPr>
              <a:t>2</a:t>
            </a:r>
            <a:r>
              <a:rPr lang="en-US" altLang="zh-CN" sz="2800" b="1">
                <a:effectLst>
                  <a:outerShdw blurRad="38100" dist="38100" dir="2700000" algn="tl">
                    <a:srgbClr val="FFFFFF"/>
                  </a:outerShdw>
                </a:effectLst>
                <a:latin typeface="Arial" charset="0"/>
                <a:ea typeface="宋体" pitchFamily="2" charset="-122"/>
              </a:rPr>
              <a:t> – IP</a:t>
            </a:r>
            <a:r>
              <a:rPr lang="en-US" altLang="zh-CN" sz="2800" b="1">
                <a:solidFill>
                  <a:srgbClr val="FF0000"/>
                </a:solidFill>
                <a:effectLst>
                  <a:outerShdw blurRad="38100" dist="38100" dir="2700000" algn="tl">
                    <a:srgbClr val="000000"/>
                  </a:outerShdw>
                </a:effectLst>
                <a:latin typeface="Arial" charset="0"/>
                <a:ea typeface="宋体" pitchFamily="2" charset="-122"/>
              </a:rPr>
              <a:t>2</a:t>
            </a:r>
          </a:p>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MAC</a:t>
            </a:r>
            <a:r>
              <a:rPr lang="en-US" altLang="zh-CN" sz="2800" b="1">
                <a:solidFill>
                  <a:schemeClr val="accent2"/>
                </a:solidFill>
                <a:effectLst>
                  <a:outerShdw blurRad="38100" dist="38100" dir="2700000" algn="tl">
                    <a:srgbClr val="000000"/>
                  </a:outerShdw>
                </a:effectLst>
                <a:latin typeface="Arial" charset="0"/>
                <a:ea typeface="宋体" pitchFamily="2" charset="-122"/>
              </a:rPr>
              <a:t>3</a:t>
            </a:r>
            <a:r>
              <a:rPr lang="en-US" altLang="zh-CN" sz="2800" b="1">
                <a:effectLst>
                  <a:outerShdw blurRad="38100" dist="38100" dir="2700000" algn="tl">
                    <a:srgbClr val="FFFFFF"/>
                  </a:outerShdw>
                </a:effectLst>
                <a:latin typeface="Arial" charset="0"/>
                <a:ea typeface="宋体" pitchFamily="2" charset="-122"/>
              </a:rPr>
              <a:t> – IP</a:t>
            </a:r>
            <a:r>
              <a:rPr lang="en-US" altLang="zh-CN" sz="2800" b="1">
                <a:solidFill>
                  <a:srgbClr val="FF0000"/>
                </a:solidFill>
                <a:effectLst>
                  <a:outerShdw blurRad="38100" dist="38100" dir="2700000" algn="tl">
                    <a:srgbClr val="000000"/>
                  </a:outerShdw>
                </a:effectLst>
                <a:latin typeface="Arial" charset="0"/>
                <a:ea typeface="宋体" pitchFamily="2" charset="-122"/>
              </a:rPr>
              <a:t>3</a:t>
            </a:r>
          </a:p>
        </p:txBody>
      </p:sp>
      <p:sp>
        <p:nvSpPr>
          <p:cNvPr id="809995" name="AutoShape 11"/>
          <p:cNvSpPr>
            <a:spLocks noChangeArrowheads="1"/>
          </p:cNvSpPr>
          <p:nvPr/>
        </p:nvSpPr>
        <p:spPr bwMode="auto">
          <a:xfrm>
            <a:off x="3124200" y="4149725"/>
            <a:ext cx="3032125" cy="1727200"/>
          </a:xfrm>
          <a:prstGeom prst="wedgeRectCallout">
            <a:avLst>
              <a:gd name="adj1" fmla="val -51727"/>
              <a:gd name="adj2" fmla="val -90347"/>
            </a:avLst>
          </a:prstGeom>
          <a:solidFill>
            <a:srgbClr val="FFCCFF"/>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IP Address</a:t>
            </a:r>
          </a:p>
          <a:p>
            <a:pP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Gateway</a:t>
            </a:r>
          </a:p>
          <a:p>
            <a:pP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IP of server</a:t>
            </a:r>
          </a:p>
          <a:p>
            <a:pP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Vendor-specific</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09987"/>
                                        </p:tgtEl>
                                        <p:attrNameLst>
                                          <p:attrName>style.visibility</p:attrName>
                                        </p:attrNameLst>
                                      </p:cBhvr>
                                      <p:to>
                                        <p:strVal val="visible"/>
                                      </p:to>
                                    </p:set>
                                    <p:animEffect transition="in" filter="dissolve">
                                      <p:cBhvr>
                                        <p:cTn id="7" dur="500"/>
                                        <p:tgtEl>
                                          <p:spTgt spid="8099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09988"/>
                                        </p:tgtEl>
                                        <p:attrNameLst>
                                          <p:attrName>style.visibility</p:attrName>
                                        </p:attrNameLst>
                                      </p:cBhvr>
                                      <p:to>
                                        <p:strVal val="visible"/>
                                      </p:to>
                                    </p:set>
                                    <p:animEffect transition="in" filter="dissolve">
                                      <p:cBhvr>
                                        <p:cTn id="11" dur="500"/>
                                        <p:tgtEl>
                                          <p:spTgt spid="8099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809989"/>
                                        </p:tgtEl>
                                        <p:attrNameLst>
                                          <p:attrName>style.visibility</p:attrName>
                                        </p:attrNameLst>
                                      </p:cBhvr>
                                      <p:to>
                                        <p:strVal val="visible"/>
                                      </p:to>
                                    </p:set>
                                    <p:anim calcmode="lin" valueType="num">
                                      <p:cBhvr>
                                        <p:cTn id="21" dur="500" fill="hold"/>
                                        <p:tgtEl>
                                          <p:spTgt spid="809989"/>
                                        </p:tgtEl>
                                        <p:attrNameLst>
                                          <p:attrName>ppt_x</p:attrName>
                                        </p:attrNameLst>
                                      </p:cBhvr>
                                      <p:tavLst>
                                        <p:tav tm="0">
                                          <p:val>
                                            <p:strVal val="#ppt_x-#ppt_w/2"/>
                                          </p:val>
                                        </p:tav>
                                        <p:tav tm="100000">
                                          <p:val>
                                            <p:strVal val="#ppt_x"/>
                                          </p:val>
                                        </p:tav>
                                      </p:tavLst>
                                    </p:anim>
                                    <p:anim calcmode="lin" valueType="num">
                                      <p:cBhvr>
                                        <p:cTn id="22" dur="500" fill="hold"/>
                                        <p:tgtEl>
                                          <p:spTgt spid="809989"/>
                                        </p:tgtEl>
                                        <p:attrNameLst>
                                          <p:attrName>ppt_y</p:attrName>
                                        </p:attrNameLst>
                                      </p:cBhvr>
                                      <p:tavLst>
                                        <p:tav tm="0">
                                          <p:val>
                                            <p:strVal val="#ppt_y"/>
                                          </p:val>
                                        </p:tav>
                                        <p:tav tm="100000">
                                          <p:val>
                                            <p:strVal val="#ppt_y"/>
                                          </p:val>
                                        </p:tav>
                                      </p:tavLst>
                                    </p:anim>
                                    <p:anim calcmode="lin" valueType="num">
                                      <p:cBhvr>
                                        <p:cTn id="23" dur="500" fill="hold"/>
                                        <p:tgtEl>
                                          <p:spTgt spid="809989"/>
                                        </p:tgtEl>
                                        <p:attrNameLst>
                                          <p:attrName>ppt_w</p:attrName>
                                        </p:attrNameLst>
                                      </p:cBhvr>
                                      <p:tavLst>
                                        <p:tav tm="0">
                                          <p:val>
                                            <p:fltVal val="0"/>
                                          </p:val>
                                        </p:tav>
                                        <p:tav tm="100000">
                                          <p:val>
                                            <p:strVal val="#ppt_w"/>
                                          </p:val>
                                        </p:tav>
                                      </p:tavLst>
                                    </p:anim>
                                    <p:anim calcmode="lin" valueType="num">
                                      <p:cBhvr>
                                        <p:cTn id="24" dur="500" fill="hold"/>
                                        <p:tgtEl>
                                          <p:spTgt spid="809989"/>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09994"/>
                                        </p:tgtEl>
                                        <p:attrNameLst>
                                          <p:attrName>style.visibility</p:attrName>
                                        </p:attrNameLst>
                                      </p:cBhvr>
                                      <p:to>
                                        <p:strVal val="visible"/>
                                      </p:to>
                                    </p:set>
                                    <p:animEffect transition="in" filter="dissolve">
                                      <p:cBhvr>
                                        <p:cTn id="29" dur="500"/>
                                        <p:tgtEl>
                                          <p:spTgt spid="8099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2" fill="hold" grpId="0" nodeType="clickEffect">
                                  <p:stCondLst>
                                    <p:cond delay="0"/>
                                  </p:stCondLst>
                                  <p:childTnLst>
                                    <p:set>
                                      <p:cBhvr>
                                        <p:cTn id="33" dur="1" fill="hold">
                                          <p:stCondLst>
                                            <p:cond delay="0"/>
                                          </p:stCondLst>
                                        </p:cTn>
                                        <p:tgtEl>
                                          <p:spTgt spid="809990"/>
                                        </p:tgtEl>
                                        <p:attrNameLst>
                                          <p:attrName>style.visibility</p:attrName>
                                        </p:attrNameLst>
                                      </p:cBhvr>
                                      <p:to>
                                        <p:strVal val="visible"/>
                                      </p:to>
                                    </p:set>
                                    <p:anim calcmode="lin" valueType="num">
                                      <p:cBhvr>
                                        <p:cTn id="34" dur="500" fill="hold"/>
                                        <p:tgtEl>
                                          <p:spTgt spid="809990"/>
                                        </p:tgtEl>
                                        <p:attrNameLst>
                                          <p:attrName>ppt_x</p:attrName>
                                        </p:attrNameLst>
                                      </p:cBhvr>
                                      <p:tavLst>
                                        <p:tav tm="0">
                                          <p:val>
                                            <p:strVal val="#ppt_x+#ppt_w/2"/>
                                          </p:val>
                                        </p:tav>
                                        <p:tav tm="100000">
                                          <p:val>
                                            <p:strVal val="#ppt_x"/>
                                          </p:val>
                                        </p:tav>
                                      </p:tavLst>
                                    </p:anim>
                                    <p:anim calcmode="lin" valueType="num">
                                      <p:cBhvr>
                                        <p:cTn id="35" dur="500" fill="hold"/>
                                        <p:tgtEl>
                                          <p:spTgt spid="809990"/>
                                        </p:tgtEl>
                                        <p:attrNameLst>
                                          <p:attrName>ppt_y</p:attrName>
                                        </p:attrNameLst>
                                      </p:cBhvr>
                                      <p:tavLst>
                                        <p:tav tm="0">
                                          <p:val>
                                            <p:strVal val="#ppt_y"/>
                                          </p:val>
                                        </p:tav>
                                        <p:tav tm="100000">
                                          <p:val>
                                            <p:strVal val="#ppt_y"/>
                                          </p:val>
                                        </p:tav>
                                      </p:tavLst>
                                    </p:anim>
                                    <p:anim calcmode="lin" valueType="num">
                                      <p:cBhvr>
                                        <p:cTn id="36" dur="500" fill="hold"/>
                                        <p:tgtEl>
                                          <p:spTgt spid="809990"/>
                                        </p:tgtEl>
                                        <p:attrNameLst>
                                          <p:attrName>ppt_w</p:attrName>
                                        </p:attrNameLst>
                                      </p:cBhvr>
                                      <p:tavLst>
                                        <p:tav tm="0">
                                          <p:val>
                                            <p:fltVal val="0"/>
                                          </p:val>
                                        </p:tav>
                                        <p:tav tm="100000">
                                          <p:val>
                                            <p:strVal val="#ppt_w"/>
                                          </p:val>
                                        </p:tav>
                                      </p:tavLst>
                                    </p:anim>
                                    <p:anim calcmode="lin" valueType="num">
                                      <p:cBhvr>
                                        <p:cTn id="37" dur="500" fill="hold"/>
                                        <p:tgtEl>
                                          <p:spTgt spid="809990"/>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528" fill="hold" grpId="0" nodeType="clickEffect">
                                  <p:stCondLst>
                                    <p:cond delay="0"/>
                                  </p:stCondLst>
                                  <p:childTnLst>
                                    <p:set>
                                      <p:cBhvr>
                                        <p:cTn id="41" dur="1" fill="hold">
                                          <p:stCondLst>
                                            <p:cond delay="0"/>
                                          </p:stCondLst>
                                        </p:cTn>
                                        <p:tgtEl>
                                          <p:spTgt spid="809995"/>
                                        </p:tgtEl>
                                        <p:attrNameLst>
                                          <p:attrName>style.visibility</p:attrName>
                                        </p:attrNameLst>
                                      </p:cBhvr>
                                      <p:to>
                                        <p:strVal val="visible"/>
                                      </p:to>
                                    </p:set>
                                    <p:anim calcmode="lin" valueType="num">
                                      <p:cBhvr>
                                        <p:cTn id="42" dur="500" fill="hold"/>
                                        <p:tgtEl>
                                          <p:spTgt spid="809995"/>
                                        </p:tgtEl>
                                        <p:attrNameLst>
                                          <p:attrName>ppt_w</p:attrName>
                                        </p:attrNameLst>
                                      </p:cBhvr>
                                      <p:tavLst>
                                        <p:tav tm="0">
                                          <p:val>
                                            <p:fltVal val="0"/>
                                          </p:val>
                                        </p:tav>
                                        <p:tav tm="100000">
                                          <p:val>
                                            <p:strVal val="#ppt_w"/>
                                          </p:val>
                                        </p:tav>
                                      </p:tavLst>
                                    </p:anim>
                                    <p:anim calcmode="lin" valueType="num">
                                      <p:cBhvr>
                                        <p:cTn id="43" dur="500" fill="hold"/>
                                        <p:tgtEl>
                                          <p:spTgt spid="809995"/>
                                        </p:tgtEl>
                                        <p:attrNameLst>
                                          <p:attrName>ppt_h</p:attrName>
                                        </p:attrNameLst>
                                      </p:cBhvr>
                                      <p:tavLst>
                                        <p:tav tm="0">
                                          <p:val>
                                            <p:fltVal val="0"/>
                                          </p:val>
                                        </p:tav>
                                        <p:tav tm="100000">
                                          <p:val>
                                            <p:strVal val="#ppt_h"/>
                                          </p:val>
                                        </p:tav>
                                      </p:tavLst>
                                    </p:anim>
                                    <p:anim calcmode="lin" valueType="num">
                                      <p:cBhvr>
                                        <p:cTn id="44" dur="500" fill="hold"/>
                                        <p:tgtEl>
                                          <p:spTgt spid="809995"/>
                                        </p:tgtEl>
                                        <p:attrNameLst>
                                          <p:attrName>ppt_x</p:attrName>
                                        </p:attrNameLst>
                                      </p:cBhvr>
                                      <p:tavLst>
                                        <p:tav tm="0">
                                          <p:val>
                                            <p:fltVal val="0.5"/>
                                          </p:val>
                                        </p:tav>
                                        <p:tav tm="100000">
                                          <p:val>
                                            <p:strVal val="#ppt_x"/>
                                          </p:val>
                                        </p:tav>
                                      </p:tavLst>
                                    </p:anim>
                                    <p:anim calcmode="lin" valueType="num">
                                      <p:cBhvr>
                                        <p:cTn id="45" dur="500" fill="hold"/>
                                        <p:tgtEl>
                                          <p:spTgt spid="80999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8" grpId="0" animBg="1" autoUpdateAnimBg="0"/>
      <p:bldP spid="809989" grpId="0" animBg="1" autoUpdateAnimBg="0"/>
      <p:bldP spid="809990" grpId="0" animBg="1" autoUpdateAnimBg="0"/>
      <p:bldP spid="809994" grpId="0" animBg="1" autoUpdateAnimBg="0"/>
      <p:bldP spid="809995"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990600" y="457200"/>
            <a:ext cx="7793038" cy="1143000"/>
          </a:xfrm>
        </p:spPr>
        <p:txBody>
          <a:bodyPr/>
          <a:lstStyle/>
          <a:p>
            <a:pPr eaLnBrk="1" hangingPunct="1"/>
            <a:r>
              <a:rPr lang="en-US" altLang="zh-CN" smtClean="0">
                <a:cs typeface="Arial" charset="0"/>
              </a:rPr>
              <a:t>Dynamic addressing:</a:t>
            </a:r>
            <a:r>
              <a:rPr lang="en-US" altLang="zh-CN" smtClean="0">
                <a:solidFill>
                  <a:schemeClr val="accent2"/>
                </a:solidFill>
                <a:cs typeface="Arial" charset="0"/>
              </a:rPr>
              <a:t> </a:t>
            </a:r>
            <a:r>
              <a:rPr lang="en-US" altLang="zh-CN" smtClean="0">
                <a:solidFill>
                  <a:schemeClr val="hlink"/>
                </a:solidFill>
                <a:cs typeface="Arial" charset="0"/>
              </a:rPr>
              <a:t>DHCP</a:t>
            </a:r>
          </a:p>
        </p:txBody>
      </p:sp>
      <p:pic>
        <p:nvPicPr>
          <p:cNvPr id="812035" name="Picture 10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90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2036" name="Rectangle 1028"/>
          <p:cNvSpPr>
            <a:spLocks noChangeArrowheads="1"/>
          </p:cNvSpPr>
          <p:nvPr/>
        </p:nvSpPr>
        <p:spPr bwMode="auto">
          <a:xfrm>
            <a:off x="457200" y="4800600"/>
            <a:ext cx="2514600" cy="990600"/>
          </a:xfrm>
          <a:prstGeom prst="rect">
            <a:avLst/>
          </a:prstGeom>
          <a:solidFill>
            <a:srgbClr val="CCFFCC"/>
          </a:solidFill>
          <a:ln w="38100">
            <a:solidFill>
              <a:schemeClr val="tx1"/>
            </a:solidFill>
            <a:miter lim="800000"/>
            <a:headEnd/>
            <a:tailEnd/>
          </a:ln>
          <a:effectLst>
            <a:outerShdw dist="107763" dir="2700000" algn="ctr" rotWithShape="0">
              <a:schemeClr val="bg2"/>
            </a:outerShdw>
          </a:effectLst>
        </p:spPr>
        <p:txBody>
          <a:bodyPr wrap="none" anchor="ctr"/>
          <a:lstStyle/>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MAC:</a:t>
            </a:r>
            <a:r>
              <a:rPr lang="en-US" altLang="zh-CN" sz="2400" b="1">
                <a:solidFill>
                  <a:schemeClr val="accent2"/>
                </a:solidFill>
                <a:effectLst>
                  <a:outerShdw blurRad="38100" dist="38100" dir="2700000" algn="tl">
                    <a:srgbClr val="000000"/>
                  </a:outerShdw>
                </a:effectLst>
                <a:latin typeface="Arial" charset="0"/>
                <a:ea typeface="宋体" pitchFamily="2" charset="-122"/>
              </a:rPr>
              <a:t> 	Known</a:t>
            </a:r>
          </a:p>
          <a:p>
            <a:pPr eaLnBrk="0" hangingPunct="0">
              <a:buClr>
                <a:srgbClr val="6699FF"/>
              </a:buClr>
              <a:buFont typeface="Wingdings 3" pitchFamily="18" charset="2"/>
              <a:buNone/>
              <a:tabLst>
                <a:tab pos="914400" algn="l"/>
              </a:tabLst>
              <a:defRPr/>
            </a:pPr>
            <a:r>
              <a:rPr lang="en-US" altLang="zh-CN" sz="2400" b="1">
                <a:effectLst>
                  <a:outerShdw blurRad="38100" dist="38100" dir="2700000" algn="tl">
                    <a:srgbClr val="FFFFFF"/>
                  </a:outerShdw>
                </a:effectLst>
                <a:latin typeface="Arial" charset="0"/>
                <a:ea typeface="宋体" pitchFamily="2" charset="-122"/>
              </a:rPr>
              <a:t>IP: 	</a:t>
            </a:r>
            <a:r>
              <a:rPr lang="en-US" altLang="zh-CN" sz="2400" b="1">
                <a:solidFill>
                  <a:srgbClr val="FF0000"/>
                </a:solidFill>
                <a:effectLst>
                  <a:outerShdw blurRad="38100" dist="38100" dir="2700000" algn="tl">
                    <a:srgbClr val="000000"/>
                  </a:outerShdw>
                </a:effectLst>
                <a:latin typeface="Arial" charset="0"/>
                <a:ea typeface="宋体" pitchFamily="2" charset="-122"/>
              </a:rPr>
              <a:t>Unknown</a:t>
            </a:r>
          </a:p>
        </p:txBody>
      </p:sp>
      <p:sp>
        <p:nvSpPr>
          <p:cNvPr id="812037" name="AutoShape 1029"/>
          <p:cNvSpPr>
            <a:spLocks noChangeArrowheads="1"/>
          </p:cNvSpPr>
          <p:nvPr/>
        </p:nvSpPr>
        <p:spPr bwMode="auto">
          <a:xfrm>
            <a:off x="2590800" y="1676400"/>
            <a:ext cx="38862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rgbClr val="FFCCFF"/>
              </a:gs>
              <a:gs pos="100000">
                <a:srgbClr val="FF5050"/>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DHCP Discover</a:t>
            </a:r>
          </a:p>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UDP Broadcast</a:t>
            </a:r>
          </a:p>
        </p:txBody>
      </p:sp>
      <p:sp>
        <p:nvSpPr>
          <p:cNvPr id="812038" name="AutoShape 1030"/>
          <p:cNvSpPr>
            <a:spLocks noChangeArrowheads="1"/>
          </p:cNvSpPr>
          <p:nvPr/>
        </p:nvSpPr>
        <p:spPr bwMode="auto">
          <a:xfrm flipH="1">
            <a:off x="2555875" y="2420938"/>
            <a:ext cx="3886200" cy="8382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chemeClr val="hlink"/>
              </a:gs>
              <a:gs pos="100000">
                <a:schemeClr val="accent2"/>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solidFill>
                  <a:schemeClr val="bg1"/>
                </a:solidFill>
                <a:effectLst>
                  <a:outerShdw blurRad="38100" dist="38100" dir="2700000" algn="tl">
                    <a:srgbClr val="000000"/>
                  </a:outerShdw>
                </a:effectLst>
                <a:latin typeface="Arial Black" pitchFamily="34" charset="0"/>
                <a:ea typeface="宋体" pitchFamily="2" charset="-122"/>
              </a:rPr>
              <a:t>DHCP Offer</a:t>
            </a:r>
          </a:p>
          <a:p>
            <a:pPr algn="ctr" eaLnBrk="0" hangingPunct="0">
              <a:buClr>
                <a:srgbClr val="6699FF"/>
              </a:buClr>
              <a:buFont typeface="Wingdings 3" pitchFamily="18" charset="2"/>
              <a:buNone/>
              <a:defRPr/>
            </a:pPr>
            <a:r>
              <a:rPr lang="en-US" altLang="zh-CN">
                <a:solidFill>
                  <a:schemeClr val="bg1"/>
                </a:solidFill>
                <a:effectLst>
                  <a:outerShdw blurRad="38100" dist="38100" dir="2700000" algn="tl">
                    <a:srgbClr val="000000"/>
                  </a:outerShdw>
                </a:effectLst>
                <a:latin typeface="Arial Black" pitchFamily="34" charset="0"/>
                <a:ea typeface="宋体" pitchFamily="2" charset="-122"/>
              </a:rPr>
              <a:t>UDP Unicast</a:t>
            </a:r>
          </a:p>
        </p:txBody>
      </p:sp>
      <p:grpSp>
        <p:nvGrpSpPr>
          <p:cNvPr id="2" name="Group 1031"/>
          <p:cNvGrpSpPr>
            <a:grpSpLocks/>
          </p:cNvGrpSpPr>
          <p:nvPr/>
        </p:nvGrpSpPr>
        <p:grpSpPr bwMode="auto">
          <a:xfrm>
            <a:off x="6629400" y="2057400"/>
            <a:ext cx="2360613" cy="2357438"/>
            <a:chOff x="4080" y="864"/>
            <a:chExt cx="1645" cy="2155"/>
          </a:xfrm>
        </p:grpSpPr>
        <p:pic>
          <p:nvPicPr>
            <p:cNvPr id="59404" name="Picture 10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864"/>
              <a:ext cx="124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2041" name="Text Box 1033"/>
            <p:cNvSpPr txBox="1">
              <a:spLocks noChangeArrowheads="1"/>
            </p:cNvSpPr>
            <p:nvPr/>
          </p:nvSpPr>
          <p:spPr bwMode="auto">
            <a:xfrm>
              <a:off x="4080" y="2544"/>
              <a:ext cx="1645" cy="475"/>
            </a:xfrm>
            <a:prstGeom prst="rect">
              <a:avLst/>
            </a:prstGeom>
            <a:noFill/>
            <a:ln w="9525">
              <a:noFill/>
              <a:miter lim="800000"/>
              <a:headEnd/>
              <a:tailEnd/>
            </a:ln>
            <a:effectLst/>
          </p:spPr>
          <p:txBody>
            <a:bodyPr wrap="none">
              <a:spAutoFit/>
            </a:bodyPr>
            <a:lstStyle/>
            <a:p>
              <a:pPr eaLnBrk="0" hangingPunct="0">
                <a:buClr>
                  <a:srgbClr val="6699FF"/>
                </a:buClr>
                <a:buFont typeface="Wingdings 3" pitchFamily="18" charset="2"/>
                <a:buNone/>
                <a:defRPr/>
              </a:pPr>
              <a:r>
                <a:rPr lang="en-US" altLang="zh-CN" sz="2800" b="1">
                  <a:effectLst>
                    <a:outerShdw blurRad="38100" dist="38100" dir="2700000" algn="tl">
                      <a:srgbClr val="C0C0C0"/>
                    </a:outerShdw>
                  </a:effectLst>
                  <a:latin typeface="Arial" charset="0"/>
                  <a:ea typeface="宋体" pitchFamily="2" charset="-122"/>
                </a:rPr>
                <a:t>DHCP server</a:t>
              </a:r>
            </a:p>
          </p:txBody>
        </p:sp>
      </p:grpSp>
      <p:sp>
        <p:nvSpPr>
          <p:cNvPr id="812042" name="Rectangle 1034"/>
          <p:cNvSpPr>
            <a:spLocks noChangeArrowheads="1"/>
          </p:cNvSpPr>
          <p:nvPr/>
        </p:nvSpPr>
        <p:spPr bwMode="auto">
          <a:xfrm>
            <a:off x="7019925" y="4437063"/>
            <a:ext cx="1752600" cy="1676400"/>
          </a:xfrm>
          <a:prstGeom prst="rect">
            <a:avLst/>
          </a:prstGeom>
          <a:solidFill>
            <a:srgbClr val="FFFFCC"/>
          </a:solidFill>
          <a:ln w="38100">
            <a:solidFill>
              <a:schemeClr val="tx1"/>
            </a:solidFill>
            <a:miter lim="800000"/>
            <a:headEnd/>
            <a:tailEnd/>
          </a:ln>
          <a:effectLst>
            <a:outerShdw dist="107763" dir="2700000" algn="ctr" rotWithShape="0">
              <a:schemeClr val="bg2"/>
            </a:outerShdw>
          </a:effectLst>
        </p:spPr>
        <p:txBody>
          <a:bodyPr wrap="none" anchor="ctr"/>
          <a:lstStyle/>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IP</a:t>
            </a:r>
            <a:r>
              <a:rPr lang="en-US" altLang="zh-CN" sz="2800" b="1">
                <a:solidFill>
                  <a:srgbClr val="FF0000"/>
                </a:solidFill>
                <a:effectLst>
                  <a:outerShdw blurRad="38100" dist="38100" dir="2700000" algn="tl">
                    <a:srgbClr val="000000"/>
                  </a:outerShdw>
                </a:effectLst>
                <a:latin typeface="Arial" charset="0"/>
                <a:ea typeface="宋体" pitchFamily="2" charset="-122"/>
              </a:rPr>
              <a:t>1</a:t>
            </a:r>
          </a:p>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IP</a:t>
            </a:r>
            <a:r>
              <a:rPr lang="en-US" altLang="zh-CN" sz="2800" b="1">
                <a:solidFill>
                  <a:srgbClr val="FF0000"/>
                </a:solidFill>
                <a:effectLst>
                  <a:outerShdw blurRad="38100" dist="38100" dir="2700000" algn="tl">
                    <a:srgbClr val="000000"/>
                  </a:outerShdw>
                </a:effectLst>
                <a:latin typeface="Arial" charset="0"/>
                <a:ea typeface="宋体" pitchFamily="2" charset="-122"/>
              </a:rPr>
              <a:t>2</a:t>
            </a:r>
          </a:p>
          <a:p>
            <a:pPr algn="ctr" eaLnBrk="0" hangingPunct="0">
              <a:buClr>
                <a:srgbClr val="6699FF"/>
              </a:buClr>
              <a:buFont typeface="Wingdings 3" pitchFamily="18" charset="2"/>
              <a:buNone/>
              <a:defRPr/>
            </a:pPr>
            <a:r>
              <a:rPr lang="en-US" altLang="zh-CN" sz="2800" b="1">
                <a:effectLst>
                  <a:outerShdw blurRad="38100" dist="38100" dir="2700000" algn="tl">
                    <a:srgbClr val="FFFFFF"/>
                  </a:outerShdw>
                </a:effectLst>
                <a:latin typeface="Arial" charset="0"/>
                <a:ea typeface="宋体" pitchFamily="2" charset="-122"/>
              </a:rPr>
              <a:t>IP</a:t>
            </a:r>
            <a:r>
              <a:rPr lang="en-US" altLang="zh-CN" sz="2800" b="1">
                <a:solidFill>
                  <a:srgbClr val="FF0000"/>
                </a:solidFill>
                <a:effectLst>
                  <a:outerShdw blurRad="38100" dist="38100" dir="2700000" algn="tl">
                    <a:srgbClr val="000000"/>
                  </a:outerShdw>
                </a:effectLst>
                <a:latin typeface="Arial" charset="0"/>
                <a:ea typeface="宋体" pitchFamily="2" charset="-122"/>
              </a:rPr>
              <a:t>3</a:t>
            </a:r>
          </a:p>
        </p:txBody>
      </p:sp>
      <p:sp>
        <p:nvSpPr>
          <p:cNvPr id="812043" name="AutoShape 1035"/>
          <p:cNvSpPr>
            <a:spLocks noChangeArrowheads="1"/>
          </p:cNvSpPr>
          <p:nvPr/>
        </p:nvSpPr>
        <p:spPr bwMode="auto">
          <a:xfrm>
            <a:off x="2743200" y="3124200"/>
            <a:ext cx="38862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rgbClr val="CCFFCC"/>
              </a:gs>
              <a:gs pos="100000">
                <a:schemeClr val="accent1"/>
              </a:gs>
            </a:gsLst>
            <a:lin ang="2700000" scaled="1"/>
          </a:gradFill>
          <a:ln w="9525">
            <a:noFill/>
            <a:miter lim="800000"/>
            <a:headEnd/>
            <a:tailEnd/>
          </a:ln>
          <a:effectLst/>
        </p:spPr>
        <p:txBody>
          <a:bodyPr wrap="none" anchor="ctr"/>
          <a:lstStyle/>
          <a:p>
            <a:pPr algn="r" eaLnBrk="0" hangingPunct="0">
              <a:buClr>
                <a:srgbClr val="6699FF"/>
              </a:buClr>
              <a:buFont typeface="Wingdings 3" pitchFamily="18" charset="2"/>
              <a:buNone/>
              <a:defRPr/>
            </a:pPr>
            <a:endParaRPr lang="en-US" altLang="zh-CN">
              <a:effectLst>
                <a:outerShdw blurRad="38100" dist="38100" dir="2700000" algn="tl">
                  <a:srgbClr val="FFFFFF"/>
                </a:outerShdw>
              </a:effectLst>
              <a:latin typeface="Arial Black" pitchFamily="34" charset="0"/>
              <a:ea typeface="宋体" pitchFamily="2" charset="-122"/>
            </a:endParaRPr>
          </a:p>
          <a:p>
            <a:pPr algn="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Broadcast DHCP Request</a:t>
            </a:r>
          </a:p>
          <a:p>
            <a:pPr algn="r" eaLnBrk="0" hangingPunct="0">
              <a:buClr>
                <a:srgbClr val="6699FF"/>
              </a:buClr>
              <a:buFont typeface="Wingdings 3" pitchFamily="18" charset="2"/>
              <a:buNone/>
              <a:defRPr/>
            </a:pPr>
            <a:endParaRPr lang="en-US" altLang="zh-CN">
              <a:effectLst>
                <a:outerShdw blurRad="38100" dist="38100" dir="2700000" algn="tl">
                  <a:srgbClr val="FFFFFF"/>
                </a:outerShdw>
              </a:effectLst>
              <a:latin typeface="Arial Black" pitchFamily="34" charset="0"/>
              <a:ea typeface="宋体" pitchFamily="2" charset="-122"/>
            </a:endParaRPr>
          </a:p>
        </p:txBody>
      </p:sp>
      <p:sp>
        <p:nvSpPr>
          <p:cNvPr id="812044" name="AutoShape 1036"/>
          <p:cNvSpPr>
            <a:spLocks noChangeArrowheads="1"/>
          </p:cNvSpPr>
          <p:nvPr/>
        </p:nvSpPr>
        <p:spPr bwMode="auto">
          <a:xfrm flipH="1">
            <a:off x="2590800" y="3810000"/>
            <a:ext cx="3886200" cy="914400"/>
          </a:xfrm>
          <a:custGeom>
            <a:avLst/>
            <a:gdLst>
              <a:gd name="G0" fmla="+- 19112 0 0"/>
              <a:gd name="G1" fmla="+- 4463 0 0"/>
              <a:gd name="G2" fmla="+- 21600 0 4463"/>
              <a:gd name="G3" fmla="+- 10800 0 4463"/>
              <a:gd name="G4" fmla="+- 21600 0 19112"/>
              <a:gd name="G5" fmla="*/ G4 G3 10800"/>
              <a:gd name="G6" fmla="+- 21600 0 G5"/>
              <a:gd name="T0" fmla="*/ 19112 w 21600"/>
              <a:gd name="T1" fmla="*/ 0 h 21600"/>
              <a:gd name="T2" fmla="*/ 0 w 21600"/>
              <a:gd name="T3" fmla="*/ 10800 h 21600"/>
              <a:gd name="T4" fmla="*/ 1911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9112" y="0"/>
                </a:moveTo>
                <a:lnTo>
                  <a:pt x="19112" y="4463"/>
                </a:lnTo>
                <a:lnTo>
                  <a:pt x="3375" y="4463"/>
                </a:lnTo>
                <a:lnTo>
                  <a:pt x="3375" y="17137"/>
                </a:lnTo>
                <a:lnTo>
                  <a:pt x="19112" y="17137"/>
                </a:lnTo>
                <a:lnTo>
                  <a:pt x="19112" y="21600"/>
                </a:lnTo>
                <a:lnTo>
                  <a:pt x="21600" y="10800"/>
                </a:lnTo>
                <a:close/>
              </a:path>
              <a:path w="21600" h="21600">
                <a:moveTo>
                  <a:pt x="1350" y="4463"/>
                </a:moveTo>
                <a:lnTo>
                  <a:pt x="1350" y="17137"/>
                </a:lnTo>
                <a:lnTo>
                  <a:pt x="2700" y="17137"/>
                </a:lnTo>
                <a:lnTo>
                  <a:pt x="2700" y="4463"/>
                </a:lnTo>
                <a:close/>
              </a:path>
              <a:path w="21600" h="21600">
                <a:moveTo>
                  <a:pt x="0" y="4463"/>
                </a:moveTo>
                <a:lnTo>
                  <a:pt x="0" y="17137"/>
                </a:lnTo>
                <a:lnTo>
                  <a:pt x="675" y="17137"/>
                </a:lnTo>
                <a:lnTo>
                  <a:pt x="675" y="4463"/>
                </a:lnTo>
                <a:close/>
              </a:path>
            </a:pathLst>
          </a:custGeom>
          <a:gradFill rotWithShape="0">
            <a:gsLst>
              <a:gs pos="0">
                <a:srgbClr val="FFFFCC"/>
              </a:gs>
              <a:gs pos="100000">
                <a:srgbClr val="FFCC00"/>
              </a:gs>
            </a:gsLst>
            <a:lin ang="2700000" scaled="1"/>
          </a:gradFill>
          <a:ln w="9525">
            <a:noFill/>
            <a:miter lim="800000"/>
            <a:headEnd/>
            <a:tailEnd/>
          </a:ln>
          <a:effectLst/>
        </p:spPr>
        <p:txBody>
          <a:bodyPr wrap="none" anchor="ctr"/>
          <a:lstStyle/>
          <a:p>
            <a:pPr algn="ctr" eaLnBrk="0" hangingPunct="0">
              <a:buClr>
                <a:srgbClr val="6699FF"/>
              </a:buClr>
              <a:buFont typeface="Wingdings 3" pitchFamily="18" charset="2"/>
              <a:buNone/>
              <a:defRPr/>
            </a:pPr>
            <a:r>
              <a:rPr lang="en-US" altLang="zh-CN">
                <a:effectLst>
                  <a:outerShdw blurRad="38100" dist="38100" dir="2700000" algn="tl">
                    <a:srgbClr val="FFFFFF"/>
                  </a:outerShdw>
                </a:effectLst>
                <a:latin typeface="Arial Black" pitchFamily="34" charset="0"/>
                <a:ea typeface="宋体" pitchFamily="2" charset="-122"/>
              </a:rPr>
              <a:t>Unicast DHCP Ack</a:t>
            </a:r>
          </a:p>
        </p:txBody>
      </p:sp>
      <p:sp>
        <p:nvSpPr>
          <p:cNvPr id="812045" name="AutoShape 1037"/>
          <p:cNvSpPr>
            <a:spLocks noChangeArrowheads="1"/>
          </p:cNvSpPr>
          <p:nvPr/>
        </p:nvSpPr>
        <p:spPr bwMode="auto">
          <a:xfrm>
            <a:off x="3429000" y="4724400"/>
            <a:ext cx="2943225" cy="1441450"/>
          </a:xfrm>
          <a:prstGeom prst="wedgeRectCallout">
            <a:avLst>
              <a:gd name="adj1" fmla="val -55718"/>
              <a:gd name="adj2" fmla="val -74009"/>
            </a:avLst>
          </a:prstGeom>
          <a:solidFill>
            <a:srgbClr val="FFCCFF"/>
          </a:solidFill>
          <a:ln w="38100">
            <a:solidFill>
              <a:schemeClr val="tx1"/>
            </a:solidFill>
            <a:miter lim="800000"/>
            <a:headEnd/>
            <a:tailEnd/>
          </a:ln>
          <a:effectLst>
            <a:outerShdw dist="107763" dir="2700000" algn="ctr" rotWithShape="0">
              <a:schemeClr val="bg2"/>
            </a:outerShdw>
          </a:effectLst>
        </p:spPr>
        <p:txBody>
          <a:bodyPr anchor="ctr"/>
          <a:lstStyle/>
          <a:p>
            <a:pPr eaLnBrk="0" hangingPunct="0">
              <a:buClr>
                <a:srgbClr val="6699FF"/>
              </a:buClr>
              <a:buFont typeface="Wingdings 3" pitchFamily="18" charset="2"/>
              <a:buNone/>
              <a:defRPr/>
            </a:pPr>
            <a:r>
              <a:rPr lang="en-US" altLang="zh-CN" sz="2400" b="1">
                <a:effectLst>
                  <a:outerShdw blurRad="38100" dist="38100" dir="2700000" algn="tl">
                    <a:srgbClr val="FFFFFF"/>
                  </a:outerShdw>
                </a:effectLst>
                <a:latin typeface="Arial" charset="0"/>
                <a:ea typeface="宋体" pitchFamily="2" charset="-122"/>
              </a:rPr>
              <a:t>IP Address</a:t>
            </a:r>
          </a:p>
          <a:p>
            <a:pPr eaLnBrk="0" hangingPunct="0">
              <a:buClr>
                <a:srgbClr val="6699FF"/>
              </a:buClr>
              <a:buFont typeface="Wingdings 3" pitchFamily="18" charset="2"/>
              <a:buNone/>
              <a:defRPr/>
            </a:pPr>
            <a:r>
              <a:rPr lang="en-US" altLang="zh-CN" sz="2400" b="1">
                <a:effectLst>
                  <a:outerShdw blurRad="38100" dist="38100" dir="2700000" algn="tl">
                    <a:srgbClr val="FFFFFF"/>
                  </a:outerShdw>
                </a:effectLst>
                <a:latin typeface="Arial" charset="0"/>
                <a:ea typeface="宋体" pitchFamily="2" charset="-122"/>
              </a:rPr>
              <a:t>Gateway</a:t>
            </a:r>
          </a:p>
          <a:p>
            <a:pPr eaLnBrk="0" hangingPunct="0">
              <a:buClr>
                <a:srgbClr val="6699FF"/>
              </a:buClr>
              <a:buFont typeface="Wingdings 3" pitchFamily="18" charset="2"/>
              <a:buNone/>
              <a:defRPr/>
            </a:pPr>
            <a:r>
              <a:rPr lang="en-US" altLang="zh-CN" sz="2400" b="1">
                <a:effectLst>
                  <a:outerShdw blurRad="38100" dist="38100" dir="2700000" algn="tl">
                    <a:srgbClr val="FFFFFF"/>
                  </a:outerShdw>
                </a:effectLst>
                <a:latin typeface="Arial" charset="0"/>
                <a:ea typeface="宋体" pitchFamily="2" charset="-122"/>
              </a:rPr>
              <a:t>IP of servers</a:t>
            </a:r>
          </a:p>
          <a:p>
            <a:pPr eaLnBrk="0" hangingPunct="0">
              <a:buClr>
                <a:srgbClr val="6699FF"/>
              </a:buClr>
              <a:buFont typeface="Wingdings 3" pitchFamily="18" charset="2"/>
              <a:buNone/>
              <a:defRPr/>
            </a:pPr>
            <a:r>
              <a:rPr lang="en-US" altLang="zh-CN" sz="2400" b="1">
                <a:effectLst>
                  <a:outerShdw blurRad="38100" dist="38100" dir="2700000" algn="tl">
                    <a:srgbClr val="FFFFFF"/>
                  </a:outerShdw>
                </a:effectLst>
                <a:latin typeface="Arial" charset="0"/>
                <a:ea typeface="宋体" pitchFamily="2" charset="-122"/>
              </a:rPr>
              <a:t>And more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12035"/>
                                        </p:tgtEl>
                                        <p:attrNameLst>
                                          <p:attrName>style.visibility</p:attrName>
                                        </p:attrNameLst>
                                      </p:cBhvr>
                                      <p:to>
                                        <p:strVal val="visible"/>
                                      </p:to>
                                    </p:set>
                                    <p:animEffect transition="in" filter="dissolve">
                                      <p:cBhvr>
                                        <p:cTn id="7" dur="500"/>
                                        <p:tgtEl>
                                          <p:spTgt spid="81203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12036"/>
                                        </p:tgtEl>
                                        <p:attrNameLst>
                                          <p:attrName>style.visibility</p:attrName>
                                        </p:attrNameLst>
                                      </p:cBhvr>
                                      <p:to>
                                        <p:strVal val="visible"/>
                                      </p:to>
                                    </p:set>
                                    <p:animEffect transition="in" filter="dissolve">
                                      <p:cBhvr>
                                        <p:cTn id="11" dur="500"/>
                                        <p:tgtEl>
                                          <p:spTgt spid="8120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812037"/>
                                        </p:tgtEl>
                                        <p:attrNameLst>
                                          <p:attrName>style.visibility</p:attrName>
                                        </p:attrNameLst>
                                      </p:cBhvr>
                                      <p:to>
                                        <p:strVal val="visible"/>
                                      </p:to>
                                    </p:set>
                                    <p:anim calcmode="lin" valueType="num">
                                      <p:cBhvr>
                                        <p:cTn id="21" dur="500" fill="hold"/>
                                        <p:tgtEl>
                                          <p:spTgt spid="812037"/>
                                        </p:tgtEl>
                                        <p:attrNameLst>
                                          <p:attrName>ppt_x</p:attrName>
                                        </p:attrNameLst>
                                      </p:cBhvr>
                                      <p:tavLst>
                                        <p:tav tm="0">
                                          <p:val>
                                            <p:strVal val="#ppt_x-#ppt_w/2"/>
                                          </p:val>
                                        </p:tav>
                                        <p:tav tm="100000">
                                          <p:val>
                                            <p:strVal val="#ppt_x"/>
                                          </p:val>
                                        </p:tav>
                                      </p:tavLst>
                                    </p:anim>
                                    <p:anim calcmode="lin" valueType="num">
                                      <p:cBhvr>
                                        <p:cTn id="22" dur="500" fill="hold"/>
                                        <p:tgtEl>
                                          <p:spTgt spid="812037"/>
                                        </p:tgtEl>
                                        <p:attrNameLst>
                                          <p:attrName>ppt_y</p:attrName>
                                        </p:attrNameLst>
                                      </p:cBhvr>
                                      <p:tavLst>
                                        <p:tav tm="0">
                                          <p:val>
                                            <p:strVal val="#ppt_y"/>
                                          </p:val>
                                        </p:tav>
                                        <p:tav tm="100000">
                                          <p:val>
                                            <p:strVal val="#ppt_y"/>
                                          </p:val>
                                        </p:tav>
                                      </p:tavLst>
                                    </p:anim>
                                    <p:anim calcmode="lin" valueType="num">
                                      <p:cBhvr>
                                        <p:cTn id="23" dur="500" fill="hold"/>
                                        <p:tgtEl>
                                          <p:spTgt spid="812037"/>
                                        </p:tgtEl>
                                        <p:attrNameLst>
                                          <p:attrName>ppt_w</p:attrName>
                                        </p:attrNameLst>
                                      </p:cBhvr>
                                      <p:tavLst>
                                        <p:tav tm="0">
                                          <p:val>
                                            <p:fltVal val="0"/>
                                          </p:val>
                                        </p:tav>
                                        <p:tav tm="100000">
                                          <p:val>
                                            <p:strVal val="#ppt_w"/>
                                          </p:val>
                                        </p:tav>
                                      </p:tavLst>
                                    </p:anim>
                                    <p:anim calcmode="lin" valueType="num">
                                      <p:cBhvr>
                                        <p:cTn id="24" dur="500" fill="hold"/>
                                        <p:tgtEl>
                                          <p:spTgt spid="812037"/>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2" fill="hold" grpId="0" nodeType="clickEffect">
                                  <p:stCondLst>
                                    <p:cond delay="0"/>
                                  </p:stCondLst>
                                  <p:childTnLst>
                                    <p:set>
                                      <p:cBhvr>
                                        <p:cTn id="28" dur="1" fill="hold">
                                          <p:stCondLst>
                                            <p:cond delay="0"/>
                                          </p:stCondLst>
                                        </p:cTn>
                                        <p:tgtEl>
                                          <p:spTgt spid="812038"/>
                                        </p:tgtEl>
                                        <p:attrNameLst>
                                          <p:attrName>style.visibility</p:attrName>
                                        </p:attrNameLst>
                                      </p:cBhvr>
                                      <p:to>
                                        <p:strVal val="visible"/>
                                      </p:to>
                                    </p:set>
                                    <p:anim calcmode="lin" valueType="num">
                                      <p:cBhvr>
                                        <p:cTn id="29" dur="500" fill="hold"/>
                                        <p:tgtEl>
                                          <p:spTgt spid="812038"/>
                                        </p:tgtEl>
                                        <p:attrNameLst>
                                          <p:attrName>ppt_x</p:attrName>
                                        </p:attrNameLst>
                                      </p:cBhvr>
                                      <p:tavLst>
                                        <p:tav tm="0">
                                          <p:val>
                                            <p:strVal val="#ppt_x+#ppt_w/2"/>
                                          </p:val>
                                        </p:tav>
                                        <p:tav tm="100000">
                                          <p:val>
                                            <p:strVal val="#ppt_x"/>
                                          </p:val>
                                        </p:tav>
                                      </p:tavLst>
                                    </p:anim>
                                    <p:anim calcmode="lin" valueType="num">
                                      <p:cBhvr>
                                        <p:cTn id="30" dur="500" fill="hold"/>
                                        <p:tgtEl>
                                          <p:spTgt spid="812038"/>
                                        </p:tgtEl>
                                        <p:attrNameLst>
                                          <p:attrName>ppt_y</p:attrName>
                                        </p:attrNameLst>
                                      </p:cBhvr>
                                      <p:tavLst>
                                        <p:tav tm="0">
                                          <p:val>
                                            <p:strVal val="#ppt_y"/>
                                          </p:val>
                                        </p:tav>
                                        <p:tav tm="100000">
                                          <p:val>
                                            <p:strVal val="#ppt_y"/>
                                          </p:val>
                                        </p:tav>
                                      </p:tavLst>
                                    </p:anim>
                                    <p:anim calcmode="lin" valueType="num">
                                      <p:cBhvr>
                                        <p:cTn id="31" dur="500" fill="hold"/>
                                        <p:tgtEl>
                                          <p:spTgt spid="812038"/>
                                        </p:tgtEl>
                                        <p:attrNameLst>
                                          <p:attrName>ppt_w</p:attrName>
                                        </p:attrNameLst>
                                      </p:cBhvr>
                                      <p:tavLst>
                                        <p:tav tm="0">
                                          <p:val>
                                            <p:fltVal val="0"/>
                                          </p:val>
                                        </p:tav>
                                        <p:tav tm="100000">
                                          <p:val>
                                            <p:strVal val="#ppt_w"/>
                                          </p:val>
                                        </p:tav>
                                      </p:tavLst>
                                    </p:anim>
                                    <p:anim calcmode="lin" valueType="num">
                                      <p:cBhvr>
                                        <p:cTn id="32" dur="500" fill="hold"/>
                                        <p:tgtEl>
                                          <p:spTgt spid="812038"/>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812043"/>
                                        </p:tgtEl>
                                        <p:attrNameLst>
                                          <p:attrName>style.visibility</p:attrName>
                                        </p:attrNameLst>
                                      </p:cBhvr>
                                      <p:to>
                                        <p:strVal val="visible"/>
                                      </p:to>
                                    </p:set>
                                    <p:anim calcmode="lin" valueType="num">
                                      <p:cBhvr>
                                        <p:cTn id="37" dur="500" fill="hold"/>
                                        <p:tgtEl>
                                          <p:spTgt spid="812043"/>
                                        </p:tgtEl>
                                        <p:attrNameLst>
                                          <p:attrName>ppt_x</p:attrName>
                                        </p:attrNameLst>
                                      </p:cBhvr>
                                      <p:tavLst>
                                        <p:tav tm="0">
                                          <p:val>
                                            <p:strVal val="#ppt_x-#ppt_w/2"/>
                                          </p:val>
                                        </p:tav>
                                        <p:tav tm="100000">
                                          <p:val>
                                            <p:strVal val="#ppt_x"/>
                                          </p:val>
                                        </p:tav>
                                      </p:tavLst>
                                    </p:anim>
                                    <p:anim calcmode="lin" valueType="num">
                                      <p:cBhvr>
                                        <p:cTn id="38" dur="500" fill="hold"/>
                                        <p:tgtEl>
                                          <p:spTgt spid="812043"/>
                                        </p:tgtEl>
                                        <p:attrNameLst>
                                          <p:attrName>ppt_y</p:attrName>
                                        </p:attrNameLst>
                                      </p:cBhvr>
                                      <p:tavLst>
                                        <p:tav tm="0">
                                          <p:val>
                                            <p:strVal val="#ppt_y"/>
                                          </p:val>
                                        </p:tav>
                                        <p:tav tm="100000">
                                          <p:val>
                                            <p:strVal val="#ppt_y"/>
                                          </p:val>
                                        </p:tav>
                                      </p:tavLst>
                                    </p:anim>
                                    <p:anim calcmode="lin" valueType="num">
                                      <p:cBhvr>
                                        <p:cTn id="39" dur="500" fill="hold"/>
                                        <p:tgtEl>
                                          <p:spTgt spid="812043"/>
                                        </p:tgtEl>
                                        <p:attrNameLst>
                                          <p:attrName>ppt_w</p:attrName>
                                        </p:attrNameLst>
                                      </p:cBhvr>
                                      <p:tavLst>
                                        <p:tav tm="0">
                                          <p:val>
                                            <p:fltVal val="0"/>
                                          </p:val>
                                        </p:tav>
                                        <p:tav tm="100000">
                                          <p:val>
                                            <p:strVal val="#ppt_w"/>
                                          </p:val>
                                        </p:tav>
                                      </p:tavLst>
                                    </p:anim>
                                    <p:anim calcmode="lin" valueType="num">
                                      <p:cBhvr>
                                        <p:cTn id="40" dur="500" fill="hold"/>
                                        <p:tgtEl>
                                          <p:spTgt spid="812043"/>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812042"/>
                                        </p:tgtEl>
                                        <p:attrNameLst>
                                          <p:attrName>style.visibility</p:attrName>
                                        </p:attrNameLst>
                                      </p:cBhvr>
                                      <p:to>
                                        <p:strVal val="visible"/>
                                      </p:to>
                                    </p:set>
                                    <p:animEffect transition="in" filter="dissolve">
                                      <p:cBhvr>
                                        <p:cTn id="45" dur="500"/>
                                        <p:tgtEl>
                                          <p:spTgt spid="81204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2" fill="hold" grpId="0" nodeType="clickEffect">
                                  <p:stCondLst>
                                    <p:cond delay="0"/>
                                  </p:stCondLst>
                                  <p:childTnLst>
                                    <p:set>
                                      <p:cBhvr>
                                        <p:cTn id="49" dur="1" fill="hold">
                                          <p:stCondLst>
                                            <p:cond delay="0"/>
                                          </p:stCondLst>
                                        </p:cTn>
                                        <p:tgtEl>
                                          <p:spTgt spid="812044"/>
                                        </p:tgtEl>
                                        <p:attrNameLst>
                                          <p:attrName>style.visibility</p:attrName>
                                        </p:attrNameLst>
                                      </p:cBhvr>
                                      <p:to>
                                        <p:strVal val="visible"/>
                                      </p:to>
                                    </p:set>
                                    <p:anim calcmode="lin" valueType="num">
                                      <p:cBhvr>
                                        <p:cTn id="50" dur="500" fill="hold"/>
                                        <p:tgtEl>
                                          <p:spTgt spid="812044"/>
                                        </p:tgtEl>
                                        <p:attrNameLst>
                                          <p:attrName>ppt_x</p:attrName>
                                        </p:attrNameLst>
                                      </p:cBhvr>
                                      <p:tavLst>
                                        <p:tav tm="0">
                                          <p:val>
                                            <p:strVal val="#ppt_x+#ppt_w/2"/>
                                          </p:val>
                                        </p:tav>
                                        <p:tav tm="100000">
                                          <p:val>
                                            <p:strVal val="#ppt_x"/>
                                          </p:val>
                                        </p:tav>
                                      </p:tavLst>
                                    </p:anim>
                                    <p:anim calcmode="lin" valueType="num">
                                      <p:cBhvr>
                                        <p:cTn id="51" dur="500" fill="hold"/>
                                        <p:tgtEl>
                                          <p:spTgt spid="812044"/>
                                        </p:tgtEl>
                                        <p:attrNameLst>
                                          <p:attrName>ppt_y</p:attrName>
                                        </p:attrNameLst>
                                      </p:cBhvr>
                                      <p:tavLst>
                                        <p:tav tm="0">
                                          <p:val>
                                            <p:strVal val="#ppt_y"/>
                                          </p:val>
                                        </p:tav>
                                        <p:tav tm="100000">
                                          <p:val>
                                            <p:strVal val="#ppt_y"/>
                                          </p:val>
                                        </p:tav>
                                      </p:tavLst>
                                    </p:anim>
                                    <p:anim calcmode="lin" valueType="num">
                                      <p:cBhvr>
                                        <p:cTn id="52" dur="500" fill="hold"/>
                                        <p:tgtEl>
                                          <p:spTgt spid="812044"/>
                                        </p:tgtEl>
                                        <p:attrNameLst>
                                          <p:attrName>ppt_w</p:attrName>
                                        </p:attrNameLst>
                                      </p:cBhvr>
                                      <p:tavLst>
                                        <p:tav tm="0">
                                          <p:val>
                                            <p:fltVal val="0"/>
                                          </p:val>
                                        </p:tav>
                                        <p:tav tm="100000">
                                          <p:val>
                                            <p:strVal val="#ppt_w"/>
                                          </p:val>
                                        </p:tav>
                                      </p:tavLst>
                                    </p:anim>
                                    <p:anim calcmode="lin" valueType="num">
                                      <p:cBhvr>
                                        <p:cTn id="53" dur="500" fill="hold"/>
                                        <p:tgtEl>
                                          <p:spTgt spid="812044"/>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528" fill="hold" grpId="0" nodeType="clickEffect">
                                  <p:stCondLst>
                                    <p:cond delay="0"/>
                                  </p:stCondLst>
                                  <p:childTnLst>
                                    <p:set>
                                      <p:cBhvr>
                                        <p:cTn id="57" dur="1" fill="hold">
                                          <p:stCondLst>
                                            <p:cond delay="0"/>
                                          </p:stCondLst>
                                        </p:cTn>
                                        <p:tgtEl>
                                          <p:spTgt spid="812045"/>
                                        </p:tgtEl>
                                        <p:attrNameLst>
                                          <p:attrName>style.visibility</p:attrName>
                                        </p:attrNameLst>
                                      </p:cBhvr>
                                      <p:to>
                                        <p:strVal val="visible"/>
                                      </p:to>
                                    </p:set>
                                    <p:anim calcmode="lin" valueType="num">
                                      <p:cBhvr>
                                        <p:cTn id="58" dur="500" fill="hold"/>
                                        <p:tgtEl>
                                          <p:spTgt spid="812045"/>
                                        </p:tgtEl>
                                        <p:attrNameLst>
                                          <p:attrName>ppt_w</p:attrName>
                                        </p:attrNameLst>
                                      </p:cBhvr>
                                      <p:tavLst>
                                        <p:tav tm="0">
                                          <p:val>
                                            <p:fltVal val="0"/>
                                          </p:val>
                                        </p:tav>
                                        <p:tav tm="100000">
                                          <p:val>
                                            <p:strVal val="#ppt_w"/>
                                          </p:val>
                                        </p:tav>
                                      </p:tavLst>
                                    </p:anim>
                                    <p:anim calcmode="lin" valueType="num">
                                      <p:cBhvr>
                                        <p:cTn id="59" dur="500" fill="hold"/>
                                        <p:tgtEl>
                                          <p:spTgt spid="812045"/>
                                        </p:tgtEl>
                                        <p:attrNameLst>
                                          <p:attrName>ppt_h</p:attrName>
                                        </p:attrNameLst>
                                      </p:cBhvr>
                                      <p:tavLst>
                                        <p:tav tm="0">
                                          <p:val>
                                            <p:fltVal val="0"/>
                                          </p:val>
                                        </p:tav>
                                        <p:tav tm="100000">
                                          <p:val>
                                            <p:strVal val="#ppt_h"/>
                                          </p:val>
                                        </p:tav>
                                      </p:tavLst>
                                    </p:anim>
                                    <p:anim calcmode="lin" valueType="num">
                                      <p:cBhvr>
                                        <p:cTn id="60" dur="500" fill="hold"/>
                                        <p:tgtEl>
                                          <p:spTgt spid="812045"/>
                                        </p:tgtEl>
                                        <p:attrNameLst>
                                          <p:attrName>ppt_x</p:attrName>
                                        </p:attrNameLst>
                                      </p:cBhvr>
                                      <p:tavLst>
                                        <p:tav tm="0">
                                          <p:val>
                                            <p:fltVal val="0.5"/>
                                          </p:val>
                                        </p:tav>
                                        <p:tav tm="100000">
                                          <p:val>
                                            <p:strVal val="#ppt_x"/>
                                          </p:val>
                                        </p:tav>
                                      </p:tavLst>
                                    </p:anim>
                                    <p:anim calcmode="lin" valueType="num">
                                      <p:cBhvr>
                                        <p:cTn id="61" dur="500" fill="hold"/>
                                        <p:tgtEl>
                                          <p:spTgt spid="81204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6" grpId="0" animBg="1" autoUpdateAnimBg="0"/>
      <p:bldP spid="812037" grpId="0" animBg="1" autoUpdateAnimBg="0"/>
      <p:bldP spid="812038" grpId="0" animBg="1" autoUpdateAnimBg="0"/>
      <p:bldP spid="812042" grpId="0" animBg="1" autoUpdateAnimBg="0"/>
      <p:bldP spid="812043" grpId="0" animBg="1" autoUpdateAnimBg="0"/>
      <p:bldP spid="812044" grpId="0" animBg="1" autoUpdateAnimBg="0"/>
      <p:bldP spid="812045"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a:solidFill>
                  <a:srgbClr val="006600"/>
                </a:solidFill>
              </a:rPr>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379958" name="Rectangle 54"/>
          <p:cNvSpPr>
            <a:spLocks noChangeArrowheads="1"/>
          </p:cNvSpPr>
          <p:nvPr/>
        </p:nvSpPr>
        <p:spPr bwMode="auto">
          <a:xfrm>
            <a:off x="468313" y="3429000"/>
            <a:ext cx="6889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可变</a:t>
            </a:r>
          </a:p>
          <a:p>
            <a:pPr defTabSz="762000" eaLnBrk="0" hangingPunct="0"/>
            <a:r>
              <a:rPr kumimoji="1" lang="zh-CN" altLang="en-US" sz="2000" dirty="0">
                <a:solidFill>
                  <a:srgbClr val="333399"/>
                </a:solidFill>
                <a:latin typeface="Arial" charset="0"/>
                <a:ea typeface="黑体" pitchFamily="2" charset="-122"/>
              </a:rPr>
              <a:t>部分</a:t>
            </a:r>
          </a:p>
        </p:txBody>
      </p:sp>
      <p:sp>
        <p:nvSpPr>
          <p:cNvPr id="379910"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1" name="AutoShape 7"/>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2"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3" name="Freeform 9"/>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4"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4"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5"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6" name="Line 12"/>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7" name="Line 13"/>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8" name="Line 14"/>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9" name="Line 15"/>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0" name="Line 16"/>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1" name="Line 17"/>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2" name="Line 18"/>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3" name="Line 19"/>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4" name="Line 20"/>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5" name="Line 21"/>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6" name="Line 22"/>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7"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28"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29"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379930"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379931"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379932"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379933"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379934"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379935"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379936"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379937"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379938"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379939"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379940"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379941"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379942"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379943"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379944"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379945"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379946"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379947"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48"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379950" name="Group 46"/>
          <p:cNvGrpSpPr>
            <a:grpSpLocks/>
          </p:cNvGrpSpPr>
          <p:nvPr/>
        </p:nvGrpSpPr>
        <p:grpSpPr bwMode="auto">
          <a:xfrm>
            <a:off x="1069975" y="3748088"/>
            <a:ext cx="13176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2"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3"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9954" name="Group 50"/>
          <p:cNvGrpSpPr>
            <a:grpSpLocks/>
          </p:cNvGrpSpPr>
          <p:nvPr/>
        </p:nvGrpSpPr>
        <p:grpSpPr bwMode="auto">
          <a:xfrm>
            <a:off x="8937625" y="3757613"/>
            <a:ext cx="13176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959" name="Rectangle 55"/>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0" name="Line 56"/>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1" name="Line 57"/>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2" name="Line 58"/>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3" name="Line 59"/>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4" name="Line 60"/>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5" name="Rectangle 61"/>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66" name="Rectangle 62"/>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379967" name="Rectangle 63"/>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379968" name="Rectangle 64"/>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379969" name="Rectangle 65"/>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70" name="Rectangle 66"/>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379971" name="Rectangle 67"/>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379972" name="Rectangle 68"/>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379973" name="Rectangle 69"/>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379974" name="Rectangle 70"/>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379975" name="Rectangle 71"/>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379976" name="Rectangle 72"/>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379977" name="Rectangle 73"/>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379978" name="Rectangle 74"/>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379979" name="Rectangle 75"/>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3" name="Rectangle 79"/>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84"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86" name="Rectangle 82"/>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7" name="Rectangle 83"/>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379988" name="Rectangle 84"/>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379989" name="Rectangle 85"/>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379998" name="Group 94"/>
          <p:cNvGrpSpPr>
            <a:grpSpLocks/>
          </p:cNvGrpSpPr>
          <p:nvPr/>
        </p:nvGrpSpPr>
        <p:grpSpPr bwMode="auto">
          <a:xfrm>
            <a:off x="176213" y="1341438"/>
            <a:ext cx="434975" cy="2663825"/>
            <a:chOff x="111" y="845"/>
            <a:chExt cx="274" cy="1678"/>
          </a:xfrm>
        </p:grpSpPr>
        <p:sp>
          <p:nvSpPr>
            <p:cNvPr id="379993"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2" name="Rectangle 78"/>
            <p:cNvSpPr>
              <a:spLocks noChangeArrowheads="1"/>
            </p:cNvSpPr>
            <p:nvPr/>
          </p:nvSpPr>
          <p:spPr bwMode="auto">
            <a:xfrm>
              <a:off x="111" y="1389"/>
              <a:ext cx="274" cy="4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grpSp>
      <p:grpSp>
        <p:nvGrpSpPr>
          <p:cNvPr id="379997" name="Group 93"/>
          <p:cNvGrpSpPr>
            <a:grpSpLocks/>
          </p:cNvGrpSpPr>
          <p:nvPr/>
        </p:nvGrpSpPr>
        <p:grpSpPr bwMode="auto">
          <a:xfrm>
            <a:off x="1116013" y="1341438"/>
            <a:ext cx="7896225"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96" name="Rectangle 92"/>
            <p:cNvSpPr>
              <a:spLocks noChangeArrowheads="1"/>
            </p:cNvSpPr>
            <p:nvPr/>
          </p:nvSpPr>
          <p:spPr bwMode="auto">
            <a:xfrm>
              <a:off x="1426" y="3145"/>
              <a:ext cx="915" cy="284"/>
            </a:xfrm>
            <a:prstGeom prst="rect">
              <a:avLst/>
            </a:prstGeom>
            <a:noFill/>
            <a:ln w="3810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001" name="AutoShape 97"/>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878692963"/>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Address Resolution Protocol</a:t>
            </a:r>
          </a:p>
        </p:txBody>
      </p:sp>
      <p:sp>
        <p:nvSpPr>
          <p:cNvPr id="819203" name="Rectangle 3"/>
          <p:cNvSpPr>
            <a:spLocks noGrp="1" noChangeArrowheads="1"/>
          </p:cNvSpPr>
          <p:nvPr>
            <p:ph type="body" idx="1"/>
          </p:nvPr>
        </p:nvSpPr>
        <p:spPr>
          <a:xfrm>
            <a:off x="285750" y="1571625"/>
            <a:ext cx="8610600" cy="4724400"/>
          </a:xfrm>
        </p:spPr>
        <p:txBody>
          <a:bodyPr/>
          <a:lstStyle/>
          <a:p>
            <a:pPr eaLnBrk="1" hangingPunct="1">
              <a:lnSpc>
                <a:spcPct val="150000"/>
              </a:lnSpc>
            </a:pPr>
            <a:r>
              <a:rPr lang="en-US" altLang="zh-CN" sz="2800" smtClean="0">
                <a:cs typeface="Arial" charset="0"/>
              </a:rPr>
              <a:t>In order for devices to communicate, the sending devices need </a:t>
            </a:r>
            <a:r>
              <a:rPr lang="en-US" altLang="zh-CN" sz="2800" smtClean="0">
                <a:solidFill>
                  <a:srgbClr val="FF0000"/>
                </a:solidFill>
                <a:cs typeface="Arial" charset="0"/>
              </a:rPr>
              <a:t>both</a:t>
            </a:r>
            <a:r>
              <a:rPr lang="en-US" altLang="zh-CN" sz="2800" smtClean="0">
                <a:cs typeface="Arial" charset="0"/>
              </a:rPr>
              <a:t> the </a:t>
            </a:r>
            <a:r>
              <a:rPr lang="en-US" altLang="zh-CN" sz="2800" smtClean="0">
                <a:solidFill>
                  <a:schemeClr val="hlink"/>
                </a:solidFill>
                <a:ea typeface="Arial Unicode MS" pitchFamily="34" charset="-122"/>
                <a:cs typeface="Arial" charset="0"/>
              </a:rPr>
              <a:t>IP addresses</a:t>
            </a:r>
            <a:r>
              <a:rPr lang="en-US" altLang="zh-CN" sz="2800" smtClean="0">
                <a:cs typeface="Arial" charset="0"/>
              </a:rPr>
              <a:t> and the </a:t>
            </a:r>
            <a:r>
              <a:rPr lang="en-US" altLang="zh-CN" sz="2800" smtClean="0">
                <a:solidFill>
                  <a:schemeClr val="hlink"/>
                </a:solidFill>
                <a:ea typeface="Arial Unicode MS" pitchFamily="34" charset="-122"/>
                <a:cs typeface="Arial Unicode MS" pitchFamily="34" charset="-122"/>
              </a:rPr>
              <a:t>MAC addresses</a:t>
            </a:r>
            <a:r>
              <a:rPr lang="en-US" altLang="zh-CN" sz="2800" smtClean="0"/>
              <a:t> of the destination devices. </a:t>
            </a:r>
          </a:p>
          <a:p>
            <a:pPr eaLnBrk="1" hangingPunct="1">
              <a:lnSpc>
                <a:spcPct val="150000"/>
              </a:lnSpc>
            </a:pPr>
            <a:r>
              <a:rPr lang="en-US" altLang="zh-CN" sz="2800" smtClean="0"/>
              <a:t>ARP enables a computer to find the MAC address of the computer that is associated with an IP address.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anim calcmode="lin" valueType="num">
                                      <p:cBhvr additive="base">
                                        <p:cTn id="7" dur="500" fill="hold"/>
                                        <p:tgtEl>
                                          <p:spTgt spid="8192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19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19203">
                                            <p:txEl>
                                              <p:pRg st="1" end="1"/>
                                            </p:txEl>
                                          </p:spTgt>
                                        </p:tgtEl>
                                        <p:attrNameLst>
                                          <p:attrName>style.visibility</p:attrName>
                                        </p:attrNameLst>
                                      </p:cBhvr>
                                      <p:to>
                                        <p:strVal val="visible"/>
                                      </p:to>
                                    </p:set>
                                    <p:anim calcmode="lin" valueType="num">
                                      <p:cBhvr additive="base">
                                        <p:cTn id="13" dur="500" fill="hold"/>
                                        <p:tgtEl>
                                          <p:spTgt spid="8192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192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Address Resolution Protocol</a:t>
            </a:r>
          </a:p>
        </p:txBody>
      </p:sp>
      <p:pic>
        <p:nvPicPr>
          <p:cNvPr id="821251"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5344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52" name="AutoShape 1028"/>
          <p:cNvSpPr>
            <a:spLocks noChangeArrowheads="1"/>
          </p:cNvSpPr>
          <p:nvPr/>
        </p:nvSpPr>
        <p:spPr bwMode="auto">
          <a:xfrm rot="-1322010">
            <a:off x="5332413" y="1441450"/>
            <a:ext cx="1752600" cy="5078413"/>
          </a:xfrm>
          <a:prstGeom prst="curvedLeftArrow">
            <a:avLst>
              <a:gd name="adj1" fmla="val 26508"/>
              <a:gd name="adj2" fmla="val 61521"/>
              <a:gd name="adj3" fmla="val 31370"/>
            </a:avLst>
          </a:prstGeom>
          <a:gradFill rotWithShape="0">
            <a:gsLst>
              <a:gs pos="0">
                <a:schemeClr val="hlink"/>
              </a:gs>
              <a:gs pos="100000">
                <a:schemeClr val="accent2"/>
              </a:gs>
            </a:gsLst>
            <a:lin ang="2700000" scaled="1"/>
          </a:gradFill>
          <a:ln w="9525">
            <a:solidFill>
              <a:schemeClr val="tx1"/>
            </a:solidFill>
            <a:miter lim="800000"/>
            <a:headEnd/>
            <a:tailEnd/>
          </a:ln>
        </p:spPr>
        <p:txBody>
          <a:bodyPr wrap="none" anchor="ctr"/>
          <a:lstStyle/>
          <a:p>
            <a:endParaRPr lang="zh-CN" altLang="en-US"/>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21251"/>
                                        </p:tgtEl>
                                        <p:attrNameLst>
                                          <p:attrName>style.visibility</p:attrName>
                                        </p:attrNameLst>
                                      </p:cBhvr>
                                      <p:to>
                                        <p:strVal val="visible"/>
                                      </p:to>
                                    </p:set>
                                    <p:animEffect transition="in" filter="dissolve">
                                      <p:cBhvr>
                                        <p:cTn id="7" dur="500"/>
                                        <p:tgtEl>
                                          <p:spTgt spid="82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21252"/>
                                        </p:tgtEl>
                                        <p:attrNameLst>
                                          <p:attrName>style.visibility</p:attrName>
                                        </p:attrNameLst>
                                      </p:cBhvr>
                                      <p:to>
                                        <p:strVal val="visible"/>
                                      </p:to>
                                    </p:set>
                                    <p:animEffect transition="in" filter="wipe(up)">
                                      <p:cBhvr>
                                        <p:cTn id="12" dur="500"/>
                                        <p:tgtEl>
                                          <p:spTgt spid="82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68313" y="333375"/>
            <a:ext cx="7793037" cy="1143000"/>
          </a:xfrm>
        </p:spPr>
        <p:txBody>
          <a:bodyPr/>
          <a:lstStyle/>
          <a:p>
            <a:pPr eaLnBrk="1" hangingPunct="1"/>
            <a:r>
              <a:rPr lang="en-US" altLang="zh-CN" dirty="0" smtClean="0">
                <a:cs typeface="Arial" charset="0"/>
              </a:rPr>
              <a:t>ARP Table</a:t>
            </a:r>
          </a:p>
        </p:txBody>
      </p:sp>
      <p:pic>
        <p:nvPicPr>
          <p:cNvPr id="82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8424862"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300" name="AutoShape 4"/>
          <p:cNvSpPr>
            <a:spLocks noChangeArrowheads="1"/>
          </p:cNvSpPr>
          <p:nvPr/>
        </p:nvSpPr>
        <p:spPr bwMode="auto">
          <a:xfrm rot="-1587836">
            <a:off x="6451600" y="333375"/>
            <a:ext cx="2224088" cy="1871663"/>
          </a:xfrm>
          <a:prstGeom prst="irregularSeal1">
            <a:avLst/>
          </a:prstGeom>
          <a:solidFill>
            <a:srgbClr val="008000"/>
          </a:solidFill>
          <a:ln w="9525">
            <a:noFill/>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008000"/>
            </a:extrusionClr>
          </a:sp3d>
        </p:spPr>
        <p:txBody>
          <a:bodyPr wrap="none" anchor="ctr">
            <a:flatTx/>
          </a:bodyPr>
          <a:lstStyle/>
          <a:p>
            <a:pPr algn="ctr" eaLnBrk="0" hangingPunct="0">
              <a:buClr>
                <a:srgbClr val="6699FF"/>
              </a:buClr>
              <a:buFont typeface="Wingdings 3" pitchFamily="18" charset="2"/>
              <a:buNone/>
              <a:defRPr/>
            </a:pPr>
            <a:r>
              <a:rPr lang="en-US" altLang="zh-CN" sz="3200">
                <a:solidFill>
                  <a:srgbClr val="FFFF00"/>
                </a:solidFill>
                <a:effectLst>
                  <a:outerShdw blurRad="38100" dist="38100" dir="2700000" algn="tl">
                    <a:srgbClr val="000000"/>
                  </a:outerShdw>
                </a:effectLst>
                <a:latin typeface="Arial Black" pitchFamily="34" charset="0"/>
                <a:ea typeface="宋体" pitchFamily="2" charset="-122"/>
              </a:rPr>
              <a:t>RAM</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23299"/>
                                        </p:tgtEl>
                                        <p:attrNameLst>
                                          <p:attrName>style.visibility</p:attrName>
                                        </p:attrNameLst>
                                      </p:cBhvr>
                                      <p:to>
                                        <p:strVal val="visible"/>
                                      </p:to>
                                    </p:set>
                                    <p:animEffect transition="in" filter="dissolve">
                                      <p:cBhvr>
                                        <p:cTn id="7" dur="500"/>
                                        <p:tgtEl>
                                          <p:spTgt spid="823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823300"/>
                                        </p:tgtEl>
                                        <p:attrNameLst>
                                          <p:attrName>style.visibility</p:attrName>
                                        </p:attrNameLst>
                                      </p:cBhvr>
                                      <p:to>
                                        <p:strVal val="visible"/>
                                      </p:to>
                                    </p:set>
                                    <p:anim calcmode="lin" valueType="num">
                                      <p:cBhvr>
                                        <p:cTn id="12" dur="500" fill="hold"/>
                                        <p:tgtEl>
                                          <p:spTgt spid="823300"/>
                                        </p:tgtEl>
                                        <p:attrNameLst>
                                          <p:attrName>ppt_w</p:attrName>
                                        </p:attrNameLst>
                                      </p:cBhvr>
                                      <p:tavLst>
                                        <p:tav tm="0">
                                          <p:val>
                                            <p:fltVal val="0"/>
                                          </p:val>
                                        </p:tav>
                                        <p:tav tm="100000">
                                          <p:val>
                                            <p:strVal val="#ppt_w"/>
                                          </p:val>
                                        </p:tav>
                                      </p:tavLst>
                                    </p:anim>
                                    <p:anim calcmode="lin" valueType="num">
                                      <p:cBhvr>
                                        <p:cTn id="13" dur="500" fill="hold"/>
                                        <p:tgtEl>
                                          <p:spTgt spid="823300"/>
                                        </p:tgtEl>
                                        <p:attrNameLst>
                                          <p:attrName>ppt_h</p:attrName>
                                        </p:attrNameLst>
                                      </p:cBhvr>
                                      <p:tavLst>
                                        <p:tav tm="0">
                                          <p:val>
                                            <p:fltVal val="0"/>
                                          </p:val>
                                        </p:tav>
                                        <p:tav tm="100000">
                                          <p:val>
                                            <p:strVal val="#ppt_h"/>
                                          </p:val>
                                        </p:tav>
                                      </p:tavLst>
                                    </p:anim>
                                    <p:anim calcmode="lin" valueType="num">
                                      <p:cBhvr>
                                        <p:cTn id="14" dur="500" fill="hold"/>
                                        <p:tgtEl>
                                          <p:spTgt spid="823300"/>
                                        </p:tgtEl>
                                        <p:attrNameLst>
                                          <p:attrName>ppt_x</p:attrName>
                                        </p:attrNameLst>
                                      </p:cBhvr>
                                      <p:tavLst>
                                        <p:tav tm="0">
                                          <p:val>
                                            <p:fltVal val="0.5"/>
                                          </p:val>
                                        </p:tav>
                                        <p:tav tm="100000">
                                          <p:val>
                                            <p:strVal val="#ppt_x"/>
                                          </p:val>
                                        </p:tav>
                                      </p:tavLst>
                                    </p:anim>
                                    <p:anim calcmode="lin" valueType="num">
                                      <p:cBhvr>
                                        <p:cTn id="15" dur="500" fill="hold"/>
                                        <p:tgtEl>
                                          <p:spTgt spid="8233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0"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3657600"/>
            <a:ext cx="8458200" cy="2941638"/>
            <a:chOff x="288" y="2304"/>
            <a:chExt cx="5328" cy="1853"/>
          </a:xfrm>
        </p:grpSpPr>
        <p:sp>
          <p:nvSpPr>
            <p:cNvPr id="64525"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4526" name="Group 4"/>
            <p:cNvGrpSpPr>
              <a:grpSpLocks/>
            </p:cNvGrpSpPr>
            <p:nvPr/>
          </p:nvGrpSpPr>
          <p:grpSpPr bwMode="auto">
            <a:xfrm>
              <a:off x="288" y="2304"/>
              <a:ext cx="1392" cy="1440"/>
              <a:chOff x="288" y="2304"/>
              <a:chExt cx="1392" cy="1440"/>
            </a:xfrm>
          </p:grpSpPr>
          <p:pic>
            <p:nvPicPr>
              <p:cNvPr id="6454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1"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4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454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4527" name="Group 9"/>
            <p:cNvGrpSpPr>
              <a:grpSpLocks/>
            </p:cNvGrpSpPr>
            <p:nvPr/>
          </p:nvGrpSpPr>
          <p:grpSpPr bwMode="auto">
            <a:xfrm>
              <a:off x="4224" y="2304"/>
              <a:ext cx="1392" cy="1440"/>
              <a:chOff x="288" y="2304"/>
              <a:chExt cx="1392" cy="1440"/>
            </a:xfrm>
          </p:grpSpPr>
          <p:pic>
            <p:nvPicPr>
              <p:cNvPr id="64536"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7"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3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453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4528" name="Group 14"/>
            <p:cNvGrpSpPr>
              <a:grpSpLocks/>
            </p:cNvGrpSpPr>
            <p:nvPr/>
          </p:nvGrpSpPr>
          <p:grpSpPr bwMode="auto">
            <a:xfrm>
              <a:off x="2256" y="2304"/>
              <a:ext cx="1392" cy="1440"/>
              <a:chOff x="288" y="2304"/>
              <a:chExt cx="1392" cy="1440"/>
            </a:xfrm>
          </p:grpSpPr>
          <p:pic>
            <p:nvPicPr>
              <p:cNvPr id="64532"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3"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453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453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5363"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5364"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5365"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4515" name="Rectangle 22"/>
          <p:cNvSpPr>
            <a:spLocks noGrp="1" noChangeArrowheads="1"/>
          </p:cNvSpPr>
          <p:nvPr>
            <p:ph type="title"/>
          </p:nvPr>
        </p:nvSpPr>
        <p:spPr>
          <a:xfrm>
            <a:off x="611188" y="404813"/>
            <a:ext cx="6421437" cy="1143000"/>
          </a:xfrm>
        </p:spPr>
        <p:txBody>
          <a:bodyPr/>
          <a:lstStyle/>
          <a:p>
            <a:pPr eaLnBrk="1" hangingPunct="1"/>
            <a:r>
              <a:rPr lang="en-US" altLang="zh-CN" smtClean="0">
                <a:cs typeface="Arial" charset="0"/>
              </a:rPr>
              <a:t>ARP operation</a:t>
            </a:r>
          </a:p>
        </p:txBody>
      </p:sp>
      <p:sp>
        <p:nvSpPr>
          <p:cNvPr id="825367" name="Rectangle 23"/>
          <p:cNvSpPr>
            <a:spLocks noChangeArrowheads="1"/>
          </p:cNvSpPr>
          <p:nvPr/>
        </p:nvSpPr>
        <p:spPr bwMode="auto">
          <a:xfrm>
            <a:off x="685800" y="1981200"/>
            <a:ext cx="1828800" cy="990600"/>
          </a:xfrm>
          <a:prstGeom prst="rect">
            <a:avLst/>
          </a:prstGeom>
          <a:solidFill>
            <a:schemeClr val="hlink"/>
          </a:solidFill>
          <a:ln w="38100">
            <a:solidFill>
              <a:schemeClr val="tx1"/>
            </a:solidFill>
            <a:miter lim="800000"/>
            <a:headEnd/>
            <a:tailEnd/>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r>
              <a:rPr lang="en-US" altLang="zh-CN" sz="8000" b="1">
                <a:solidFill>
                  <a:srgbClr val="FF0000"/>
                </a:solidFill>
                <a:latin typeface="Arial" charset="0"/>
              </a:rPr>
              <a:t>?</a:t>
            </a:r>
          </a:p>
        </p:txBody>
      </p:sp>
      <p:sp>
        <p:nvSpPr>
          <p:cNvPr id="825368" name="AutoShape 24"/>
          <p:cNvSpPr>
            <a:spLocks noChangeArrowheads="1"/>
          </p:cNvSpPr>
          <p:nvPr/>
        </p:nvSpPr>
        <p:spPr bwMode="auto">
          <a:xfrm>
            <a:off x="1524000" y="2819400"/>
            <a:ext cx="6858000" cy="838200"/>
          </a:xfrm>
          <a:prstGeom prst="curvedDownArrow">
            <a:avLst>
              <a:gd name="adj1" fmla="val 59886"/>
              <a:gd name="adj2" fmla="val 116402"/>
              <a:gd name="adj3" fmla="val 33333"/>
            </a:avLst>
          </a:prstGeom>
          <a:gradFill rotWithShape="0">
            <a:gsLst>
              <a:gs pos="0">
                <a:srgbClr val="FF0000"/>
              </a:gs>
              <a:gs pos="100000">
                <a:srgbClr val="FF9999"/>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2895600" y="2362200"/>
            <a:ext cx="5486400" cy="838200"/>
            <a:chOff x="1824" y="1488"/>
            <a:chExt cx="3456" cy="528"/>
          </a:xfrm>
        </p:grpSpPr>
        <p:sp>
          <p:nvSpPr>
            <p:cNvPr id="64519" name="Rectangle 26"/>
            <p:cNvSpPr>
              <a:spLocks noChangeArrowheads="1"/>
            </p:cNvSpPr>
            <p:nvPr/>
          </p:nvSpPr>
          <p:spPr bwMode="auto">
            <a:xfrm>
              <a:off x="1824" y="1488"/>
              <a:ext cx="864"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4520" name="Rectangle 27"/>
            <p:cNvSpPr>
              <a:spLocks noChangeArrowheads="1"/>
            </p:cNvSpPr>
            <p:nvPr/>
          </p:nvSpPr>
          <p:spPr bwMode="auto">
            <a:xfrm>
              <a:off x="2688" y="1488"/>
              <a:ext cx="576"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sz="2800">
                  <a:solidFill>
                    <a:srgbClr val="FF0000"/>
                  </a:solidFill>
                  <a:latin typeface="Arial Black" pitchFamily="34" charset="0"/>
                </a:rPr>
                <a:t>?</a:t>
              </a:r>
            </a:p>
          </p:txBody>
        </p:sp>
        <p:sp>
          <p:nvSpPr>
            <p:cNvPr id="64521" name="Rectangle 28"/>
            <p:cNvSpPr>
              <a:spLocks noChangeArrowheads="1"/>
            </p:cNvSpPr>
            <p:nvPr/>
          </p:nvSpPr>
          <p:spPr bwMode="auto">
            <a:xfrm>
              <a:off x="3264" y="1488"/>
              <a:ext cx="2016"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4522" name="Rectangle 29"/>
            <p:cNvSpPr>
              <a:spLocks noChangeArrowheads="1"/>
            </p:cNvSpPr>
            <p:nvPr/>
          </p:nvSpPr>
          <p:spPr bwMode="auto">
            <a:xfrm>
              <a:off x="3312"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4523" name="Rectangle 30"/>
            <p:cNvSpPr>
              <a:spLocks noChangeArrowheads="1"/>
            </p:cNvSpPr>
            <p:nvPr/>
          </p:nvSpPr>
          <p:spPr bwMode="auto">
            <a:xfrm>
              <a:off x="3936"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4524" name="Rectangle 31"/>
            <p:cNvSpPr>
              <a:spLocks noChangeArrowheads="1"/>
            </p:cNvSpPr>
            <p:nvPr/>
          </p:nvSpPr>
          <p:spPr bwMode="auto">
            <a:xfrm>
              <a:off x="4560" y="1536"/>
              <a:ext cx="672"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5368"/>
                                        </p:tgtEl>
                                        <p:attrNameLst>
                                          <p:attrName>style.visibility</p:attrName>
                                        </p:attrNameLst>
                                      </p:cBhvr>
                                      <p:to>
                                        <p:strVal val="visible"/>
                                      </p:to>
                                    </p:set>
                                    <p:animEffect transition="in" filter="wipe(left)">
                                      <p:cBhvr>
                                        <p:cTn id="12" dur="500"/>
                                        <p:tgtEl>
                                          <p:spTgt spid="825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nodeType="afterGroup">
                            <p:stCondLst>
                              <p:cond delay="500"/>
                            </p:stCondLst>
                            <p:childTnLst>
                              <p:par>
                                <p:cTn id="19" presetID="23" presetClass="entr" presetSubtype="36" fill="hold" grpId="0" nodeType="afterEffect">
                                  <p:stCondLst>
                                    <p:cond delay="0"/>
                                  </p:stCondLst>
                                  <p:childTnLst>
                                    <p:set>
                                      <p:cBhvr>
                                        <p:cTn id="20" dur="1" fill="hold">
                                          <p:stCondLst>
                                            <p:cond delay="0"/>
                                          </p:stCondLst>
                                        </p:cTn>
                                        <p:tgtEl>
                                          <p:spTgt spid="825367"/>
                                        </p:tgtEl>
                                        <p:attrNameLst>
                                          <p:attrName>style.visibility</p:attrName>
                                        </p:attrNameLst>
                                      </p:cBhvr>
                                      <p:to>
                                        <p:strVal val="visible"/>
                                      </p:to>
                                    </p:set>
                                    <p:anim calcmode="lin" valueType="num">
                                      <p:cBhvr>
                                        <p:cTn id="21" dur="500" fill="hold"/>
                                        <p:tgtEl>
                                          <p:spTgt spid="825367"/>
                                        </p:tgtEl>
                                        <p:attrNameLst>
                                          <p:attrName>ppt_w</p:attrName>
                                        </p:attrNameLst>
                                      </p:cBhvr>
                                      <p:tavLst>
                                        <p:tav tm="0">
                                          <p:val>
                                            <p:strVal val="(6*min(max(#ppt_w*#ppt_h,.3),1)-7.4)/-.7*#ppt_w"/>
                                          </p:val>
                                        </p:tav>
                                        <p:tav tm="100000">
                                          <p:val>
                                            <p:strVal val="#ppt_w"/>
                                          </p:val>
                                        </p:tav>
                                      </p:tavLst>
                                    </p:anim>
                                    <p:anim calcmode="lin" valueType="num">
                                      <p:cBhvr>
                                        <p:cTn id="22" dur="500" fill="hold"/>
                                        <p:tgtEl>
                                          <p:spTgt spid="825367"/>
                                        </p:tgtEl>
                                        <p:attrNameLst>
                                          <p:attrName>ppt_h</p:attrName>
                                        </p:attrNameLst>
                                      </p:cBhvr>
                                      <p:tavLst>
                                        <p:tav tm="0">
                                          <p:val>
                                            <p:strVal val="(6*min(max(#ppt_w*#ppt_h,.3),1)-7.4)/-.7*#ppt_h"/>
                                          </p:val>
                                        </p:tav>
                                        <p:tav tm="100000">
                                          <p:val>
                                            <p:strVal val="#ppt_h"/>
                                          </p:val>
                                        </p:tav>
                                      </p:tavLst>
                                    </p:anim>
                                    <p:anim calcmode="lin" valueType="num">
                                      <p:cBhvr>
                                        <p:cTn id="23" dur="500" fill="hold"/>
                                        <p:tgtEl>
                                          <p:spTgt spid="825367"/>
                                        </p:tgtEl>
                                        <p:attrNameLst>
                                          <p:attrName>ppt_x</p:attrName>
                                        </p:attrNameLst>
                                      </p:cBhvr>
                                      <p:tavLst>
                                        <p:tav tm="0">
                                          <p:val>
                                            <p:fltVal val="0.5"/>
                                          </p:val>
                                        </p:tav>
                                        <p:tav tm="100000">
                                          <p:val>
                                            <p:strVal val="#ppt_x"/>
                                          </p:val>
                                        </p:tav>
                                      </p:tavLst>
                                    </p:anim>
                                    <p:anim calcmode="lin" valueType="num">
                                      <p:cBhvr>
                                        <p:cTn id="24" dur="500" fill="hold"/>
                                        <p:tgtEl>
                                          <p:spTgt spid="82536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67" grpId="0" animBg="1" autoUpdateAnimBg="0"/>
      <p:bldP spid="82536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Freeform 2"/>
          <p:cNvSpPr>
            <a:spLocks/>
          </p:cNvSpPr>
          <p:nvPr/>
        </p:nvSpPr>
        <p:spPr bwMode="auto">
          <a:xfrm>
            <a:off x="533400" y="2514600"/>
            <a:ext cx="8229600" cy="12192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2" name="Group 3"/>
          <p:cNvGrpSpPr>
            <a:grpSpLocks/>
          </p:cNvGrpSpPr>
          <p:nvPr/>
        </p:nvGrpSpPr>
        <p:grpSpPr bwMode="auto">
          <a:xfrm>
            <a:off x="457200" y="3657600"/>
            <a:ext cx="8458200" cy="2941638"/>
            <a:chOff x="288" y="2304"/>
            <a:chExt cx="5328" cy="1853"/>
          </a:xfrm>
        </p:grpSpPr>
        <p:sp>
          <p:nvSpPr>
            <p:cNvPr id="65550" name="Line 4"/>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5551" name="Group 5"/>
            <p:cNvGrpSpPr>
              <a:grpSpLocks/>
            </p:cNvGrpSpPr>
            <p:nvPr/>
          </p:nvGrpSpPr>
          <p:grpSpPr bwMode="auto">
            <a:xfrm>
              <a:off x="288" y="2304"/>
              <a:ext cx="1392" cy="1440"/>
              <a:chOff x="288" y="2304"/>
              <a:chExt cx="1392" cy="1440"/>
            </a:xfrm>
          </p:grpSpPr>
          <p:pic>
            <p:nvPicPr>
              <p:cNvPr id="65565"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6" name="Line 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67"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5568"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5552" name="Group 10"/>
            <p:cNvGrpSpPr>
              <a:grpSpLocks/>
            </p:cNvGrpSpPr>
            <p:nvPr/>
          </p:nvGrpSpPr>
          <p:grpSpPr bwMode="auto">
            <a:xfrm>
              <a:off x="4224" y="2304"/>
              <a:ext cx="1392" cy="1440"/>
              <a:chOff x="288" y="2304"/>
              <a:chExt cx="1392" cy="1440"/>
            </a:xfrm>
          </p:grpSpPr>
          <p:pic>
            <p:nvPicPr>
              <p:cNvPr id="65561"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2" name="Line 12"/>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63"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5564"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5553" name="Group 15"/>
            <p:cNvGrpSpPr>
              <a:grpSpLocks/>
            </p:cNvGrpSpPr>
            <p:nvPr/>
          </p:nvGrpSpPr>
          <p:grpSpPr bwMode="auto">
            <a:xfrm>
              <a:off x="2256" y="2304"/>
              <a:ext cx="1392" cy="1440"/>
              <a:chOff x="288" y="2304"/>
              <a:chExt cx="1392" cy="1440"/>
            </a:xfrm>
          </p:grpSpPr>
          <p:pic>
            <p:nvPicPr>
              <p:cNvPr id="65557"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8" name="Line 1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5559"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5560"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7412" name="Text Box 20"/>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7413" name="Text Box 21"/>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7414" name="Text Box 22"/>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5540" name="Rectangle 23"/>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request</a:t>
            </a:r>
          </a:p>
        </p:txBody>
      </p:sp>
      <p:sp>
        <p:nvSpPr>
          <p:cNvPr id="827416"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
        <p:nvSpPr>
          <p:cNvPr id="827417" name="AutoShape 25"/>
          <p:cNvSpPr>
            <a:spLocks noChangeArrowheads="1"/>
          </p:cNvSpPr>
          <p:nvPr/>
        </p:nvSpPr>
        <p:spPr bwMode="auto">
          <a:xfrm>
            <a:off x="1371600" y="2819400"/>
            <a:ext cx="3810000" cy="1066800"/>
          </a:xfrm>
          <a:prstGeom prst="curvedDownArrow">
            <a:avLst>
              <a:gd name="adj1" fmla="val 33482"/>
              <a:gd name="adj2" fmla="val 69759"/>
              <a:gd name="adj3" fmla="val 31546"/>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6"/>
          <p:cNvGrpSpPr>
            <a:grpSpLocks/>
          </p:cNvGrpSpPr>
          <p:nvPr/>
        </p:nvGrpSpPr>
        <p:grpSpPr bwMode="auto">
          <a:xfrm>
            <a:off x="533400" y="1828800"/>
            <a:ext cx="8229600" cy="838200"/>
            <a:chOff x="384" y="912"/>
            <a:chExt cx="5184" cy="528"/>
          </a:xfrm>
        </p:grpSpPr>
        <p:sp>
          <p:nvSpPr>
            <p:cNvPr id="65544" name="Rectangle 27"/>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5545" name="Rectangle 28"/>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5546" name="Rectangle 29"/>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5547" name="Rectangle 30"/>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5548" name="Rectangle 31"/>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5549" name="Rectangle 32"/>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7394"/>
                                        </p:tgtEl>
                                        <p:attrNameLst>
                                          <p:attrName>style.visibility</p:attrName>
                                        </p:attrNameLst>
                                      </p:cBhvr>
                                      <p:to>
                                        <p:strVal val="visible"/>
                                      </p:to>
                                    </p:set>
                                    <p:animEffect transition="in" filter="wipe(down)">
                                      <p:cBhvr>
                                        <p:cTn id="12" dur="500"/>
                                        <p:tgtEl>
                                          <p:spTgt spid="827394"/>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27417"/>
                                        </p:tgtEl>
                                        <p:attrNameLst>
                                          <p:attrName>style.visibility</p:attrName>
                                        </p:attrNameLst>
                                      </p:cBhvr>
                                      <p:to>
                                        <p:strVal val="visible"/>
                                      </p:to>
                                    </p:set>
                                    <p:animEffect transition="in" filter="wipe(left)">
                                      <p:cBhvr>
                                        <p:cTn id="21" dur="500"/>
                                        <p:tgtEl>
                                          <p:spTgt spid="82741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27416"/>
                                        </p:tgtEl>
                                        <p:attrNameLst>
                                          <p:attrName>style.visibility</p:attrName>
                                        </p:attrNameLst>
                                      </p:cBhvr>
                                      <p:to>
                                        <p:strVal val="visible"/>
                                      </p:to>
                                    </p:set>
                                    <p:animEffect transition="in" filter="wipe(left)">
                                      <p:cBhvr>
                                        <p:cTn id="25" dur="500"/>
                                        <p:tgtEl>
                                          <p:spTgt spid="82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nimBg="1"/>
      <p:bldP spid="827416" grpId="0" animBg="1"/>
      <p:bldP spid="8274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57200" y="3657600"/>
            <a:ext cx="8458200" cy="2941638"/>
            <a:chOff x="288" y="2304"/>
            <a:chExt cx="5328" cy="1853"/>
          </a:xfrm>
        </p:grpSpPr>
        <p:sp>
          <p:nvSpPr>
            <p:cNvPr id="66575"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6576" name="Group 4"/>
            <p:cNvGrpSpPr>
              <a:grpSpLocks/>
            </p:cNvGrpSpPr>
            <p:nvPr/>
          </p:nvGrpSpPr>
          <p:grpSpPr bwMode="auto">
            <a:xfrm>
              <a:off x="288" y="2304"/>
              <a:ext cx="1392" cy="1440"/>
              <a:chOff x="288" y="2304"/>
              <a:chExt cx="1392" cy="1440"/>
            </a:xfrm>
          </p:grpSpPr>
          <p:pic>
            <p:nvPicPr>
              <p:cNvPr id="66590"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1"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9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659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6577" name="Group 9"/>
            <p:cNvGrpSpPr>
              <a:grpSpLocks/>
            </p:cNvGrpSpPr>
            <p:nvPr/>
          </p:nvGrpSpPr>
          <p:grpSpPr bwMode="auto">
            <a:xfrm>
              <a:off x="4224" y="2304"/>
              <a:ext cx="1392" cy="1440"/>
              <a:chOff x="288" y="2304"/>
              <a:chExt cx="1392" cy="1440"/>
            </a:xfrm>
          </p:grpSpPr>
          <p:pic>
            <p:nvPicPr>
              <p:cNvPr id="66586"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7"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8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658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6578" name="Group 14"/>
            <p:cNvGrpSpPr>
              <a:grpSpLocks/>
            </p:cNvGrpSpPr>
            <p:nvPr/>
          </p:nvGrpSpPr>
          <p:grpSpPr bwMode="auto">
            <a:xfrm>
              <a:off x="2256" y="2304"/>
              <a:ext cx="1392" cy="1440"/>
              <a:chOff x="288" y="2304"/>
              <a:chExt cx="1392" cy="1440"/>
            </a:xfrm>
          </p:grpSpPr>
          <p:pic>
            <p:nvPicPr>
              <p:cNvPr id="66582"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58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658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9459"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9460"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9461"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6563"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Checking</a:t>
            </a:r>
          </a:p>
        </p:txBody>
      </p:sp>
      <p:grpSp>
        <p:nvGrpSpPr>
          <p:cNvPr id="6" name="Group 23"/>
          <p:cNvGrpSpPr>
            <a:grpSpLocks/>
          </p:cNvGrpSpPr>
          <p:nvPr/>
        </p:nvGrpSpPr>
        <p:grpSpPr bwMode="auto">
          <a:xfrm>
            <a:off x="533400" y="1905000"/>
            <a:ext cx="8229600" cy="838200"/>
            <a:chOff x="384" y="912"/>
            <a:chExt cx="5184" cy="528"/>
          </a:xfrm>
        </p:grpSpPr>
        <p:sp>
          <p:nvSpPr>
            <p:cNvPr id="66569" name="Rectangle 24"/>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6570" name="Rectangle 25"/>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6571" name="Rectangle 26"/>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6572" name="Rectangle 27"/>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6573" name="Rectangle 28"/>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6574" name="Rectangle 29"/>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
        <p:nvSpPr>
          <p:cNvPr id="829470" name="AutoShape 30"/>
          <p:cNvSpPr>
            <a:spLocks noChangeArrowheads="1"/>
          </p:cNvSpPr>
          <p:nvPr/>
        </p:nvSpPr>
        <p:spPr bwMode="auto">
          <a:xfrm rot="-8407267">
            <a:off x="4648200" y="3200400"/>
            <a:ext cx="2374900" cy="5508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015 h 21600"/>
              <a:gd name="T14" fmla="*/ 18887 w 21600"/>
              <a:gd name="T15" fmla="*/ 17585 h 21600"/>
            </a:gdLst>
            <a:ahLst/>
            <a:cxnLst>
              <a:cxn ang="T8">
                <a:pos x="T0" y="T1"/>
              </a:cxn>
              <a:cxn ang="T9">
                <a:pos x="T2" y="T3"/>
              </a:cxn>
              <a:cxn ang="T10">
                <a:pos x="T4" y="T5"/>
              </a:cxn>
              <a:cxn ang="T11">
                <a:pos x="T6" y="T7"/>
              </a:cxn>
            </a:cxnLst>
            <a:rect l="T12" t="T13" r="T14" b="T15"/>
            <a:pathLst>
              <a:path w="21600" h="21600">
                <a:moveTo>
                  <a:pt x="17282" y="0"/>
                </a:moveTo>
                <a:lnTo>
                  <a:pt x="17282" y="4015"/>
                </a:lnTo>
                <a:lnTo>
                  <a:pt x="3375" y="4015"/>
                </a:lnTo>
                <a:lnTo>
                  <a:pt x="3375" y="17585"/>
                </a:lnTo>
                <a:lnTo>
                  <a:pt x="17282" y="17585"/>
                </a:lnTo>
                <a:lnTo>
                  <a:pt x="17282" y="21600"/>
                </a:lnTo>
                <a:lnTo>
                  <a:pt x="21600" y="10800"/>
                </a:lnTo>
                <a:close/>
              </a:path>
              <a:path w="21600" h="21600">
                <a:moveTo>
                  <a:pt x="1350" y="4015"/>
                </a:moveTo>
                <a:lnTo>
                  <a:pt x="1350" y="17585"/>
                </a:lnTo>
                <a:lnTo>
                  <a:pt x="2700" y="17585"/>
                </a:lnTo>
                <a:lnTo>
                  <a:pt x="2700" y="4015"/>
                </a:lnTo>
                <a:close/>
              </a:path>
              <a:path w="21600" h="21600">
                <a:moveTo>
                  <a:pt x="0" y="4015"/>
                </a:moveTo>
                <a:lnTo>
                  <a:pt x="0" y="17585"/>
                </a:lnTo>
                <a:lnTo>
                  <a:pt x="675" y="17585"/>
                </a:lnTo>
                <a:lnTo>
                  <a:pt x="675" y="4015"/>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p>
            <a:endParaRPr lang="zh-CN" altLang="en-US"/>
          </a:p>
        </p:txBody>
      </p:sp>
      <p:sp>
        <p:nvSpPr>
          <p:cNvPr id="829471" name="AutoShape 31"/>
          <p:cNvSpPr>
            <a:spLocks noChangeArrowheads="1"/>
          </p:cNvSpPr>
          <p:nvPr/>
        </p:nvSpPr>
        <p:spPr bwMode="auto">
          <a:xfrm rot="-2606923">
            <a:off x="5867400" y="2438400"/>
            <a:ext cx="2151063" cy="2286000"/>
          </a:xfrm>
          <a:prstGeom prst="irregularSeal1">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flatTx/>
          </a:bodyPr>
          <a:lstStyle/>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That is </a:t>
            </a:r>
          </a:p>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my IP</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29470"/>
                                        </p:tgtEl>
                                        <p:attrNameLst>
                                          <p:attrName>style.visibility</p:attrName>
                                        </p:attrNameLst>
                                      </p:cBhvr>
                                      <p:to>
                                        <p:strVal val="visible"/>
                                      </p:to>
                                    </p:set>
                                    <p:animEffect transition="in" filter="wipe(down)">
                                      <p:cBhvr>
                                        <p:cTn id="16" dur="500"/>
                                        <p:tgtEl>
                                          <p:spTgt spid="8294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829471"/>
                                        </p:tgtEl>
                                        <p:attrNameLst>
                                          <p:attrName>style.visibility</p:attrName>
                                        </p:attrNameLst>
                                      </p:cBhvr>
                                      <p:to>
                                        <p:strVal val="visible"/>
                                      </p:to>
                                    </p:set>
                                    <p:anim calcmode="lin" valueType="num">
                                      <p:cBhvr>
                                        <p:cTn id="21" dur="500" fill="hold"/>
                                        <p:tgtEl>
                                          <p:spTgt spid="829471"/>
                                        </p:tgtEl>
                                        <p:attrNameLst>
                                          <p:attrName>ppt_w</p:attrName>
                                        </p:attrNameLst>
                                      </p:cBhvr>
                                      <p:tavLst>
                                        <p:tav tm="0">
                                          <p:val>
                                            <p:fltVal val="0"/>
                                          </p:val>
                                        </p:tav>
                                        <p:tav tm="100000">
                                          <p:val>
                                            <p:strVal val="#ppt_w"/>
                                          </p:val>
                                        </p:tav>
                                      </p:tavLst>
                                    </p:anim>
                                    <p:anim calcmode="lin" valueType="num">
                                      <p:cBhvr>
                                        <p:cTn id="22" dur="500" fill="hold"/>
                                        <p:tgtEl>
                                          <p:spTgt spid="8294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Freeform 2"/>
          <p:cNvSpPr>
            <a:spLocks/>
          </p:cNvSpPr>
          <p:nvPr/>
        </p:nvSpPr>
        <p:spPr bwMode="auto">
          <a:xfrm flipH="1">
            <a:off x="838200" y="2743200"/>
            <a:ext cx="8229600" cy="9906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2" name="Group 3"/>
          <p:cNvGrpSpPr>
            <a:grpSpLocks/>
          </p:cNvGrpSpPr>
          <p:nvPr/>
        </p:nvGrpSpPr>
        <p:grpSpPr bwMode="auto">
          <a:xfrm>
            <a:off x="457200" y="3657600"/>
            <a:ext cx="8458200" cy="2941638"/>
            <a:chOff x="288" y="2304"/>
            <a:chExt cx="5328" cy="1853"/>
          </a:xfrm>
        </p:grpSpPr>
        <p:sp>
          <p:nvSpPr>
            <p:cNvPr id="67597" name="Line 4"/>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7598" name="Group 5"/>
            <p:cNvGrpSpPr>
              <a:grpSpLocks/>
            </p:cNvGrpSpPr>
            <p:nvPr/>
          </p:nvGrpSpPr>
          <p:grpSpPr bwMode="auto">
            <a:xfrm>
              <a:off x="288" y="2304"/>
              <a:ext cx="1392" cy="1440"/>
              <a:chOff x="288" y="2304"/>
              <a:chExt cx="1392" cy="1440"/>
            </a:xfrm>
          </p:grpSpPr>
          <p:pic>
            <p:nvPicPr>
              <p:cNvPr id="6761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3" name="Line 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14"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7615"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7599" name="Group 10"/>
            <p:cNvGrpSpPr>
              <a:grpSpLocks/>
            </p:cNvGrpSpPr>
            <p:nvPr/>
          </p:nvGrpSpPr>
          <p:grpSpPr bwMode="auto">
            <a:xfrm>
              <a:off x="4224" y="2304"/>
              <a:ext cx="1392" cy="1440"/>
              <a:chOff x="288" y="2304"/>
              <a:chExt cx="1392" cy="1440"/>
            </a:xfrm>
          </p:grpSpPr>
          <p:pic>
            <p:nvPicPr>
              <p:cNvPr id="67608"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9" name="Line 12"/>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10"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7611"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7600" name="Group 15"/>
            <p:cNvGrpSpPr>
              <a:grpSpLocks/>
            </p:cNvGrpSpPr>
            <p:nvPr/>
          </p:nvGrpSpPr>
          <p:grpSpPr bwMode="auto">
            <a:xfrm>
              <a:off x="2256" y="2304"/>
              <a:ext cx="1392" cy="1440"/>
              <a:chOff x="288" y="2304"/>
              <a:chExt cx="1392" cy="1440"/>
            </a:xfrm>
          </p:grpSpPr>
          <p:pic>
            <p:nvPicPr>
              <p:cNvPr id="67604" name="Picture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5" name="Line 17"/>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7606"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7607"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1508" name="Text Box 20"/>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1509" name="Text Box 21"/>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1510" name="Text Box 22"/>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7588" name="Rectangle 23"/>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reply</a:t>
            </a:r>
          </a:p>
        </p:txBody>
      </p:sp>
      <p:sp>
        <p:nvSpPr>
          <p:cNvPr id="831512" name="AutoShape 24"/>
          <p:cNvSpPr>
            <a:spLocks noChangeArrowheads="1"/>
          </p:cNvSpPr>
          <p:nvPr/>
        </p:nvSpPr>
        <p:spPr bwMode="auto">
          <a:xfrm flipH="1">
            <a:off x="11430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762000" y="1905000"/>
            <a:ext cx="8229600" cy="838200"/>
            <a:chOff x="384" y="912"/>
            <a:chExt cx="5184" cy="528"/>
          </a:xfrm>
        </p:grpSpPr>
        <p:sp>
          <p:nvSpPr>
            <p:cNvPr id="67591" name="Rectangle 26"/>
            <p:cNvSpPr>
              <a:spLocks noChangeArrowheads="1"/>
            </p:cNvSpPr>
            <p:nvPr/>
          </p:nvSpPr>
          <p:spPr bwMode="auto">
            <a:xfrm>
              <a:off x="384"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7592" name="Rectangle 27"/>
            <p:cNvSpPr>
              <a:spLocks noChangeArrowheads="1"/>
            </p:cNvSpPr>
            <p:nvPr/>
          </p:nvSpPr>
          <p:spPr bwMode="auto">
            <a:xfrm>
              <a:off x="1296" y="912"/>
              <a:ext cx="912"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7593" name="Rectangle 28"/>
            <p:cNvSpPr>
              <a:spLocks noChangeArrowheads="1"/>
            </p:cNvSpPr>
            <p:nvPr/>
          </p:nvSpPr>
          <p:spPr bwMode="auto">
            <a:xfrm>
              <a:off x="2208" y="912"/>
              <a:ext cx="3360"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7594" name="Rectangle 29"/>
            <p:cNvSpPr>
              <a:spLocks noChangeArrowheads="1"/>
            </p:cNvSpPr>
            <p:nvPr/>
          </p:nvSpPr>
          <p:spPr bwMode="auto">
            <a:xfrm>
              <a:off x="2256"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10.0.2.9</a:t>
              </a:r>
            </a:p>
          </p:txBody>
        </p:sp>
        <p:sp>
          <p:nvSpPr>
            <p:cNvPr id="67595" name="Rectangle 30"/>
            <p:cNvSpPr>
              <a:spLocks noChangeArrowheads="1"/>
            </p:cNvSpPr>
            <p:nvPr/>
          </p:nvSpPr>
          <p:spPr bwMode="auto">
            <a:xfrm>
              <a:off x="2880" y="960"/>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10.0.2.1</a:t>
              </a:r>
            </a:p>
          </p:txBody>
        </p:sp>
        <p:sp>
          <p:nvSpPr>
            <p:cNvPr id="67596" name="Rectangle 31"/>
            <p:cNvSpPr>
              <a:spLocks noChangeArrowheads="1"/>
            </p:cNvSpPr>
            <p:nvPr/>
          </p:nvSpPr>
          <p:spPr bwMode="auto">
            <a:xfrm>
              <a:off x="3504" y="960"/>
              <a:ext cx="2016"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This is my MAC Addr</a:t>
              </a:r>
            </a:p>
          </p:txBody>
        </p:sp>
      </p:gr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1490"/>
                                        </p:tgtEl>
                                        <p:attrNameLst>
                                          <p:attrName>style.visibility</p:attrName>
                                        </p:attrNameLst>
                                      </p:cBhvr>
                                      <p:to>
                                        <p:strVal val="visible"/>
                                      </p:to>
                                    </p:set>
                                    <p:animEffect transition="in" filter="wipe(down)">
                                      <p:cBhvr>
                                        <p:cTn id="12" dur="500"/>
                                        <p:tgtEl>
                                          <p:spTgt spid="831490"/>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831512"/>
                                        </p:tgtEl>
                                        <p:attrNameLst>
                                          <p:attrName>style.visibility</p:attrName>
                                        </p:attrNameLst>
                                      </p:cBhvr>
                                      <p:to>
                                        <p:strVal val="visible"/>
                                      </p:to>
                                    </p:set>
                                    <p:animEffect transition="in" filter="wipe(right)">
                                      <p:cBhvr>
                                        <p:cTn id="21" dur="500"/>
                                        <p:tgtEl>
                                          <p:spTgt spid="83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0" grpId="0" animBg="1"/>
      <p:bldP spid="8315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3916363"/>
            <a:ext cx="8458200" cy="2941637"/>
            <a:chOff x="288" y="2304"/>
            <a:chExt cx="5328" cy="1853"/>
          </a:xfrm>
        </p:grpSpPr>
        <p:sp>
          <p:nvSpPr>
            <p:cNvPr id="68622" name="Line 3"/>
            <p:cNvSpPr>
              <a:spLocks noChangeShapeType="1"/>
            </p:cNvSpPr>
            <p:nvPr/>
          </p:nvSpPr>
          <p:spPr bwMode="auto">
            <a:xfrm>
              <a:off x="384" y="3744"/>
              <a:ext cx="5232" cy="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68623" name="Group 4"/>
            <p:cNvGrpSpPr>
              <a:grpSpLocks/>
            </p:cNvGrpSpPr>
            <p:nvPr/>
          </p:nvGrpSpPr>
          <p:grpSpPr bwMode="auto">
            <a:xfrm>
              <a:off x="288" y="2304"/>
              <a:ext cx="1392" cy="1440"/>
              <a:chOff x="288" y="2304"/>
              <a:chExt cx="1392" cy="1440"/>
            </a:xfrm>
          </p:grpSpPr>
          <p:pic>
            <p:nvPicPr>
              <p:cNvPr id="6863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8" name="Line 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9"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8640"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8624" name="Group 9"/>
            <p:cNvGrpSpPr>
              <a:grpSpLocks/>
            </p:cNvGrpSpPr>
            <p:nvPr/>
          </p:nvGrpSpPr>
          <p:grpSpPr bwMode="auto">
            <a:xfrm>
              <a:off x="4224" y="2304"/>
              <a:ext cx="1392" cy="1440"/>
              <a:chOff x="288" y="2304"/>
              <a:chExt cx="1392" cy="1440"/>
            </a:xfrm>
          </p:grpSpPr>
          <p:pic>
            <p:nvPicPr>
              <p:cNvPr id="68633"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4" name="Line 11"/>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5"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8636"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8625" name="Group 14"/>
            <p:cNvGrpSpPr>
              <a:grpSpLocks/>
            </p:cNvGrpSpPr>
            <p:nvPr/>
          </p:nvGrpSpPr>
          <p:grpSpPr bwMode="auto">
            <a:xfrm>
              <a:off x="2256" y="2304"/>
              <a:ext cx="1392" cy="1440"/>
              <a:chOff x="288" y="2304"/>
              <a:chExt cx="1392" cy="1440"/>
            </a:xfrm>
          </p:grpSpPr>
          <p:pic>
            <p:nvPicPr>
              <p:cNvPr id="68629"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0" name="Line 16"/>
              <p:cNvSpPr>
                <a:spLocks noChangeShapeType="1"/>
              </p:cNvSpPr>
              <p:nvPr/>
            </p:nvSpPr>
            <p:spPr bwMode="auto">
              <a:xfrm>
                <a:off x="1008" y="2928"/>
                <a:ext cx="0" cy="81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31"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8632"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3555" name="Text Box 19"/>
            <p:cNvSpPr txBox="1">
              <a:spLocks noChangeArrowheads="1"/>
            </p:cNvSpPr>
            <p:nvPr/>
          </p:nvSpPr>
          <p:spPr bwMode="auto">
            <a:xfrm>
              <a:off x="864"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3556" name="Text Box 20"/>
            <p:cNvSpPr txBox="1">
              <a:spLocks noChangeArrowheads="1"/>
            </p:cNvSpPr>
            <p:nvPr/>
          </p:nvSpPr>
          <p:spPr bwMode="auto">
            <a:xfrm>
              <a:off x="2832"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3557" name="Text Box 21"/>
            <p:cNvSpPr txBox="1">
              <a:spLocks noChangeArrowheads="1"/>
            </p:cNvSpPr>
            <p:nvPr/>
          </p:nvSpPr>
          <p:spPr bwMode="auto">
            <a:xfrm>
              <a:off x="4800" y="3792"/>
              <a:ext cx="301" cy="365"/>
            </a:xfrm>
            <a:prstGeom prst="rect">
              <a:avLst/>
            </a:prstGeom>
            <a:noFill/>
            <a:ln w="9525">
              <a:noFill/>
              <a:miter lim="800000"/>
              <a:headEnd/>
              <a:tailEnd/>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8611"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Caching</a:t>
            </a:r>
          </a:p>
        </p:txBody>
      </p:sp>
      <p:sp>
        <p:nvSpPr>
          <p:cNvPr id="833559" name="Rectangle 23"/>
          <p:cNvSpPr>
            <a:spLocks noChangeArrowheads="1"/>
          </p:cNvSpPr>
          <p:nvPr/>
        </p:nvSpPr>
        <p:spPr bwMode="auto">
          <a:xfrm>
            <a:off x="250825" y="1916113"/>
            <a:ext cx="2362200" cy="990600"/>
          </a:xfrm>
          <a:prstGeom prst="rect">
            <a:avLst/>
          </a:prstGeom>
          <a:solidFill>
            <a:schemeClr val="hlink"/>
          </a:solidFill>
          <a:ln w="38100">
            <a:solidFill>
              <a:schemeClr val="tx1"/>
            </a:solidFill>
            <a:miter lim="800000"/>
            <a:headEnd/>
            <a:tailEnd/>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endParaRPr lang="en-US" altLang="zh-CN" b="1">
              <a:solidFill>
                <a:schemeClr val="bg1"/>
              </a:solidFill>
              <a:latin typeface="Arial" charset="0"/>
            </a:endParaRPr>
          </a:p>
          <a:p>
            <a:pPr algn="ctr" eaLnBrk="0" hangingPunct="0">
              <a:buClr>
                <a:srgbClr val="6699FF"/>
              </a:buClr>
              <a:buFont typeface="Wingdings 3" pitchFamily="18" charset="2"/>
              <a:buNone/>
            </a:pPr>
            <a:r>
              <a:rPr lang="en-US" altLang="zh-CN" sz="1600" b="1">
                <a:solidFill>
                  <a:schemeClr val="bg1"/>
                </a:solidFill>
                <a:latin typeface="Arial" charset="0"/>
              </a:rPr>
              <a:t>A.B.C.7.8.9 – 10.0.2.9</a:t>
            </a:r>
          </a:p>
        </p:txBody>
      </p:sp>
      <p:sp>
        <p:nvSpPr>
          <p:cNvPr id="833560"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a:grpSpLocks/>
          </p:cNvGrpSpPr>
          <p:nvPr/>
        </p:nvGrpSpPr>
        <p:grpSpPr bwMode="auto">
          <a:xfrm>
            <a:off x="2971800" y="2362200"/>
            <a:ext cx="5867400" cy="838200"/>
            <a:chOff x="1872" y="1488"/>
            <a:chExt cx="3696" cy="528"/>
          </a:xfrm>
        </p:grpSpPr>
        <p:sp>
          <p:nvSpPr>
            <p:cNvPr id="68616" name="Rectangle 26"/>
            <p:cNvSpPr>
              <a:spLocks noChangeArrowheads="1"/>
            </p:cNvSpPr>
            <p:nvPr/>
          </p:nvSpPr>
          <p:spPr bwMode="auto">
            <a:xfrm>
              <a:off x="1872" y="1488"/>
              <a:ext cx="864"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8617" name="Rectangle 27"/>
            <p:cNvSpPr>
              <a:spLocks noChangeArrowheads="1"/>
            </p:cNvSpPr>
            <p:nvPr/>
          </p:nvSpPr>
          <p:spPr bwMode="auto">
            <a:xfrm>
              <a:off x="2736" y="1488"/>
              <a:ext cx="816" cy="528"/>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8618" name="Rectangle 28"/>
            <p:cNvSpPr>
              <a:spLocks noChangeArrowheads="1"/>
            </p:cNvSpPr>
            <p:nvPr/>
          </p:nvSpPr>
          <p:spPr bwMode="auto">
            <a:xfrm>
              <a:off x="3552" y="1488"/>
              <a:ext cx="2016" cy="528"/>
            </a:xfrm>
            <a:prstGeom prst="rect">
              <a:avLst/>
            </a:prstGeom>
            <a:solidFill>
              <a:srgbClr val="FFFFCC"/>
            </a:solidFill>
            <a:ln w="38100">
              <a:solidFill>
                <a:schemeClr val="tx1"/>
              </a:solidFill>
              <a:miter lim="800000"/>
              <a:headEnd/>
              <a:tailEnd/>
            </a:ln>
          </p:spPr>
          <p:txBody>
            <a:bodyPr wrap="none" anchor="ctr"/>
            <a:lstStyle/>
            <a:p>
              <a:endParaRPr lang="zh-CN" altLang="en-US"/>
            </a:p>
          </p:txBody>
        </p:sp>
        <p:sp>
          <p:nvSpPr>
            <p:cNvPr id="68619" name="Rectangle 29"/>
            <p:cNvSpPr>
              <a:spLocks noChangeArrowheads="1"/>
            </p:cNvSpPr>
            <p:nvPr/>
          </p:nvSpPr>
          <p:spPr bwMode="auto">
            <a:xfrm>
              <a:off x="3600"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8620" name="Rectangle 30"/>
            <p:cNvSpPr>
              <a:spLocks noChangeArrowheads="1"/>
            </p:cNvSpPr>
            <p:nvPr/>
          </p:nvSpPr>
          <p:spPr bwMode="auto">
            <a:xfrm>
              <a:off x="4224" y="1536"/>
              <a:ext cx="624"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8621" name="Rectangle 31"/>
            <p:cNvSpPr>
              <a:spLocks noChangeArrowheads="1"/>
            </p:cNvSpPr>
            <p:nvPr/>
          </p:nvSpPr>
          <p:spPr bwMode="auto">
            <a:xfrm>
              <a:off x="4848" y="1536"/>
              <a:ext cx="672" cy="432"/>
            </a:xfrm>
            <a:prstGeom prst="rect">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
        <p:nvSpPr>
          <p:cNvPr id="833568" name="AutoShape 32"/>
          <p:cNvSpPr>
            <a:spLocks noChangeArrowheads="1"/>
          </p:cNvSpPr>
          <p:nvPr/>
        </p:nvSpPr>
        <p:spPr bwMode="auto">
          <a:xfrm>
            <a:off x="1752600" y="1828800"/>
            <a:ext cx="32004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082" y="5399"/>
                  <a:pt x="9371" y="5543"/>
                  <a:pt x="8710" y="5820"/>
                </a:cubicBezTo>
                <a:lnTo>
                  <a:pt x="6620" y="841"/>
                </a:lnTo>
                <a:cubicBezTo>
                  <a:pt x="7943" y="286"/>
                  <a:pt x="9364"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833559"/>
                                        </p:tgtEl>
                                        <p:attrNameLst>
                                          <p:attrName>style.visibility</p:attrName>
                                        </p:attrNameLst>
                                      </p:cBhvr>
                                      <p:to>
                                        <p:strVal val="visible"/>
                                      </p:to>
                                    </p:set>
                                    <p:anim calcmode="lin" valueType="num">
                                      <p:cBhvr>
                                        <p:cTn id="11" dur="500" fill="hold"/>
                                        <p:tgtEl>
                                          <p:spTgt spid="833559"/>
                                        </p:tgtEl>
                                        <p:attrNameLst>
                                          <p:attrName>ppt_w</p:attrName>
                                        </p:attrNameLst>
                                      </p:cBhvr>
                                      <p:tavLst>
                                        <p:tav tm="0">
                                          <p:val>
                                            <p:strVal val="(6*min(max(#ppt_w*#ppt_h,.3),1)-7.4)/-.7*#ppt_w"/>
                                          </p:val>
                                        </p:tav>
                                        <p:tav tm="100000">
                                          <p:val>
                                            <p:strVal val="#ppt_w"/>
                                          </p:val>
                                        </p:tav>
                                      </p:tavLst>
                                    </p:anim>
                                    <p:anim calcmode="lin" valueType="num">
                                      <p:cBhvr>
                                        <p:cTn id="12" dur="500" fill="hold"/>
                                        <p:tgtEl>
                                          <p:spTgt spid="833559"/>
                                        </p:tgtEl>
                                        <p:attrNameLst>
                                          <p:attrName>ppt_h</p:attrName>
                                        </p:attrNameLst>
                                      </p:cBhvr>
                                      <p:tavLst>
                                        <p:tav tm="0">
                                          <p:val>
                                            <p:strVal val="(6*min(max(#ppt_w*#ppt_h,.3),1)-7.4)/-.7*#ppt_h"/>
                                          </p:val>
                                        </p:tav>
                                        <p:tav tm="100000">
                                          <p:val>
                                            <p:strVal val="#ppt_h"/>
                                          </p:val>
                                        </p:tav>
                                      </p:tavLst>
                                    </p:anim>
                                    <p:anim calcmode="lin" valueType="num">
                                      <p:cBhvr>
                                        <p:cTn id="13" dur="500" fill="hold"/>
                                        <p:tgtEl>
                                          <p:spTgt spid="833559"/>
                                        </p:tgtEl>
                                        <p:attrNameLst>
                                          <p:attrName>ppt_x</p:attrName>
                                        </p:attrNameLst>
                                      </p:cBhvr>
                                      <p:tavLst>
                                        <p:tav tm="0">
                                          <p:val>
                                            <p:fltVal val="0.5"/>
                                          </p:val>
                                        </p:tav>
                                        <p:tav tm="100000">
                                          <p:val>
                                            <p:strVal val="#ppt_x"/>
                                          </p:val>
                                        </p:tav>
                                      </p:tavLst>
                                    </p:anim>
                                    <p:anim calcmode="lin" valueType="num">
                                      <p:cBhvr>
                                        <p:cTn id="14" dur="500" fill="hold"/>
                                        <p:tgtEl>
                                          <p:spTgt spid="833559"/>
                                        </p:tgtEl>
                                        <p:attrNameLst>
                                          <p:attrName>ppt_y</p:attrName>
                                        </p:attrNameLst>
                                      </p:cBhvr>
                                      <p:tavLst>
                                        <p:tav tm="0">
                                          <p:val>
                                            <p:strVal val="1+(6*min(max(#ppt_w*#ppt_h,.3),1)-7.4)/-.7*#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33560"/>
                                        </p:tgtEl>
                                        <p:attrNameLst>
                                          <p:attrName>style.visibility</p:attrName>
                                        </p:attrNameLst>
                                      </p:cBhvr>
                                      <p:to>
                                        <p:strVal val="visible"/>
                                      </p:to>
                                    </p:set>
                                    <p:animEffect transition="in" filter="wipe(left)">
                                      <p:cBhvr>
                                        <p:cTn id="19" dur="500"/>
                                        <p:tgtEl>
                                          <p:spTgt spid="83356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33568"/>
                                        </p:tgtEl>
                                        <p:attrNameLst>
                                          <p:attrName>style.visibility</p:attrName>
                                        </p:attrNameLst>
                                      </p:cBhvr>
                                      <p:to>
                                        <p:strVal val="visible"/>
                                      </p:to>
                                    </p:set>
                                    <p:animEffect transition="in" filter="wipe(left)">
                                      <p:cBhvr>
                                        <p:cTn id="29" dur="500"/>
                                        <p:tgtEl>
                                          <p:spTgt spid="83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59" grpId="0" animBg="1" autoUpdateAnimBg="0"/>
      <p:bldP spid="833560" grpId="0" animBg="1"/>
      <p:bldP spid="83356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local</a:t>
            </a:r>
          </a:p>
        </p:txBody>
      </p:sp>
      <p:pic>
        <p:nvPicPr>
          <p:cNvPr id="835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25688"/>
            <a:ext cx="8763000"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35587"/>
                                        </p:tgtEl>
                                        <p:attrNameLst>
                                          <p:attrName>style.visibility</p:attrName>
                                        </p:attrNameLst>
                                      </p:cBhvr>
                                      <p:to>
                                        <p:strVal val="visible"/>
                                      </p:to>
                                    </p:set>
                                    <p:animEffect transition="in" filter="dissolve">
                                      <p:cBhvr>
                                        <p:cTn id="7" dur="500"/>
                                        <p:tgtEl>
                                          <p:spTgt spid="835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55650" y="333375"/>
            <a:ext cx="7793038" cy="1143000"/>
          </a:xfrm>
        </p:spPr>
        <p:txBody>
          <a:bodyPr/>
          <a:lstStyle/>
          <a:p>
            <a:pPr eaLnBrk="1" hangingPunct="1"/>
            <a:r>
              <a:rPr lang="en-US" altLang="zh-CN" sz="3400" smtClean="0">
                <a:cs typeface="Arial" charset="0"/>
              </a:rPr>
              <a:t>ARP: </a:t>
            </a:r>
            <a:r>
              <a:rPr lang="en-US" altLang="zh-CN" sz="3400" smtClean="0">
                <a:solidFill>
                  <a:schemeClr val="hlink"/>
                </a:solidFill>
              </a:rPr>
              <a:t>Internetwork Communication</a:t>
            </a:r>
          </a:p>
        </p:txBody>
      </p:sp>
      <p:sp>
        <p:nvSpPr>
          <p:cNvPr id="837635" name="Rectangle 3"/>
          <p:cNvSpPr>
            <a:spLocks noGrp="1" noChangeArrowheads="1"/>
          </p:cNvSpPr>
          <p:nvPr>
            <p:ph type="body" idx="1"/>
          </p:nvPr>
        </p:nvSpPr>
        <p:spPr>
          <a:xfrm>
            <a:off x="533400" y="4143375"/>
            <a:ext cx="8610600" cy="1676400"/>
          </a:xfrm>
        </p:spPr>
        <p:txBody>
          <a:bodyPr/>
          <a:lstStyle/>
          <a:p>
            <a:pPr eaLnBrk="1" hangingPunct="1"/>
            <a:r>
              <a:rPr lang="en-US" altLang="zh-CN" sz="2800" dirty="0" smtClean="0">
                <a:cs typeface="Arial" charset="0"/>
              </a:rPr>
              <a:t>How to communicate with devices that are not on the same physical network segment?</a:t>
            </a:r>
          </a:p>
          <a:p>
            <a:pPr lvl="1" eaLnBrk="1" hangingPunct="1"/>
            <a:r>
              <a:rPr lang="en-US" altLang="zh-CN" sz="2800" dirty="0" smtClean="0">
                <a:cs typeface="Arial" charset="0"/>
              </a:rPr>
              <a:t>Default gateway</a:t>
            </a:r>
          </a:p>
          <a:p>
            <a:pPr lvl="1" eaLnBrk="1" hangingPunct="1"/>
            <a:r>
              <a:rPr lang="en-US" altLang="zh-CN" sz="2800" dirty="0" smtClean="0">
                <a:cs typeface="Arial" charset="0"/>
              </a:rPr>
              <a:t>Proxy ARP</a:t>
            </a:r>
          </a:p>
        </p:txBody>
      </p:sp>
      <p:pic>
        <p:nvPicPr>
          <p:cNvPr id="837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700213"/>
            <a:ext cx="610235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37636"/>
                                        </p:tgtEl>
                                        <p:attrNameLst>
                                          <p:attrName>style.visibility</p:attrName>
                                        </p:attrNameLst>
                                      </p:cBhvr>
                                      <p:to>
                                        <p:strVal val="visible"/>
                                      </p:to>
                                    </p:set>
                                    <p:animEffect transition="in" filter="dissolve">
                                      <p:cBhvr>
                                        <p:cTn id="7" dur="500"/>
                                        <p:tgtEl>
                                          <p:spTgt spid="837636"/>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37635">
                                            <p:txEl>
                                              <p:pRg st="0" end="0"/>
                                            </p:txEl>
                                          </p:spTgt>
                                        </p:tgtEl>
                                        <p:attrNameLst>
                                          <p:attrName>style.visibility</p:attrName>
                                        </p:attrNameLst>
                                      </p:cBhvr>
                                      <p:to>
                                        <p:strVal val="visible"/>
                                      </p:to>
                                    </p:set>
                                    <p:anim calcmode="lin" valueType="num">
                                      <p:cBhvr additive="base">
                                        <p:cTn id="11" dur="500" fill="hold"/>
                                        <p:tgtEl>
                                          <p:spTgt spid="8376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3763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37635">
                                            <p:txEl>
                                              <p:pRg st="1" end="1"/>
                                            </p:txEl>
                                          </p:spTgt>
                                        </p:tgtEl>
                                        <p:attrNameLst>
                                          <p:attrName>style.visibility</p:attrName>
                                        </p:attrNameLst>
                                      </p:cBhvr>
                                      <p:to>
                                        <p:strVal val="visible"/>
                                      </p:to>
                                    </p:set>
                                    <p:anim calcmode="lin" valueType="num">
                                      <p:cBhvr additive="base">
                                        <p:cTn id="15" dur="500" fill="hold"/>
                                        <p:tgtEl>
                                          <p:spTgt spid="837635">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37635">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37635">
                                            <p:txEl>
                                              <p:pRg st="2" end="2"/>
                                            </p:txEl>
                                          </p:spTgt>
                                        </p:tgtEl>
                                        <p:attrNameLst>
                                          <p:attrName>style.visibility</p:attrName>
                                        </p:attrNameLst>
                                      </p:cBhvr>
                                      <p:to>
                                        <p:strVal val="visible"/>
                                      </p:to>
                                    </p:set>
                                    <p:anim calcmode="lin" valueType="num">
                                      <p:cBhvr additive="base">
                                        <p:cTn id="19" dur="500" fill="hold"/>
                                        <p:tgtEl>
                                          <p:spTgt spid="8376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76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899"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1" name="Rectangle 5"/>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4902" name="Rectangle 6"/>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4903"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4" name="AutoShape 8"/>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5" name="Rectangle 9"/>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6" name="Freeform 10"/>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7"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8"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9" name="Line 13"/>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0" name="Line 14"/>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1" name="Line 15"/>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2" name="Line 16"/>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3" name="Line 17"/>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4" name="Line 18"/>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5" name="Line 19"/>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6" name="Line 20"/>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7" name="Line 21"/>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8" name="Line 22"/>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9" name="Line 23"/>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0" name="Rectangle 24"/>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21" name="Rectangle 25"/>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22" name="Rectangle 26"/>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4923" name="Rectangle 27"/>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4924" name="Rectangle 28"/>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4925" name="Rectangle 29"/>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4926" name="Rectangle 30"/>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4927" name="Rectangle 31"/>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4928" name="Rectangle 32"/>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4929" name="Rectangle 33"/>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4930" name="Rectangle 34"/>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4931" name="Rectangle 35"/>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4932" name="Rectangle 36"/>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4933" name="Rectangle 37"/>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4934" name="Rectangle 38"/>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4935" name="Rectangle 39"/>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4936" name="Rectangle 40"/>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4937" name="Rectangle 41"/>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4938" name="Rectangle 42"/>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4939" name="Rectangle 43"/>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4940" name="Rectangle 44"/>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41" name="Rectangle 45"/>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4942" name="Group 46"/>
          <p:cNvGrpSpPr>
            <a:grpSpLocks/>
          </p:cNvGrpSpPr>
          <p:nvPr/>
        </p:nvGrpSpPr>
        <p:grpSpPr bwMode="auto">
          <a:xfrm>
            <a:off x="1069975" y="3748088"/>
            <a:ext cx="131763" cy="69850"/>
            <a:chOff x="833" y="3024"/>
            <a:chExt cx="78" cy="51"/>
          </a:xfrm>
        </p:grpSpPr>
        <p:sp>
          <p:nvSpPr>
            <p:cNvPr id="464943"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4"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5"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4946" name="Group 50"/>
          <p:cNvGrpSpPr>
            <a:grpSpLocks/>
          </p:cNvGrpSpPr>
          <p:nvPr/>
        </p:nvGrpSpPr>
        <p:grpSpPr bwMode="auto">
          <a:xfrm>
            <a:off x="8937625" y="3757613"/>
            <a:ext cx="131763" cy="66675"/>
            <a:chOff x="5432" y="3030"/>
            <a:chExt cx="78" cy="51"/>
          </a:xfrm>
        </p:grpSpPr>
        <p:sp>
          <p:nvSpPr>
            <p:cNvPr id="464947"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8"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9"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50" name="Rectangle 54"/>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1" name="Line 55"/>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2" name="Line 56"/>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3" name="Line 57"/>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4" name="Line 58"/>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5" name="Line 59"/>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6" name="Rectangle 60"/>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57" name="Rectangle 61"/>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4958" name="Rectangle 62"/>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4959" name="Rectangle 63"/>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4960" name="Rectangle 64"/>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61" name="Rectangle 65"/>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4962" name="Rectangle 66"/>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4963" name="Rectangle 67"/>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4964" name="Rectangle 68"/>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4965" name="Rectangle 69"/>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4966" name="Rectangle 70"/>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4967" name="Rectangle 71"/>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4968" name="Rectangle 72"/>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4969" name="Rectangle 73"/>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4970" name="Rectangle 74"/>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1" name="Rectangle 75"/>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72"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73" name="Rectangle 77"/>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4" name="Rectangle 78"/>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4975" name="Rectangle 79"/>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4976" name="Rectangle 80"/>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64982" name="Group 86"/>
          <p:cNvGrpSpPr>
            <a:grpSpLocks/>
          </p:cNvGrpSpPr>
          <p:nvPr/>
        </p:nvGrpSpPr>
        <p:grpSpPr bwMode="auto">
          <a:xfrm>
            <a:off x="611188" y="1341438"/>
            <a:ext cx="8401050" cy="2232025"/>
            <a:chOff x="385" y="845"/>
            <a:chExt cx="5292" cy="1406"/>
          </a:xfrm>
        </p:grpSpPr>
        <p:grpSp>
          <p:nvGrpSpPr>
            <p:cNvPr id="464980" name="Group 84"/>
            <p:cNvGrpSpPr>
              <a:grpSpLocks/>
            </p:cNvGrpSpPr>
            <p:nvPr/>
          </p:nvGrpSpPr>
          <p:grpSpPr bwMode="auto">
            <a:xfrm>
              <a:off x="385" y="845"/>
              <a:ext cx="5292" cy="1406"/>
              <a:chOff x="385" y="845"/>
              <a:chExt cx="5292" cy="1406"/>
            </a:xfrm>
          </p:grpSpPr>
          <p:sp>
            <p:nvSpPr>
              <p:cNvPr id="464900" name="Rectangle 4"/>
              <p:cNvSpPr>
                <a:spLocks noChangeArrowheads="1"/>
              </p:cNvSpPr>
              <p:nvPr/>
            </p:nvSpPr>
            <p:spPr bwMode="auto">
              <a:xfrm>
                <a:off x="385" y="1117"/>
                <a:ext cx="27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4978" name="Rectangle 82"/>
              <p:cNvSpPr>
                <a:spLocks noChangeArrowheads="1"/>
              </p:cNvSpPr>
              <p:nvPr/>
            </p:nvSpPr>
            <p:spPr bwMode="auto">
              <a:xfrm>
                <a:off x="703" y="845"/>
                <a:ext cx="4974" cy="1406"/>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81" name="AutoShape 85"/>
            <p:cNvSpPr>
              <a:spLocks/>
            </p:cNvSpPr>
            <p:nvPr/>
          </p:nvSpPr>
          <p:spPr bwMode="auto">
            <a:xfrm>
              <a:off x="598" y="890"/>
              <a:ext cx="105" cy="1361"/>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305322473"/>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49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Default gateway</a:t>
            </a:r>
          </a:p>
        </p:txBody>
      </p:sp>
      <p:sp>
        <p:nvSpPr>
          <p:cNvPr id="839683" name="Rectangle 3"/>
          <p:cNvSpPr>
            <a:spLocks noGrp="1" noChangeArrowheads="1"/>
          </p:cNvSpPr>
          <p:nvPr>
            <p:ph type="body" idx="1"/>
          </p:nvPr>
        </p:nvSpPr>
        <p:spPr>
          <a:xfrm>
            <a:off x="323850" y="1773238"/>
            <a:ext cx="8610600" cy="4495800"/>
          </a:xfrm>
        </p:spPr>
        <p:txBody>
          <a:bodyPr/>
          <a:lstStyle/>
          <a:p>
            <a:pPr eaLnBrk="1" hangingPunct="1">
              <a:lnSpc>
                <a:spcPct val="90000"/>
              </a:lnSpc>
            </a:pPr>
            <a:r>
              <a:rPr lang="en-US" altLang="zh-CN" sz="2600" smtClean="0">
                <a:cs typeface="Arial" charset="0"/>
              </a:rPr>
              <a:t>In order for a device to communicate with another device on another network, you must supply it with a </a:t>
            </a:r>
            <a:r>
              <a:rPr lang="en-US" altLang="zh-CN" sz="2600" smtClean="0">
                <a:solidFill>
                  <a:srgbClr val="FF0000"/>
                </a:solidFill>
                <a:cs typeface="Arial" charset="0"/>
              </a:rPr>
              <a:t>default gateway</a:t>
            </a:r>
            <a:r>
              <a:rPr lang="en-US" altLang="zh-CN" sz="2600" smtClean="0">
                <a:cs typeface="Arial" charset="0"/>
              </a:rPr>
              <a:t>. </a:t>
            </a:r>
          </a:p>
          <a:p>
            <a:pPr eaLnBrk="1" hangingPunct="1">
              <a:lnSpc>
                <a:spcPct val="90000"/>
              </a:lnSpc>
            </a:pPr>
            <a:r>
              <a:rPr lang="en-US" altLang="zh-CN" sz="2600" smtClean="0">
                <a:cs typeface="Arial" charset="0"/>
              </a:rPr>
              <a:t>A default gateway is </a:t>
            </a:r>
            <a:r>
              <a:rPr lang="en-US" altLang="zh-CN" sz="2600" smtClean="0">
                <a:solidFill>
                  <a:schemeClr val="hlink"/>
                </a:solidFill>
                <a:cs typeface="Arial" charset="0"/>
              </a:rPr>
              <a:t>the IP address of the interface</a:t>
            </a:r>
            <a:r>
              <a:rPr lang="en-US" altLang="zh-CN" sz="2600" smtClean="0">
                <a:cs typeface="Arial" charset="0"/>
              </a:rPr>
              <a:t> on the router that connects to the network segment on which the source host is located. </a:t>
            </a:r>
          </a:p>
          <a:p>
            <a:pPr eaLnBrk="1" hangingPunct="1">
              <a:lnSpc>
                <a:spcPct val="90000"/>
              </a:lnSpc>
            </a:pPr>
            <a:r>
              <a:rPr lang="en-US" altLang="zh-CN" sz="2600" smtClean="0">
                <a:solidFill>
                  <a:srgbClr val="000000"/>
                </a:solidFill>
                <a:cs typeface="Arial" charset="0"/>
              </a:rPr>
              <a:t>In order for a device to send data to the address of a device that is on another network segment, the source device sends the data to a </a:t>
            </a:r>
            <a:r>
              <a:rPr lang="en-US" altLang="zh-CN" sz="2600" smtClean="0">
                <a:solidFill>
                  <a:srgbClr val="FF0000"/>
                </a:solidFill>
                <a:cs typeface="Arial" charset="0"/>
              </a:rPr>
              <a:t>default gateway</a:t>
            </a:r>
            <a:r>
              <a:rPr lang="en-US" altLang="zh-CN" sz="2600" smtClean="0">
                <a:solidFill>
                  <a:srgbClr val="000000"/>
                </a:solidFill>
                <a:cs typeface="Arial" charset="0"/>
              </a:rPr>
              <a:t>.</a:t>
            </a:r>
            <a:r>
              <a:rPr lang="en-US" altLang="zh-CN" sz="2600" smtClean="0">
                <a:cs typeface="Arial" charset="0"/>
              </a:rPr>
              <a:t>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39683">
                                            <p:txEl>
                                              <p:pRg st="0" end="0"/>
                                            </p:txEl>
                                          </p:spTgt>
                                        </p:tgtEl>
                                        <p:attrNameLst>
                                          <p:attrName>style.visibility</p:attrName>
                                        </p:attrNameLst>
                                      </p:cBhvr>
                                      <p:to>
                                        <p:strVal val="visible"/>
                                      </p:to>
                                    </p:set>
                                    <p:anim calcmode="lin" valueType="num">
                                      <p:cBhvr additive="base">
                                        <p:cTn id="7" dur="500" fill="hold"/>
                                        <p:tgtEl>
                                          <p:spTgt spid="8396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39683">
                                            <p:txEl>
                                              <p:pRg st="1" end="1"/>
                                            </p:txEl>
                                          </p:spTgt>
                                        </p:tgtEl>
                                        <p:attrNameLst>
                                          <p:attrName>style.visibility</p:attrName>
                                        </p:attrNameLst>
                                      </p:cBhvr>
                                      <p:to>
                                        <p:strVal val="visible"/>
                                      </p:to>
                                    </p:set>
                                    <p:anim calcmode="lin" valueType="num">
                                      <p:cBhvr additive="base">
                                        <p:cTn id="13" dur="500" fill="hold"/>
                                        <p:tgtEl>
                                          <p:spTgt spid="83968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39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39683">
                                            <p:txEl>
                                              <p:pRg st="2" end="2"/>
                                            </p:txEl>
                                          </p:spTgt>
                                        </p:tgtEl>
                                        <p:attrNameLst>
                                          <p:attrName>style.visibility</p:attrName>
                                        </p:attrNameLst>
                                      </p:cBhvr>
                                      <p:to>
                                        <p:strVal val="visible"/>
                                      </p:to>
                                    </p:set>
                                    <p:anim calcmode="lin" valueType="num">
                                      <p:cBhvr additive="base">
                                        <p:cTn id="19" dur="500" fill="hold"/>
                                        <p:tgtEl>
                                          <p:spTgt spid="83968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96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3"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Proxy ARP</a:t>
            </a:r>
            <a:endParaRPr lang="en-US" altLang="zh-CN" smtClean="0">
              <a:solidFill>
                <a:schemeClr val="accent2"/>
              </a:solidFill>
              <a:cs typeface="Arial" charset="0"/>
            </a:endParaRPr>
          </a:p>
        </p:txBody>
      </p:sp>
      <p:pic>
        <p:nvPicPr>
          <p:cNvPr id="841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248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1732" name="Rectangle 4"/>
          <p:cNvSpPr>
            <a:spLocks noGrp="1" noChangeArrowheads="1"/>
          </p:cNvSpPr>
          <p:nvPr>
            <p:ph type="body" idx="1"/>
          </p:nvPr>
        </p:nvSpPr>
        <p:spPr>
          <a:xfrm>
            <a:off x="468313" y="4581525"/>
            <a:ext cx="8382000" cy="1905000"/>
          </a:xfrm>
          <a:noFill/>
        </p:spPr>
        <p:txBody>
          <a:bodyPr anchor="ctr"/>
          <a:lstStyle/>
          <a:p>
            <a:pPr eaLnBrk="1" hangingPunct="1"/>
            <a:r>
              <a:rPr lang="en-US" altLang="zh-CN" sz="2400" smtClean="0">
                <a:cs typeface="Arial" charset="0"/>
              </a:rPr>
              <a:t>Proxy ARP is a variation of the ARP. </a:t>
            </a:r>
          </a:p>
          <a:p>
            <a:pPr eaLnBrk="1" hangingPunct="1"/>
            <a:r>
              <a:rPr lang="en-US" altLang="zh-CN" sz="2400" smtClean="0">
                <a:cs typeface="Arial" charset="0"/>
              </a:rPr>
              <a:t>In the case the source host does not have a default gateway configured. </a:t>
            </a:r>
          </a:p>
        </p:txBody>
      </p:sp>
      <p:sp>
        <p:nvSpPr>
          <p:cNvPr id="841733" name="AutoShape 5"/>
          <p:cNvSpPr>
            <a:spLocks noChangeArrowheads="1"/>
          </p:cNvSpPr>
          <p:nvPr/>
        </p:nvSpPr>
        <p:spPr bwMode="auto">
          <a:xfrm rot="-9222556">
            <a:off x="1371600" y="2895600"/>
            <a:ext cx="2971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491 h 21600"/>
              <a:gd name="T14" fmla="*/ 19545 w 21600"/>
              <a:gd name="T15" fmla="*/ 17109 h 21600"/>
            </a:gdLst>
            <a:ahLst/>
            <a:cxnLst>
              <a:cxn ang="T8">
                <a:pos x="T0" y="T1"/>
              </a:cxn>
              <a:cxn ang="T9">
                <a:pos x="T2" y="T3"/>
              </a:cxn>
              <a:cxn ang="T10">
                <a:pos x="T4" y="T5"/>
              </a:cxn>
              <a:cxn ang="T11">
                <a:pos x="T6" y="T7"/>
              </a:cxn>
            </a:cxnLst>
            <a:rect l="T12" t="T13" r="T14" b="T15"/>
            <a:pathLst>
              <a:path w="21600" h="21600">
                <a:moveTo>
                  <a:pt x="18082" y="0"/>
                </a:moveTo>
                <a:lnTo>
                  <a:pt x="18082" y="4491"/>
                </a:lnTo>
                <a:lnTo>
                  <a:pt x="3375" y="4491"/>
                </a:lnTo>
                <a:lnTo>
                  <a:pt x="3375" y="17109"/>
                </a:lnTo>
                <a:lnTo>
                  <a:pt x="18082" y="17109"/>
                </a:lnTo>
                <a:lnTo>
                  <a:pt x="18082" y="21600"/>
                </a:lnTo>
                <a:lnTo>
                  <a:pt x="21600" y="10800"/>
                </a:lnTo>
                <a:close/>
              </a:path>
              <a:path w="21600" h="21600">
                <a:moveTo>
                  <a:pt x="1350" y="4491"/>
                </a:moveTo>
                <a:lnTo>
                  <a:pt x="1350" y="17109"/>
                </a:lnTo>
                <a:lnTo>
                  <a:pt x="2700" y="17109"/>
                </a:lnTo>
                <a:lnTo>
                  <a:pt x="2700" y="4491"/>
                </a:lnTo>
                <a:close/>
              </a:path>
              <a:path w="21600" h="21600">
                <a:moveTo>
                  <a:pt x="0" y="4491"/>
                </a:moveTo>
                <a:lnTo>
                  <a:pt x="0" y="17109"/>
                </a:lnTo>
                <a:lnTo>
                  <a:pt x="675" y="17109"/>
                </a:lnTo>
                <a:lnTo>
                  <a:pt x="675" y="4491"/>
                </a:lnTo>
                <a:close/>
              </a:path>
            </a:pathLst>
          </a:custGeom>
          <a:gradFill rotWithShape="0">
            <a:gsLst>
              <a:gs pos="0">
                <a:schemeClr val="hlink"/>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eaLnBrk="0" hangingPunct="0">
              <a:buClr>
                <a:srgbClr val="6699FF"/>
              </a:buClr>
              <a:buFont typeface="Wingdings 3" pitchFamily="18" charset="2"/>
              <a:buNone/>
            </a:pPr>
            <a:r>
              <a:rPr lang="en-US" altLang="zh-CN" sz="2400" b="1">
                <a:latin typeface="Arial" charset="0"/>
              </a:rPr>
              <a:t>ARP Reply</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41731"/>
                                        </p:tgtEl>
                                        <p:attrNameLst>
                                          <p:attrName>style.visibility</p:attrName>
                                        </p:attrNameLst>
                                      </p:cBhvr>
                                      <p:to>
                                        <p:strVal val="visible"/>
                                      </p:to>
                                    </p:set>
                                    <p:animEffect transition="in" filter="dissolve">
                                      <p:cBhvr>
                                        <p:cTn id="7" dur="500"/>
                                        <p:tgtEl>
                                          <p:spTgt spid="841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41732">
                                            <p:txEl>
                                              <p:pRg st="0" end="0"/>
                                            </p:txEl>
                                          </p:spTgt>
                                        </p:tgtEl>
                                        <p:attrNameLst>
                                          <p:attrName>style.visibility</p:attrName>
                                        </p:attrNameLst>
                                      </p:cBhvr>
                                      <p:to>
                                        <p:strVal val="visible"/>
                                      </p:to>
                                    </p:set>
                                    <p:anim calcmode="lin" valueType="num">
                                      <p:cBhvr additive="base">
                                        <p:cTn id="12" dur="500" fill="hold"/>
                                        <p:tgtEl>
                                          <p:spTgt spid="84173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417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41732">
                                            <p:txEl>
                                              <p:pRg st="1" end="1"/>
                                            </p:txEl>
                                          </p:spTgt>
                                        </p:tgtEl>
                                        <p:attrNameLst>
                                          <p:attrName>style.visibility</p:attrName>
                                        </p:attrNameLst>
                                      </p:cBhvr>
                                      <p:to>
                                        <p:strVal val="visible"/>
                                      </p:to>
                                    </p:set>
                                    <p:anim calcmode="lin" valueType="num">
                                      <p:cBhvr additive="base">
                                        <p:cTn id="18" dur="500" fill="hold"/>
                                        <p:tgtEl>
                                          <p:spTgt spid="84173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417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841733"/>
                                        </p:tgtEl>
                                        <p:attrNameLst>
                                          <p:attrName>style.visibility</p:attrName>
                                        </p:attrNameLst>
                                      </p:cBhvr>
                                      <p:to>
                                        <p:strVal val="visible"/>
                                      </p:to>
                                    </p:set>
                                    <p:animEffect transition="in" filter="wipe(right)">
                                      <p:cBhvr>
                                        <p:cTn id="24" dur="500"/>
                                        <p:tgtEl>
                                          <p:spTgt spid="84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2" grpId="0" build="p" autoUpdateAnimBg="0"/>
      <p:bldP spid="841733"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not local</a:t>
            </a:r>
          </a:p>
        </p:txBody>
      </p:sp>
      <p:pic>
        <p:nvPicPr>
          <p:cNvPr id="84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87630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43779"/>
                                        </p:tgtEl>
                                        <p:attrNameLst>
                                          <p:attrName>style.visibility</p:attrName>
                                        </p:attrNameLst>
                                      </p:cBhvr>
                                      <p:to>
                                        <p:strVal val="visible"/>
                                      </p:to>
                                    </p:set>
                                    <p:animEffect transition="in" filter="dissolve">
                                      <p:cBhvr>
                                        <p:cTn id="7" dur="500"/>
                                        <p:tgtEl>
                                          <p:spTgt spid="84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ARP Flowchart</a:t>
            </a:r>
            <a:endParaRPr lang="en-US" altLang="zh-CN" smtClean="0">
              <a:solidFill>
                <a:schemeClr val="accent2"/>
              </a:solidFill>
              <a:cs typeface="Arial" charset="0"/>
            </a:endParaRPr>
          </a:p>
        </p:txBody>
      </p:sp>
      <p:grpSp>
        <p:nvGrpSpPr>
          <p:cNvPr id="74755" name="Group 19"/>
          <p:cNvGrpSpPr>
            <a:grpSpLocks/>
          </p:cNvGrpSpPr>
          <p:nvPr/>
        </p:nvGrpSpPr>
        <p:grpSpPr bwMode="auto">
          <a:xfrm>
            <a:off x="1295400" y="1828800"/>
            <a:ext cx="6732588" cy="4264025"/>
            <a:chOff x="864" y="816"/>
            <a:chExt cx="4272" cy="3384"/>
          </a:xfrm>
        </p:grpSpPr>
        <p:sp>
          <p:nvSpPr>
            <p:cNvPr id="74756" name="Rectangle 3"/>
            <p:cNvSpPr>
              <a:spLocks noChangeArrowheads="1"/>
            </p:cNvSpPr>
            <p:nvPr/>
          </p:nvSpPr>
          <p:spPr bwMode="auto">
            <a:xfrm>
              <a:off x="1152" y="816"/>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a:p>
              <a:pPr algn="ctr" eaLnBrk="0" hangingPunct="0">
                <a:buClr>
                  <a:srgbClr val="6699FF"/>
                </a:buClr>
                <a:buFont typeface="Wingdings 3" pitchFamily="18" charset="2"/>
                <a:buNone/>
              </a:pPr>
              <a:r>
                <a:rPr lang="en-US" altLang="zh-CN" sz="2400" b="1">
                  <a:latin typeface="Arial" charset="0"/>
                </a:rPr>
                <a:t>to a device</a:t>
              </a:r>
            </a:p>
          </p:txBody>
        </p:sp>
        <p:grpSp>
          <p:nvGrpSpPr>
            <p:cNvPr id="74757" name="Group 4"/>
            <p:cNvGrpSpPr>
              <a:grpSpLocks/>
            </p:cNvGrpSpPr>
            <p:nvPr/>
          </p:nvGrpSpPr>
          <p:grpSpPr bwMode="auto">
            <a:xfrm>
              <a:off x="1152" y="3000"/>
              <a:ext cx="1440" cy="1200"/>
              <a:chOff x="1152" y="3000"/>
              <a:chExt cx="1440" cy="1200"/>
            </a:xfrm>
          </p:grpSpPr>
          <p:sp>
            <p:nvSpPr>
              <p:cNvPr id="74770" name="Rectangle 5"/>
              <p:cNvSpPr>
                <a:spLocks noChangeArrowheads="1"/>
              </p:cNvSpPr>
              <p:nvPr/>
            </p:nvSpPr>
            <p:spPr bwMode="auto">
              <a:xfrm>
                <a:off x="1152" y="3576"/>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p:txBody>
          </p:sp>
          <p:sp>
            <p:nvSpPr>
              <p:cNvPr id="74771" name="Line 6"/>
              <p:cNvSpPr>
                <a:spLocks noChangeShapeType="1"/>
              </p:cNvSpPr>
              <p:nvPr/>
            </p:nvSpPr>
            <p:spPr bwMode="auto">
              <a:xfrm>
                <a:off x="1896" y="3000"/>
                <a:ext cx="0" cy="576"/>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8" name="Group 7"/>
            <p:cNvGrpSpPr>
              <a:grpSpLocks/>
            </p:cNvGrpSpPr>
            <p:nvPr/>
          </p:nvGrpSpPr>
          <p:grpSpPr bwMode="auto">
            <a:xfrm>
              <a:off x="2916" y="1992"/>
              <a:ext cx="2220" cy="624"/>
              <a:chOff x="2916" y="1992"/>
              <a:chExt cx="2220" cy="624"/>
            </a:xfrm>
          </p:grpSpPr>
          <p:sp>
            <p:nvSpPr>
              <p:cNvPr id="74768" name="Rectangle 8"/>
              <p:cNvSpPr>
                <a:spLocks noChangeArrowheads="1"/>
              </p:cNvSpPr>
              <p:nvPr/>
            </p:nvSpPr>
            <p:spPr bwMode="auto">
              <a:xfrm>
                <a:off x="3696" y="1992"/>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Send an</a:t>
                </a:r>
              </a:p>
              <a:p>
                <a:pPr algn="ctr" eaLnBrk="0" hangingPunct="0">
                  <a:buClr>
                    <a:srgbClr val="6699FF"/>
                  </a:buClr>
                  <a:buFont typeface="Wingdings 3" pitchFamily="18" charset="2"/>
                  <a:buNone/>
                </a:pPr>
                <a:r>
                  <a:rPr lang="en-US" altLang="zh-CN" sz="2400" b="1">
                    <a:latin typeface="Arial" charset="0"/>
                  </a:rPr>
                  <a:t>ARP request</a:t>
                </a:r>
              </a:p>
            </p:txBody>
          </p:sp>
          <p:sp>
            <p:nvSpPr>
              <p:cNvPr id="74769" name="Line 9"/>
              <p:cNvSpPr>
                <a:spLocks noChangeShapeType="1"/>
              </p:cNvSpPr>
              <p:nvPr/>
            </p:nvSpPr>
            <p:spPr bwMode="auto">
              <a:xfrm flipV="1">
                <a:off x="2916" y="2412"/>
                <a:ext cx="768" cy="0"/>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9" name="Group 10"/>
            <p:cNvGrpSpPr>
              <a:grpSpLocks/>
            </p:cNvGrpSpPr>
            <p:nvPr/>
          </p:nvGrpSpPr>
          <p:grpSpPr bwMode="auto">
            <a:xfrm>
              <a:off x="3696" y="2604"/>
              <a:ext cx="1440" cy="1020"/>
              <a:chOff x="3696" y="2604"/>
              <a:chExt cx="1440" cy="1020"/>
            </a:xfrm>
          </p:grpSpPr>
          <p:sp>
            <p:nvSpPr>
              <p:cNvPr id="74766" name="Rectangle 11"/>
              <p:cNvSpPr>
                <a:spLocks noChangeArrowheads="1"/>
              </p:cNvSpPr>
              <p:nvPr/>
            </p:nvSpPr>
            <p:spPr bwMode="auto">
              <a:xfrm>
                <a:off x="3696" y="3000"/>
                <a:ext cx="1440" cy="624"/>
              </a:xfrm>
              <a:prstGeom prst="rect">
                <a:avLst/>
              </a:prstGeom>
              <a:solidFill>
                <a:srgbClr val="FFFFCC"/>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en-US" altLang="zh-CN" sz="2400" b="1">
                    <a:latin typeface="Arial" charset="0"/>
                  </a:rPr>
                  <a:t>Get an</a:t>
                </a:r>
              </a:p>
              <a:p>
                <a:pPr algn="ctr" eaLnBrk="0" hangingPunct="0">
                  <a:buClr>
                    <a:srgbClr val="6699FF"/>
                  </a:buClr>
                  <a:buFont typeface="Wingdings 3" pitchFamily="18" charset="2"/>
                  <a:buNone/>
                </a:pPr>
                <a:r>
                  <a:rPr lang="en-US" altLang="zh-CN" sz="2400" b="1">
                    <a:latin typeface="Arial" charset="0"/>
                  </a:rPr>
                  <a:t>ARP reply</a:t>
                </a:r>
              </a:p>
            </p:txBody>
          </p:sp>
          <p:sp>
            <p:nvSpPr>
              <p:cNvPr id="74767" name="Line 12"/>
              <p:cNvSpPr>
                <a:spLocks noChangeShapeType="1"/>
              </p:cNvSpPr>
              <p:nvPr/>
            </p:nvSpPr>
            <p:spPr bwMode="auto">
              <a:xfrm>
                <a:off x="4416" y="2604"/>
                <a:ext cx="0" cy="384"/>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74760" name="Line 13"/>
            <p:cNvSpPr>
              <a:spLocks noChangeShapeType="1"/>
            </p:cNvSpPr>
            <p:nvPr/>
          </p:nvSpPr>
          <p:spPr bwMode="auto">
            <a:xfrm flipH="1" flipV="1">
              <a:off x="1920" y="3192"/>
              <a:ext cx="1776"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74761" name="Group 14"/>
            <p:cNvGrpSpPr>
              <a:grpSpLocks/>
            </p:cNvGrpSpPr>
            <p:nvPr/>
          </p:nvGrpSpPr>
          <p:grpSpPr bwMode="auto">
            <a:xfrm>
              <a:off x="864" y="1440"/>
              <a:ext cx="2249" cy="1993"/>
              <a:chOff x="864" y="1440"/>
              <a:chExt cx="2249" cy="1993"/>
            </a:xfrm>
          </p:grpSpPr>
          <p:sp>
            <p:nvSpPr>
              <p:cNvPr id="74762" name="AutoShape 15"/>
              <p:cNvSpPr>
                <a:spLocks noChangeArrowheads="1"/>
              </p:cNvSpPr>
              <p:nvPr/>
            </p:nvSpPr>
            <p:spPr bwMode="auto">
              <a:xfrm>
                <a:off x="864" y="1824"/>
                <a:ext cx="2064" cy="1176"/>
              </a:xfrm>
              <a:prstGeom prst="diamond">
                <a:avLst/>
              </a:prstGeom>
              <a:solidFill>
                <a:srgbClr val="CCECFF"/>
              </a:solidFill>
              <a:ln w="38100">
                <a:solidFill>
                  <a:schemeClr val="tx1"/>
                </a:solidFill>
                <a:miter lim="800000"/>
                <a:headEnd/>
                <a:tailEnd/>
              </a:ln>
            </p:spPr>
            <p:txBody>
              <a:bodyPr wrap="none" anchor="ctr"/>
              <a:lstStyle/>
              <a:p>
                <a:pPr algn="ctr" eaLnBrk="0" hangingPunct="0">
                  <a:buClr>
                    <a:srgbClr val="6699FF"/>
                  </a:buClr>
                  <a:buFont typeface="Wingdings 3" pitchFamily="18" charset="2"/>
                  <a:buNone/>
                </a:pPr>
                <a:r>
                  <a:rPr lang="zh-CN" altLang="en-US" sz="2400" b="1">
                    <a:latin typeface="Arial" charset="0"/>
                  </a:rPr>
                  <a:t>   </a:t>
                </a:r>
                <a:r>
                  <a:rPr lang="en-US" altLang="zh-CN" sz="2000" b="1">
                    <a:latin typeface="Arial" charset="0"/>
                  </a:rPr>
                  <a:t>Is the </a:t>
                </a:r>
              </a:p>
              <a:p>
                <a:pPr algn="ctr" eaLnBrk="0" hangingPunct="0">
                  <a:buClr>
                    <a:srgbClr val="6699FF"/>
                  </a:buClr>
                  <a:buFont typeface="Wingdings 3" pitchFamily="18" charset="2"/>
                  <a:buNone/>
                </a:pPr>
                <a:r>
                  <a:rPr lang="en-US" altLang="zh-CN" sz="2000" b="1">
                    <a:latin typeface="Arial" charset="0"/>
                  </a:rPr>
                  <a:t>  MAC address </a:t>
                </a:r>
              </a:p>
              <a:p>
                <a:pPr algn="ctr" eaLnBrk="0" hangingPunct="0">
                  <a:buClr>
                    <a:srgbClr val="6699FF"/>
                  </a:buClr>
                  <a:buFont typeface="Wingdings 3" pitchFamily="18" charset="2"/>
                  <a:buNone/>
                </a:pPr>
                <a:r>
                  <a:rPr lang="en-US" altLang="zh-CN" sz="2000" b="1">
                    <a:latin typeface="Arial" charset="0"/>
                  </a:rPr>
                  <a:t>in my ARP </a:t>
                </a:r>
              </a:p>
              <a:p>
                <a:pPr algn="ctr" eaLnBrk="0" hangingPunct="0">
                  <a:buClr>
                    <a:srgbClr val="6699FF"/>
                  </a:buClr>
                  <a:buFont typeface="Wingdings 3" pitchFamily="18" charset="2"/>
                  <a:buNone/>
                </a:pPr>
                <a:r>
                  <a:rPr lang="en-US" altLang="zh-CN" sz="2000" b="1">
                    <a:latin typeface="Arial" charset="0"/>
                  </a:rPr>
                  <a:t>cache</a:t>
                </a:r>
              </a:p>
            </p:txBody>
          </p:sp>
          <p:sp>
            <p:nvSpPr>
              <p:cNvPr id="74763" name="Line 16"/>
              <p:cNvSpPr>
                <a:spLocks noChangeShapeType="1"/>
              </p:cNvSpPr>
              <p:nvPr/>
            </p:nvSpPr>
            <p:spPr bwMode="auto">
              <a:xfrm>
                <a:off x="1896" y="1440"/>
                <a:ext cx="0" cy="384"/>
              </a:xfrm>
              <a:prstGeom prst="line">
                <a:avLst/>
              </a:prstGeom>
              <a:noFill/>
              <a:ln w="1270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45841" name="Text Box 17"/>
              <p:cNvSpPr txBox="1">
                <a:spLocks noChangeArrowheads="1"/>
              </p:cNvSpPr>
              <p:nvPr/>
            </p:nvSpPr>
            <p:spPr bwMode="auto">
              <a:xfrm>
                <a:off x="2782" y="2014"/>
                <a:ext cx="331" cy="460"/>
              </a:xfrm>
              <a:prstGeom prst="rect">
                <a:avLst/>
              </a:prstGeom>
              <a:noFill/>
              <a:ln w="9525">
                <a:noFill/>
                <a:miter lim="800000"/>
                <a:headEnd/>
                <a:tailEnd/>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N</a:t>
                </a:r>
              </a:p>
            </p:txBody>
          </p:sp>
          <p:sp>
            <p:nvSpPr>
              <p:cNvPr id="845842" name="Text Box 18"/>
              <p:cNvSpPr txBox="1">
                <a:spLocks noChangeArrowheads="1"/>
              </p:cNvSpPr>
              <p:nvPr/>
            </p:nvSpPr>
            <p:spPr bwMode="auto">
              <a:xfrm>
                <a:off x="1535" y="2973"/>
                <a:ext cx="317" cy="460"/>
              </a:xfrm>
              <a:prstGeom prst="rect">
                <a:avLst/>
              </a:prstGeom>
              <a:noFill/>
              <a:ln w="9525">
                <a:noFill/>
                <a:miter lim="800000"/>
                <a:headEnd/>
                <a:tailEnd/>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Y</a:t>
                </a:r>
              </a:p>
            </p:txBody>
          </p:sp>
        </p:grpSp>
      </p:grpSp>
    </p:spTree>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a:solidFill>
                  <a:srgbClr val="006600"/>
                </a:solidFill>
              </a:rPr>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11188" y="404813"/>
            <a:ext cx="8353425" cy="1143000"/>
          </a:xfrm>
        </p:spPr>
        <p:txBody>
          <a:bodyPr/>
          <a:lstStyle/>
          <a:p>
            <a:pPr eaLnBrk="1" hangingPunct="1"/>
            <a:r>
              <a:rPr lang="en-US" altLang="zh-CN" sz="3600" smtClean="0">
                <a:latin typeface="Arial" charset="0"/>
                <a:cs typeface="Arial" charset="0"/>
              </a:rPr>
              <a:t>Connection oriented network services</a:t>
            </a:r>
          </a:p>
        </p:txBody>
      </p:sp>
      <p:sp>
        <p:nvSpPr>
          <p:cNvPr id="857091" name="Rectangle 3"/>
          <p:cNvSpPr>
            <a:spLocks noGrp="1" noChangeArrowheads="1"/>
          </p:cNvSpPr>
          <p:nvPr>
            <p:ph type="body" idx="1"/>
          </p:nvPr>
        </p:nvSpPr>
        <p:spPr>
          <a:xfrm>
            <a:off x="468313" y="4797425"/>
            <a:ext cx="8382000" cy="1600200"/>
          </a:xfrm>
        </p:spPr>
        <p:txBody>
          <a:bodyPr/>
          <a:lstStyle/>
          <a:p>
            <a:pPr eaLnBrk="1" hangingPunct="1"/>
            <a:r>
              <a:rPr lang="en-US" altLang="zh-CN" sz="2800" smtClean="0">
                <a:cs typeface="Arial" charset="0"/>
              </a:rPr>
              <a:t>A connection is established between the sender and the recipient before any data is transferred. </a:t>
            </a:r>
          </a:p>
        </p:txBody>
      </p:sp>
      <p:pic>
        <p:nvPicPr>
          <p:cNvPr id="85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342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57092"/>
                                        </p:tgtEl>
                                        <p:attrNameLst>
                                          <p:attrName>style.visibility</p:attrName>
                                        </p:attrNameLst>
                                      </p:cBhvr>
                                      <p:to>
                                        <p:strVal val="visible"/>
                                      </p:to>
                                    </p:set>
                                    <p:animEffect transition="in" filter="dissolve">
                                      <p:cBhvr>
                                        <p:cTn id="7" dur="500"/>
                                        <p:tgtEl>
                                          <p:spTgt spid="85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57091">
                                            <p:txEl>
                                              <p:pRg st="0" end="0"/>
                                            </p:txEl>
                                          </p:spTgt>
                                        </p:tgtEl>
                                        <p:attrNameLst>
                                          <p:attrName>style.visibility</p:attrName>
                                        </p:attrNameLst>
                                      </p:cBhvr>
                                      <p:to>
                                        <p:strVal val="visible"/>
                                      </p:to>
                                    </p:set>
                                    <p:anim calcmode="lin" valueType="num">
                                      <p:cBhvr additive="base">
                                        <p:cTn id="12" dur="500" fill="hold"/>
                                        <p:tgtEl>
                                          <p:spTgt spid="857091">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5709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cs typeface="Arial" charset="0"/>
              </a:rPr>
              <a:t>Circuit switched</a:t>
            </a:r>
          </a:p>
        </p:txBody>
      </p:sp>
      <p:sp>
        <p:nvSpPr>
          <p:cNvPr id="859139" name="Rectangle 3"/>
          <p:cNvSpPr>
            <a:spLocks noGrp="1" noChangeArrowheads="1"/>
          </p:cNvSpPr>
          <p:nvPr>
            <p:ph type="body" idx="1"/>
          </p:nvPr>
        </p:nvSpPr>
        <p:spPr>
          <a:xfrm>
            <a:off x="214313" y="1785938"/>
            <a:ext cx="8675687" cy="3714750"/>
          </a:xfrm>
        </p:spPr>
        <p:txBody>
          <a:bodyPr/>
          <a:lstStyle/>
          <a:p>
            <a:pPr eaLnBrk="1" hangingPunct="1"/>
            <a:r>
              <a:rPr lang="en-US" altLang="zh-CN" sz="2800" smtClean="0">
                <a:solidFill>
                  <a:schemeClr val="accent2"/>
                </a:solidFill>
                <a:cs typeface="Arial" charset="0"/>
              </a:rPr>
              <a:t>Connection-oriented</a:t>
            </a:r>
            <a:r>
              <a:rPr lang="en-US" altLang="zh-CN" sz="2800" smtClean="0">
                <a:cs typeface="Arial" charset="0"/>
              </a:rPr>
              <a:t> vs. </a:t>
            </a:r>
            <a:r>
              <a:rPr lang="en-US" altLang="zh-CN" sz="2800" smtClean="0">
                <a:solidFill>
                  <a:srgbClr val="FF0000"/>
                </a:solidFill>
                <a:cs typeface="Arial" charset="0"/>
              </a:rPr>
              <a:t>circuit switched</a:t>
            </a:r>
            <a:r>
              <a:rPr lang="en-US" altLang="zh-CN" sz="2800" smtClean="0">
                <a:cs typeface="Arial" charset="0"/>
              </a:rPr>
              <a:t>.</a:t>
            </a:r>
          </a:p>
          <a:p>
            <a:pPr lvl="1" eaLnBrk="1" hangingPunct="1"/>
            <a:r>
              <a:rPr lang="en-US" altLang="zh-CN" sz="2800" smtClean="0">
                <a:cs typeface="Arial" charset="0"/>
              </a:rPr>
              <a:t>However, the two terms are not the same</a:t>
            </a:r>
          </a:p>
          <a:p>
            <a:pPr eaLnBrk="1" hangingPunct="1"/>
            <a:r>
              <a:rPr lang="en-US" altLang="zh-CN" sz="2800" smtClean="0">
                <a:solidFill>
                  <a:schemeClr val="accent2"/>
                </a:solidFill>
                <a:cs typeface="Arial" charset="0"/>
              </a:rPr>
              <a:t>Connection-oriented: </a:t>
            </a:r>
            <a:r>
              <a:rPr lang="en-US" altLang="zh-CN" sz="2800" smtClean="0">
                <a:cs typeface="Arial" charset="0"/>
              </a:rPr>
              <a:t>establish a connection with the recipient, first, and then begin the data transfer. </a:t>
            </a:r>
          </a:p>
          <a:p>
            <a:pPr eaLnBrk="1" hangingPunct="1"/>
            <a:r>
              <a:rPr lang="en-US" altLang="zh-CN" sz="2800" smtClean="0">
                <a:cs typeface="Arial" charset="0"/>
              </a:rPr>
              <a:t>All packets travel sequentially across the same channel, or more commonly, across the same virtual circuit.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anim calcmode="lin" valueType="num">
                                      <p:cBhvr additive="base">
                                        <p:cTn id="7" dur="500" fill="hold"/>
                                        <p:tgtEl>
                                          <p:spTgt spid="8591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591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59139">
                                            <p:txEl>
                                              <p:pRg st="1" end="1"/>
                                            </p:txEl>
                                          </p:spTgt>
                                        </p:tgtEl>
                                        <p:attrNameLst>
                                          <p:attrName>style.visibility</p:attrName>
                                        </p:attrNameLst>
                                      </p:cBhvr>
                                      <p:to>
                                        <p:strVal val="visible"/>
                                      </p:to>
                                    </p:set>
                                    <p:anim calcmode="lin" valueType="num">
                                      <p:cBhvr additive="base">
                                        <p:cTn id="11" dur="500" fill="hold"/>
                                        <p:tgtEl>
                                          <p:spTgt spid="85913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59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59139">
                                            <p:txEl>
                                              <p:pRg st="2" end="2"/>
                                            </p:txEl>
                                          </p:spTgt>
                                        </p:tgtEl>
                                        <p:attrNameLst>
                                          <p:attrName>style.visibility</p:attrName>
                                        </p:attrNameLst>
                                      </p:cBhvr>
                                      <p:to>
                                        <p:strVal val="visible"/>
                                      </p:to>
                                    </p:set>
                                    <p:anim calcmode="lin" valueType="num">
                                      <p:cBhvr additive="base">
                                        <p:cTn id="17" dur="500" fill="hold"/>
                                        <p:tgtEl>
                                          <p:spTgt spid="85913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59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59139">
                                            <p:txEl>
                                              <p:pRg st="3" end="3"/>
                                            </p:txEl>
                                          </p:spTgt>
                                        </p:tgtEl>
                                        <p:attrNameLst>
                                          <p:attrName>style.visibility</p:attrName>
                                        </p:attrNameLst>
                                      </p:cBhvr>
                                      <p:to>
                                        <p:strVal val="visible"/>
                                      </p:to>
                                    </p:set>
                                    <p:anim calcmode="lin" valueType="num">
                                      <p:cBhvr additive="base">
                                        <p:cTn id="23" dur="500" fill="hold"/>
                                        <p:tgtEl>
                                          <p:spTgt spid="859139">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59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600" smtClean="0">
                <a:latin typeface="Arial" charset="0"/>
                <a:cs typeface="Arial" charset="0"/>
              </a:rPr>
              <a:t>Connectionless network services</a:t>
            </a:r>
          </a:p>
        </p:txBody>
      </p:sp>
      <p:sp>
        <p:nvSpPr>
          <p:cNvPr id="861187" name="Rectangle 3"/>
          <p:cNvSpPr>
            <a:spLocks noGrp="1" noChangeArrowheads="1"/>
          </p:cNvSpPr>
          <p:nvPr>
            <p:ph type="body" idx="1"/>
          </p:nvPr>
        </p:nvSpPr>
        <p:spPr>
          <a:xfrm>
            <a:off x="539750" y="5300663"/>
            <a:ext cx="8382000" cy="1219200"/>
          </a:xfrm>
        </p:spPr>
        <p:txBody>
          <a:bodyPr/>
          <a:lstStyle/>
          <a:p>
            <a:pPr eaLnBrk="1" hangingPunct="1">
              <a:lnSpc>
                <a:spcPct val="90000"/>
              </a:lnSpc>
            </a:pPr>
            <a:r>
              <a:rPr lang="en-US" altLang="zh-CN" sz="2400" smtClean="0">
                <a:cs typeface="Arial" charset="0"/>
              </a:rPr>
              <a:t>They treat each packet separately.</a:t>
            </a:r>
          </a:p>
          <a:p>
            <a:pPr eaLnBrk="1" hangingPunct="1">
              <a:lnSpc>
                <a:spcPct val="90000"/>
              </a:lnSpc>
            </a:pPr>
            <a:r>
              <a:rPr lang="en-US" altLang="zh-CN" sz="2400" smtClean="0">
                <a:solidFill>
                  <a:srgbClr val="FF0000"/>
                </a:solidFill>
                <a:cs typeface="Arial" charset="0"/>
              </a:rPr>
              <a:t>IP</a:t>
            </a:r>
            <a:r>
              <a:rPr lang="en-US" altLang="zh-CN" sz="2400" smtClean="0">
                <a:cs typeface="Arial" charset="0"/>
              </a:rPr>
              <a:t> is a connectionless system.  </a:t>
            </a:r>
          </a:p>
        </p:txBody>
      </p:sp>
      <p:pic>
        <p:nvPicPr>
          <p:cNvPr id="8611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00213"/>
            <a:ext cx="716280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61188"/>
                                        </p:tgtEl>
                                        <p:attrNameLst>
                                          <p:attrName>style.visibility</p:attrName>
                                        </p:attrNameLst>
                                      </p:cBhvr>
                                      <p:to>
                                        <p:strVal val="visible"/>
                                      </p:to>
                                    </p:set>
                                    <p:animEffect transition="in" filter="dissolve">
                                      <p:cBhvr>
                                        <p:cTn id="7" dur="500"/>
                                        <p:tgtEl>
                                          <p:spTgt spid="861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61187">
                                            <p:txEl>
                                              <p:pRg st="0" end="0"/>
                                            </p:txEl>
                                          </p:spTgt>
                                        </p:tgtEl>
                                        <p:attrNameLst>
                                          <p:attrName>style.visibility</p:attrName>
                                        </p:attrNameLst>
                                      </p:cBhvr>
                                      <p:to>
                                        <p:strVal val="visible"/>
                                      </p:to>
                                    </p:set>
                                    <p:anim calcmode="lin" valueType="num">
                                      <p:cBhvr additive="base">
                                        <p:cTn id="12" dur="500" fill="hold"/>
                                        <p:tgtEl>
                                          <p:spTgt spid="86118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61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61187">
                                            <p:txEl>
                                              <p:pRg st="1" end="1"/>
                                            </p:txEl>
                                          </p:spTgt>
                                        </p:tgtEl>
                                        <p:attrNameLst>
                                          <p:attrName>style.visibility</p:attrName>
                                        </p:attrNameLst>
                                      </p:cBhvr>
                                      <p:to>
                                        <p:strVal val="visible"/>
                                      </p:to>
                                    </p:set>
                                    <p:anim calcmode="lin" valueType="num">
                                      <p:cBhvr additive="base">
                                        <p:cTn id="18" dur="500" fill="hold"/>
                                        <p:tgtEl>
                                          <p:spTgt spid="86118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6118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Packet switched</a:t>
            </a:r>
          </a:p>
        </p:txBody>
      </p:sp>
      <p:sp>
        <p:nvSpPr>
          <p:cNvPr id="863235" name="Rectangle 3"/>
          <p:cNvSpPr>
            <a:spLocks noGrp="1" noChangeArrowheads="1"/>
          </p:cNvSpPr>
          <p:nvPr>
            <p:ph type="body" idx="1"/>
          </p:nvPr>
        </p:nvSpPr>
        <p:spPr>
          <a:xfrm>
            <a:off x="304800" y="1700213"/>
            <a:ext cx="8839200" cy="4800600"/>
          </a:xfrm>
        </p:spPr>
        <p:txBody>
          <a:bodyPr/>
          <a:lstStyle/>
          <a:p>
            <a:pPr eaLnBrk="1" hangingPunct="1">
              <a:lnSpc>
                <a:spcPct val="90000"/>
              </a:lnSpc>
            </a:pPr>
            <a:r>
              <a:rPr lang="en-US" altLang="zh-CN" sz="2800" smtClean="0">
                <a:solidFill>
                  <a:schemeClr val="accent2"/>
                </a:solidFill>
                <a:cs typeface="Arial" charset="0"/>
              </a:rPr>
              <a:t>Connectionless network </a:t>
            </a:r>
            <a:r>
              <a:rPr lang="en-US" altLang="zh-CN" sz="2800" smtClean="0">
                <a:cs typeface="Arial" charset="0"/>
              </a:rPr>
              <a:t>vs. </a:t>
            </a:r>
            <a:r>
              <a:rPr lang="en-US" altLang="zh-CN" sz="2800" smtClean="0">
                <a:solidFill>
                  <a:schemeClr val="accent2"/>
                </a:solidFill>
                <a:cs typeface="Arial" charset="0"/>
              </a:rPr>
              <a:t>packet switched</a:t>
            </a:r>
            <a:r>
              <a:rPr lang="en-US" altLang="zh-CN" sz="2800" smtClean="0">
                <a:cs typeface="Arial" charset="0"/>
              </a:rPr>
              <a:t>.</a:t>
            </a:r>
          </a:p>
          <a:p>
            <a:pPr lvl="1" eaLnBrk="1" hangingPunct="1">
              <a:lnSpc>
                <a:spcPct val="90000"/>
              </a:lnSpc>
            </a:pPr>
            <a:r>
              <a:rPr lang="en-US" altLang="zh-CN" sz="2800" smtClean="0">
                <a:cs typeface="Arial" charset="0"/>
              </a:rPr>
              <a:t>The two terms are not the same, either </a:t>
            </a:r>
          </a:p>
          <a:p>
            <a:pPr eaLnBrk="1" hangingPunct="1">
              <a:lnSpc>
                <a:spcPct val="90000"/>
              </a:lnSpc>
            </a:pPr>
            <a:r>
              <a:rPr lang="en-US" altLang="zh-CN" sz="2800" smtClean="0">
                <a:cs typeface="Arial" charset="0"/>
              </a:rPr>
              <a:t>When the packets pass from source to destination, they can:</a:t>
            </a:r>
          </a:p>
          <a:p>
            <a:pPr lvl="1" eaLnBrk="1" hangingPunct="1">
              <a:lnSpc>
                <a:spcPct val="90000"/>
              </a:lnSpc>
            </a:pPr>
            <a:r>
              <a:rPr lang="en-US" altLang="zh-CN" sz="2800" smtClean="0">
                <a:cs typeface="Arial" charset="0"/>
              </a:rPr>
              <a:t>Switch to different paths.</a:t>
            </a:r>
          </a:p>
          <a:p>
            <a:pPr lvl="1" eaLnBrk="1" hangingPunct="1">
              <a:lnSpc>
                <a:spcPct val="90000"/>
              </a:lnSpc>
            </a:pPr>
            <a:r>
              <a:rPr lang="en-US" altLang="zh-CN" sz="2800" smtClean="0">
                <a:cs typeface="Arial" charset="0"/>
              </a:rPr>
              <a:t>Arrive out of order. </a:t>
            </a:r>
          </a:p>
          <a:p>
            <a:pPr eaLnBrk="1" hangingPunct="1">
              <a:lnSpc>
                <a:spcPct val="90000"/>
              </a:lnSpc>
            </a:pPr>
            <a:r>
              <a:rPr lang="en-US" altLang="zh-CN" sz="2800" smtClean="0">
                <a:cs typeface="Arial" charset="0"/>
              </a:rPr>
              <a:t>Devices make the </a:t>
            </a:r>
            <a:r>
              <a:rPr lang="en-US" altLang="zh-CN" sz="2800" smtClean="0">
                <a:solidFill>
                  <a:schemeClr val="accent2"/>
                </a:solidFill>
                <a:ea typeface="Arial Unicode MS" pitchFamily="34" charset="-122"/>
                <a:cs typeface="Arial Unicode MS" pitchFamily="34" charset="-122"/>
              </a:rPr>
              <a:t>path determination</a:t>
            </a:r>
            <a:r>
              <a:rPr lang="en-US" altLang="zh-CN" sz="2800" smtClean="0">
                <a:solidFill>
                  <a:schemeClr val="accent2"/>
                </a:solidFill>
              </a:rPr>
              <a:t> </a:t>
            </a:r>
            <a:r>
              <a:rPr lang="en-US" altLang="zh-CN" sz="2800" smtClean="0"/>
              <a:t>for each packet based on </a:t>
            </a:r>
            <a:r>
              <a:rPr lang="en-US" altLang="zh-CN" sz="2800" smtClean="0">
                <a:solidFill>
                  <a:schemeClr val="accent2"/>
                </a:solidFill>
                <a:ea typeface="Arial Unicode MS" pitchFamily="34" charset="-122"/>
                <a:cs typeface="Arial Unicode MS" pitchFamily="34" charset="-122"/>
              </a:rPr>
              <a:t>a variety of criteria</a:t>
            </a:r>
            <a:r>
              <a:rPr lang="en-US" altLang="zh-CN" sz="2800" smtClean="0"/>
              <a:t>. Some of the criteria may differ from packet to packet.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 calcmode="lin" valueType="num">
                                      <p:cBhvr additive="base">
                                        <p:cTn id="7" dur="500" fill="hold"/>
                                        <p:tgtEl>
                                          <p:spTgt spid="863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632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63235">
                                            <p:txEl>
                                              <p:pRg st="1" end="1"/>
                                            </p:txEl>
                                          </p:spTgt>
                                        </p:tgtEl>
                                        <p:attrNameLst>
                                          <p:attrName>style.visibility</p:attrName>
                                        </p:attrNameLst>
                                      </p:cBhvr>
                                      <p:to>
                                        <p:strVal val="visible"/>
                                      </p:to>
                                    </p:set>
                                    <p:anim calcmode="lin" valueType="num">
                                      <p:cBhvr additive="base">
                                        <p:cTn id="11" dur="500" fill="hold"/>
                                        <p:tgtEl>
                                          <p:spTgt spid="8632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63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63235">
                                            <p:txEl>
                                              <p:pRg st="2" end="2"/>
                                            </p:txEl>
                                          </p:spTgt>
                                        </p:tgtEl>
                                        <p:attrNameLst>
                                          <p:attrName>style.visibility</p:attrName>
                                        </p:attrNameLst>
                                      </p:cBhvr>
                                      <p:to>
                                        <p:strVal val="visible"/>
                                      </p:to>
                                    </p:set>
                                    <p:anim calcmode="lin" valueType="num">
                                      <p:cBhvr additive="base">
                                        <p:cTn id="17" dur="500" fill="hold"/>
                                        <p:tgtEl>
                                          <p:spTgt spid="86323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6323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63235">
                                            <p:txEl>
                                              <p:pRg st="3" end="3"/>
                                            </p:txEl>
                                          </p:spTgt>
                                        </p:tgtEl>
                                        <p:attrNameLst>
                                          <p:attrName>style.visibility</p:attrName>
                                        </p:attrNameLst>
                                      </p:cBhvr>
                                      <p:to>
                                        <p:strVal val="visible"/>
                                      </p:to>
                                    </p:set>
                                    <p:anim calcmode="lin" valueType="num">
                                      <p:cBhvr additive="base">
                                        <p:cTn id="21" dur="500" fill="hold"/>
                                        <p:tgtEl>
                                          <p:spTgt spid="8632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632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63235">
                                            <p:txEl>
                                              <p:pRg st="4" end="4"/>
                                            </p:txEl>
                                          </p:spTgt>
                                        </p:tgtEl>
                                        <p:attrNameLst>
                                          <p:attrName>style.visibility</p:attrName>
                                        </p:attrNameLst>
                                      </p:cBhvr>
                                      <p:to>
                                        <p:strVal val="visible"/>
                                      </p:to>
                                    </p:set>
                                    <p:anim calcmode="lin" valueType="num">
                                      <p:cBhvr additive="base">
                                        <p:cTn id="25" dur="500" fill="hold"/>
                                        <p:tgtEl>
                                          <p:spTgt spid="8632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63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63235">
                                            <p:txEl>
                                              <p:pRg st="5" end="5"/>
                                            </p:txEl>
                                          </p:spTgt>
                                        </p:tgtEl>
                                        <p:attrNameLst>
                                          <p:attrName>style.visibility</p:attrName>
                                        </p:attrNameLst>
                                      </p:cBhvr>
                                      <p:to>
                                        <p:strVal val="visible"/>
                                      </p:to>
                                    </p:set>
                                    <p:anim calcmode="lin" valueType="num">
                                      <p:cBhvr additive="base">
                                        <p:cTn id="31" dur="500" fill="hold"/>
                                        <p:tgtEl>
                                          <p:spTgt spid="86323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632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a:solidFill>
                  <a:srgbClr val="006600"/>
                </a:solidFill>
              </a:rPr>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extLst>
      <p:ext uri="{BB962C8B-B14F-4D97-AF65-F5344CB8AC3E}">
        <p14:creationId xmlns:p14="http://schemas.microsoft.com/office/powerpoint/2010/main" val="4018777687"/>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47"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48" name="Rectangle 4"/>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6949"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0" name="AutoShape 6"/>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1" name="Rectangle 7"/>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2" name="Freeform 8"/>
          <p:cNvSpPr>
            <a:spLocks/>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3"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4"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5" name="Line 11"/>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6" name="Line 12"/>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7" name="Line 13"/>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8" name="Line 14"/>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9" name="Line 15"/>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0" name="Line 16"/>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1" name="Line 17"/>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2" name="Line 18"/>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3" name="Line 19"/>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4" name="Line 20"/>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5" name="Line 21"/>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6" name="Rectangle 22"/>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6967" name="Rectangle 23"/>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6968" name="Rectangle 24"/>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6969" name="Rectangle 25"/>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6970" name="Rectangle 26"/>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6971" name="Rectangle 27"/>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6972" name="Rectangle 28"/>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6973" name="Rectangle 29"/>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6974" name="Rectangle 30"/>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6975" name="Rectangle 31"/>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6976" name="Rectangle 32"/>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6977" name="Rectangle 33"/>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6978" name="Rectangle 34"/>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6979" name="Rectangle 35"/>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6980" name="Rectangle 36"/>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6981" name="Rectangle 37"/>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6982" name="Rectangle 38"/>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6983" name="Rectangle 39"/>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6984" name="Rectangle 40"/>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6985" name="Rectangle 41"/>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6986" name="Rectangle 42"/>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987" name="Rectangle 43"/>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6988" name="Group 44"/>
          <p:cNvGrpSpPr>
            <a:grpSpLocks/>
          </p:cNvGrpSpPr>
          <p:nvPr/>
        </p:nvGrpSpPr>
        <p:grpSpPr bwMode="auto">
          <a:xfrm>
            <a:off x="1069975" y="3748088"/>
            <a:ext cx="131763" cy="69850"/>
            <a:chOff x="833" y="3024"/>
            <a:chExt cx="78" cy="51"/>
          </a:xfrm>
        </p:grpSpPr>
        <p:sp>
          <p:nvSpPr>
            <p:cNvPr id="466989" name="Rectangle 45"/>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0" name="Line 46"/>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1" name="Line 47"/>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6992" name="Group 48"/>
          <p:cNvGrpSpPr>
            <a:grpSpLocks/>
          </p:cNvGrpSpPr>
          <p:nvPr/>
        </p:nvGrpSpPr>
        <p:grpSpPr bwMode="auto">
          <a:xfrm>
            <a:off x="8937625" y="3757613"/>
            <a:ext cx="131763" cy="66675"/>
            <a:chOff x="5432" y="3030"/>
            <a:chExt cx="78" cy="51"/>
          </a:xfrm>
        </p:grpSpPr>
        <p:sp>
          <p:nvSpPr>
            <p:cNvPr id="466993" name="Rectangle 49"/>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4" name="Line 50"/>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5" name="Line 51"/>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996" name="Rectangle 52"/>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7" name="Line 53"/>
          <p:cNvSpPr>
            <a:spLocks noChangeShapeType="1"/>
          </p:cNvSpPr>
          <p:nvPr/>
        </p:nvSpPr>
        <p:spPr bwMode="auto">
          <a:xfrm>
            <a:off x="4025900" y="401638"/>
            <a:ext cx="0" cy="4111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8" name="Line 54"/>
          <p:cNvSpPr>
            <a:spLocks noChangeShapeType="1"/>
          </p:cNvSpPr>
          <p:nvPr/>
        </p:nvSpPr>
        <p:spPr bwMode="auto">
          <a:xfrm>
            <a:off x="4754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9" name="Line 55"/>
          <p:cNvSpPr>
            <a:spLocks noChangeShapeType="1"/>
          </p:cNvSpPr>
          <p:nvPr/>
        </p:nvSpPr>
        <p:spPr bwMode="auto">
          <a:xfrm>
            <a:off x="5473700" y="407988"/>
            <a:ext cx="0" cy="395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0" name="Line 56"/>
          <p:cNvSpPr>
            <a:spLocks noChangeShapeType="1"/>
          </p:cNvSpPr>
          <p:nvPr/>
        </p:nvSpPr>
        <p:spPr bwMode="auto">
          <a:xfrm>
            <a:off x="6192838" y="401638"/>
            <a:ext cx="0" cy="401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1" name="Line 57"/>
          <p:cNvSpPr>
            <a:spLocks noChangeShapeType="1"/>
          </p:cNvSpPr>
          <p:nvPr/>
        </p:nvSpPr>
        <p:spPr bwMode="auto">
          <a:xfrm>
            <a:off x="6913563" y="407988"/>
            <a:ext cx="0" cy="404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2" name="Rectangle 58"/>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003" name="Rectangle 59"/>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7004" name="Rectangle 60"/>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7005" name="Rectangle 61"/>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7006" name="Rectangle 62"/>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007" name="Rectangle 63"/>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7008" name="Rectangle 64"/>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7009" name="Rectangle 65"/>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7010" name="Rectangle 66"/>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7011" name="Rectangle 67"/>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7012" name="Rectangle 68"/>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7013" name="Rectangle 69"/>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7014" name="Rectangle 70"/>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7015" name="Rectangle 71"/>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7016" name="Rectangle 72"/>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17" name="Rectangle 73"/>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7018"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19" name="Rectangle 75"/>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20" name="Rectangle 76"/>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7021" name="Rectangle 77"/>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7022" name="Rectangle 78"/>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67023" name="Rectangle 79"/>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grpSp>
        <p:nvGrpSpPr>
          <p:cNvPr id="467024" name="Group 80"/>
          <p:cNvGrpSpPr>
            <a:grpSpLocks/>
          </p:cNvGrpSpPr>
          <p:nvPr/>
        </p:nvGrpSpPr>
        <p:grpSpPr bwMode="auto">
          <a:xfrm>
            <a:off x="468313" y="3500438"/>
            <a:ext cx="8543925" cy="638175"/>
            <a:chOff x="295" y="2205"/>
            <a:chExt cx="5382" cy="402"/>
          </a:xfrm>
        </p:grpSpPr>
        <p:sp>
          <p:nvSpPr>
            <p:cNvPr id="467025" name="Rectangle 81"/>
            <p:cNvSpPr>
              <a:spLocks noChangeArrowheads="1"/>
            </p:cNvSpPr>
            <p:nvPr/>
          </p:nvSpPr>
          <p:spPr bwMode="auto">
            <a:xfrm>
              <a:off x="295" y="2205"/>
              <a:ext cx="43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7026" name="Rectangle 82"/>
            <p:cNvSpPr>
              <a:spLocks noChangeArrowheads="1"/>
            </p:cNvSpPr>
            <p:nvPr/>
          </p:nvSpPr>
          <p:spPr bwMode="auto">
            <a:xfrm>
              <a:off x="703" y="2236"/>
              <a:ext cx="4974" cy="287"/>
            </a:xfrm>
            <a:prstGeom prst="rect">
              <a:avLst/>
            </a:prstGeom>
            <a:noFill/>
            <a:ln w="57150">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7027" name="AutoShape 83"/>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48633938"/>
      </p:ext>
    </p:extLst>
  </p:cSld>
  <p:clrMapOvr>
    <a:masterClrMapping/>
  </p:clrMapOvr>
  <p:transition xmlns:p14="http://schemas.microsoft.com/office/powerpoint/2010/main" spd="med">
    <p:rand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670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71500" y="428625"/>
            <a:ext cx="7793038" cy="1143000"/>
          </a:xfrm>
        </p:spPr>
        <p:txBody>
          <a:bodyPr/>
          <a:lstStyle/>
          <a:p>
            <a:pPr eaLnBrk="1" hangingPunct="1"/>
            <a:r>
              <a:rPr lang="en-US" altLang="zh-CN" smtClean="0">
                <a:cs typeface="Arial" charset="0"/>
              </a:rPr>
              <a:t>Network protocol operation</a:t>
            </a:r>
          </a:p>
        </p:txBody>
      </p:sp>
      <p:pic>
        <p:nvPicPr>
          <p:cNvPr id="87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06450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0403"/>
                                        </p:tgtEl>
                                        <p:attrNameLst>
                                          <p:attrName>style.visibility</p:attrName>
                                        </p:attrNameLst>
                                      </p:cBhvr>
                                      <p:to>
                                        <p:strVal val="visible"/>
                                      </p:to>
                                    </p:set>
                                    <p:animEffect transition="in" filter="dissolve">
                                      <p:cBhvr>
                                        <p:cTn id="7" dur="500"/>
                                        <p:tgtEl>
                                          <p:spTgt spid="87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Routed protocol</a:t>
            </a:r>
          </a:p>
        </p:txBody>
      </p:sp>
      <p:sp>
        <p:nvSpPr>
          <p:cNvPr id="872451" name="Rectangle 3"/>
          <p:cNvSpPr>
            <a:spLocks noGrp="1" noChangeArrowheads="1"/>
          </p:cNvSpPr>
          <p:nvPr>
            <p:ph type="body" idx="1"/>
          </p:nvPr>
        </p:nvSpPr>
        <p:spPr>
          <a:xfrm>
            <a:off x="4343400" y="1981200"/>
            <a:ext cx="4572000" cy="4648200"/>
          </a:xfrm>
        </p:spPr>
        <p:txBody>
          <a:bodyPr/>
          <a:lstStyle/>
          <a:p>
            <a:pPr eaLnBrk="1" hangingPunct="1"/>
            <a:r>
              <a:rPr lang="en-US" altLang="zh-CN" sz="2600" smtClean="0">
                <a:cs typeface="Arial" charset="0"/>
              </a:rPr>
              <a:t>Protocols that provide support for the network layer are called </a:t>
            </a:r>
            <a:r>
              <a:rPr lang="en-US" altLang="zh-CN" sz="2600" smtClean="0">
                <a:solidFill>
                  <a:srgbClr val="FF0000"/>
                </a:solidFill>
                <a:cs typeface="Arial" charset="0"/>
              </a:rPr>
              <a:t>routed</a:t>
            </a:r>
            <a:r>
              <a:rPr lang="en-US" altLang="zh-CN" sz="2600" smtClean="0">
                <a:cs typeface="Arial" charset="0"/>
              </a:rPr>
              <a:t> or </a:t>
            </a:r>
            <a:r>
              <a:rPr lang="en-US" altLang="zh-CN" sz="2600" smtClean="0">
                <a:solidFill>
                  <a:srgbClr val="FF0000"/>
                </a:solidFill>
                <a:cs typeface="Arial" charset="0"/>
              </a:rPr>
              <a:t>routable protocols</a:t>
            </a:r>
            <a:r>
              <a:rPr lang="en-US" altLang="zh-CN" sz="2600" smtClean="0">
                <a:cs typeface="Arial" charset="0"/>
              </a:rPr>
              <a:t>. </a:t>
            </a:r>
          </a:p>
          <a:p>
            <a:pPr eaLnBrk="1" hangingPunct="1"/>
            <a:r>
              <a:rPr lang="en-US" altLang="zh-CN" sz="2600" smtClean="0">
                <a:cs typeface="Arial" charset="0"/>
              </a:rPr>
              <a:t>IP is a network layer protocol, and because of that, it can be routed over an internetwork.</a:t>
            </a:r>
          </a:p>
        </p:txBody>
      </p:sp>
      <p:pic>
        <p:nvPicPr>
          <p:cNvPr id="8724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23399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2451">
                                            <p:txEl>
                                              <p:pRg st="0" end="0"/>
                                            </p:txEl>
                                          </p:spTgt>
                                        </p:tgtEl>
                                        <p:attrNameLst>
                                          <p:attrName>style.visibility</p:attrName>
                                        </p:attrNameLst>
                                      </p:cBhvr>
                                      <p:to>
                                        <p:strVal val="visible"/>
                                      </p:to>
                                    </p:set>
                                    <p:anim calcmode="lin" valueType="num">
                                      <p:cBhvr additive="base">
                                        <p:cTn id="11" dur="500" fill="hold"/>
                                        <p:tgtEl>
                                          <p:spTgt spid="87245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2451">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2451">
                                            <p:txEl>
                                              <p:pRg st="1" end="1"/>
                                            </p:txEl>
                                          </p:spTgt>
                                        </p:tgtEl>
                                        <p:attrNameLst>
                                          <p:attrName>style.visibility</p:attrName>
                                        </p:attrNameLst>
                                      </p:cBhvr>
                                      <p:to>
                                        <p:strVal val="visible"/>
                                      </p:to>
                                    </p:set>
                                    <p:anim calcmode="lin" valueType="num">
                                      <p:cBhvr additive="base">
                                        <p:cTn id="16" dur="500" fill="hold"/>
                                        <p:tgtEl>
                                          <p:spTgt spid="872451">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24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autoUpdateAnimBg="0" advAuto="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cs typeface="Arial" charset="0"/>
              </a:rPr>
              <a:t>Non-routable protocol</a:t>
            </a:r>
          </a:p>
        </p:txBody>
      </p:sp>
      <p:sp>
        <p:nvSpPr>
          <p:cNvPr id="874499" name="Rectangle 3"/>
          <p:cNvSpPr>
            <a:spLocks noGrp="1" noChangeArrowheads="1"/>
          </p:cNvSpPr>
          <p:nvPr>
            <p:ph type="body" idx="1"/>
          </p:nvPr>
        </p:nvSpPr>
        <p:spPr>
          <a:xfrm>
            <a:off x="3276600" y="1773238"/>
            <a:ext cx="4953000" cy="4572000"/>
          </a:xfrm>
        </p:spPr>
        <p:txBody>
          <a:bodyPr/>
          <a:lstStyle/>
          <a:p>
            <a:pPr eaLnBrk="1" hangingPunct="1"/>
            <a:r>
              <a:rPr lang="en-US" altLang="zh-CN" sz="2600" smtClean="0">
                <a:cs typeface="Arial" charset="0"/>
              </a:rPr>
              <a:t>Non-routable protocols are protocols that do not support Layer 3.  </a:t>
            </a:r>
          </a:p>
          <a:p>
            <a:pPr eaLnBrk="1" hangingPunct="1"/>
            <a:r>
              <a:rPr lang="en-US" altLang="zh-CN" sz="2600" smtClean="0">
                <a:cs typeface="Arial" charset="0"/>
              </a:rPr>
              <a:t>The most common of these non-routable protocols is NetBEUI.</a:t>
            </a:r>
          </a:p>
          <a:p>
            <a:pPr eaLnBrk="1" hangingPunct="1"/>
            <a:r>
              <a:rPr lang="en-US" altLang="zh-CN" sz="2600" smtClean="0">
                <a:cs typeface="Arial" charset="0"/>
              </a:rPr>
              <a:t>NetBEUI is a small, fast, and efficient protocol that is limited to running on one segment. </a:t>
            </a:r>
          </a:p>
        </p:txBody>
      </p:sp>
      <p:pic>
        <p:nvPicPr>
          <p:cNvPr id="874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700213"/>
            <a:ext cx="23336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4500"/>
                                        </p:tgtEl>
                                        <p:attrNameLst>
                                          <p:attrName>style.visibility</p:attrName>
                                        </p:attrNameLst>
                                      </p:cBhvr>
                                      <p:to>
                                        <p:strVal val="visible"/>
                                      </p:to>
                                    </p:set>
                                    <p:animEffect transition="in" filter="dissolve">
                                      <p:cBhvr>
                                        <p:cTn id="7" dur="500"/>
                                        <p:tgtEl>
                                          <p:spTgt spid="874500"/>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4499">
                                            <p:txEl>
                                              <p:pRg st="0" end="0"/>
                                            </p:txEl>
                                          </p:spTgt>
                                        </p:tgtEl>
                                        <p:attrNameLst>
                                          <p:attrName>style.visibility</p:attrName>
                                        </p:attrNameLst>
                                      </p:cBhvr>
                                      <p:to>
                                        <p:strVal val="visible"/>
                                      </p:to>
                                    </p:set>
                                    <p:anim calcmode="lin" valueType="num">
                                      <p:cBhvr additive="base">
                                        <p:cTn id="11" dur="500" fill="hold"/>
                                        <p:tgtEl>
                                          <p:spTgt spid="87449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4499">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4499">
                                            <p:txEl>
                                              <p:pRg st="1" end="1"/>
                                            </p:txEl>
                                          </p:spTgt>
                                        </p:tgtEl>
                                        <p:attrNameLst>
                                          <p:attrName>style.visibility</p:attrName>
                                        </p:attrNameLst>
                                      </p:cBhvr>
                                      <p:to>
                                        <p:strVal val="visible"/>
                                      </p:to>
                                    </p:set>
                                    <p:anim calcmode="lin" valueType="num">
                                      <p:cBhvr additive="base">
                                        <p:cTn id="16" dur="500" fill="hold"/>
                                        <p:tgtEl>
                                          <p:spTgt spid="874499">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4499">
                                            <p:txEl>
                                              <p:pRg st="1" end="1"/>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874499">
                                            <p:txEl>
                                              <p:pRg st="2" end="2"/>
                                            </p:txEl>
                                          </p:spTgt>
                                        </p:tgtEl>
                                        <p:attrNameLst>
                                          <p:attrName>style.visibility</p:attrName>
                                        </p:attrNameLst>
                                      </p:cBhvr>
                                      <p:to>
                                        <p:strVal val="visible"/>
                                      </p:to>
                                    </p:set>
                                    <p:anim calcmode="lin" valueType="num">
                                      <p:cBhvr additive="base">
                                        <p:cTn id="21" dur="500" fill="hold"/>
                                        <p:tgtEl>
                                          <p:spTgt spid="874499">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744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build="p" autoUpdateAnimBg="0"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71500" y="357188"/>
            <a:ext cx="7848600" cy="1143000"/>
          </a:xfrm>
        </p:spPr>
        <p:txBody>
          <a:bodyPr/>
          <a:lstStyle/>
          <a:p>
            <a:pPr eaLnBrk="1" hangingPunct="1"/>
            <a:r>
              <a:rPr lang="en-US" altLang="zh-CN" sz="3600" smtClean="0">
                <a:cs typeface="Arial" charset="0"/>
              </a:rPr>
              <a:t>Addressing of a routable protocol</a:t>
            </a:r>
          </a:p>
        </p:txBody>
      </p:sp>
      <p:pic>
        <p:nvPicPr>
          <p:cNvPr id="876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84350"/>
            <a:ext cx="814705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6547"/>
                                        </p:tgtEl>
                                        <p:attrNameLst>
                                          <p:attrName>style.visibility</p:attrName>
                                        </p:attrNameLst>
                                      </p:cBhvr>
                                      <p:to>
                                        <p:strVal val="visible"/>
                                      </p:to>
                                    </p:set>
                                    <p:animEffect transition="in" filter="dissolve">
                                      <p:cBhvr>
                                        <p:cTn id="7" dur="500"/>
                                        <p:tgtEl>
                                          <p:spTgt spid="876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cs typeface="Arial" charset="0"/>
              </a:rPr>
              <a:t>Routing table</a:t>
            </a:r>
          </a:p>
        </p:txBody>
      </p:sp>
      <p:pic>
        <p:nvPicPr>
          <p:cNvPr id="878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33563"/>
            <a:ext cx="7772400"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8596" name="Group 4"/>
          <p:cNvGraphicFramePr>
            <a:graphicFrameLocks noGrp="1"/>
          </p:cNvGraphicFramePr>
          <p:nvPr/>
        </p:nvGraphicFramePr>
        <p:xfrm>
          <a:off x="3124200" y="4267200"/>
          <a:ext cx="3505200" cy="1600200"/>
        </p:xfrm>
        <a:graphic>
          <a:graphicData uri="http://schemas.openxmlformats.org/drawingml/2006/table">
            <a:tbl>
              <a:tblPr/>
              <a:tblGrid>
                <a:gridCol w="2514600"/>
                <a:gridCol w="990600"/>
              </a:tblGrid>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dirty="0" smtClean="0">
                          <a:ln>
                            <a:noFill/>
                          </a:ln>
                          <a:solidFill>
                            <a:schemeClr val="tx1"/>
                          </a:solidFill>
                          <a:effectLst/>
                          <a:latin typeface="Verdana" pitchFamily="34" charset="0"/>
                          <a:ea typeface="宋体" pitchFamily="2" charset="-122"/>
                        </a:rPr>
                        <a:t>131.108.1.0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smtClean="0">
                          <a:ln>
                            <a:noFill/>
                          </a:ln>
                          <a:solidFill>
                            <a:schemeClr val="tx1"/>
                          </a:solidFill>
                          <a:effectLst/>
                          <a:latin typeface="Verdana" pitchFamily="34" charset="0"/>
                          <a:ea typeface="宋体" pitchFamily="2" charset="-122"/>
                        </a:rPr>
                        <a:t>E0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131.108.2.0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E2</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34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131.108.3.0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82" charset="2"/>
                        <a:buNone/>
                        <a:tabLst/>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E1</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78595"/>
                                        </p:tgtEl>
                                        <p:attrNameLst>
                                          <p:attrName>style.visibility</p:attrName>
                                        </p:attrNameLst>
                                      </p:cBhvr>
                                      <p:to>
                                        <p:strVal val="visible"/>
                                      </p:to>
                                    </p:set>
                                    <p:animEffect transition="in" filter="dissolve">
                                      <p:cBhvr>
                                        <p:cTn id="7" dur="500"/>
                                        <p:tgtEl>
                                          <p:spTgt spid="8785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nodeType="clickEffect">
                                  <p:stCondLst>
                                    <p:cond delay="0"/>
                                  </p:stCondLst>
                                  <p:childTnLst>
                                    <p:set>
                                      <p:cBhvr>
                                        <p:cTn id="11" dur="1" fill="hold">
                                          <p:stCondLst>
                                            <p:cond delay="0"/>
                                          </p:stCondLst>
                                        </p:cTn>
                                        <p:tgtEl>
                                          <p:spTgt spid="878596"/>
                                        </p:tgtEl>
                                        <p:attrNameLst>
                                          <p:attrName>style.visibility</p:attrName>
                                        </p:attrNameLst>
                                      </p:cBhvr>
                                      <p:to>
                                        <p:strVal val="visible"/>
                                      </p:to>
                                    </p:set>
                                    <p:anim calcmode="lin" valueType="num">
                                      <p:cBhvr>
                                        <p:cTn id="12" dur="500" fill="hold"/>
                                        <p:tgtEl>
                                          <p:spTgt spid="878596"/>
                                        </p:tgtEl>
                                        <p:attrNameLst>
                                          <p:attrName>ppt_w</p:attrName>
                                        </p:attrNameLst>
                                      </p:cBhvr>
                                      <p:tavLst>
                                        <p:tav tm="0">
                                          <p:val>
                                            <p:fltVal val="0"/>
                                          </p:val>
                                        </p:tav>
                                        <p:tav tm="100000">
                                          <p:val>
                                            <p:strVal val="#ppt_w"/>
                                          </p:val>
                                        </p:tav>
                                      </p:tavLst>
                                    </p:anim>
                                    <p:anim calcmode="lin" valueType="num">
                                      <p:cBhvr>
                                        <p:cTn id="13" dur="500" fill="hold"/>
                                        <p:tgtEl>
                                          <p:spTgt spid="878596"/>
                                        </p:tgtEl>
                                        <p:attrNameLst>
                                          <p:attrName>ppt_h</p:attrName>
                                        </p:attrNameLst>
                                      </p:cBhvr>
                                      <p:tavLst>
                                        <p:tav tm="0">
                                          <p:val>
                                            <p:fltVal val="0"/>
                                          </p:val>
                                        </p:tav>
                                        <p:tav tm="100000">
                                          <p:val>
                                            <p:strVal val="#ppt_h"/>
                                          </p:val>
                                        </p:tav>
                                      </p:tavLst>
                                    </p:anim>
                                    <p:anim calcmode="lin" valueType="num">
                                      <p:cBhvr>
                                        <p:cTn id="14" dur="500" fill="hold"/>
                                        <p:tgtEl>
                                          <p:spTgt spid="878596"/>
                                        </p:tgtEl>
                                        <p:attrNameLst>
                                          <p:attrName>ppt_x</p:attrName>
                                        </p:attrNameLst>
                                      </p:cBhvr>
                                      <p:tavLst>
                                        <p:tav tm="0">
                                          <p:val>
                                            <p:fltVal val="0.5"/>
                                          </p:val>
                                        </p:tav>
                                        <p:tav tm="100000">
                                          <p:val>
                                            <p:strVal val="#ppt_x"/>
                                          </p:val>
                                        </p:tav>
                                      </p:tavLst>
                                    </p:anim>
                                    <p:anim calcmode="lin" valueType="num">
                                      <p:cBhvr>
                                        <p:cTn id="15" dur="500" fill="hold"/>
                                        <p:tgtEl>
                                          <p:spTgt spid="87859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3000" smtClean="0">
                <a:cs typeface="Arial" charset="0"/>
              </a:rPr>
              <a:t>Classification #1:</a:t>
            </a:r>
            <a:r>
              <a:rPr lang="en-US" altLang="zh-CN" sz="3000" smtClean="0">
                <a:solidFill>
                  <a:schemeClr val="accent2"/>
                </a:solidFill>
                <a:cs typeface="Arial" charset="0"/>
              </a:rPr>
              <a:t> </a:t>
            </a:r>
            <a:r>
              <a:rPr lang="en-US" altLang="zh-CN" sz="3000" smtClean="0">
                <a:solidFill>
                  <a:schemeClr val="hlink"/>
                </a:solidFill>
                <a:cs typeface="Arial" charset="0"/>
              </a:rPr>
              <a:t>Static and Dynamic</a:t>
            </a:r>
          </a:p>
        </p:txBody>
      </p:sp>
      <p:sp>
        <p:nvSpPr>
          <p:cNvPr id="880643" name="Rectangle 3"/>
          <p:cNvSpPr>
            <a:spLocks noGrp="1" noChangeArrowheads="1"/>
          </p:cNvSpPr>
          <p:nvPr>
            <p:ph type="body" idx="1"/>
          </p:nvPr>
        </p:nvSpPr>
        <p:spPr>
          <a:xfrm>
            <a:off x="468313" y="1844675"/>
            <a:ext cx="8382000" cy="4419600"/>
          </a:xfrm>
        </p:spPr>
        <p:txBody>
          <a:bodyPr/>
          <a:lstStyle/>
          <a:p>
            <a:pPr eaLnBrk="1" hangingPunct="1"/>
            <a:r>
              <a:rPr lang="en-US" altLang="zh-CN" smtClean="0">
                <a:solidFill>
                  <a:srgbClr val="FF0000"/>
                </a:solidFill>
                <a:cs typeface="Arial" charset="0"/>
              </a:rPr>
              <a:t>S</a:t>
            </a:r>
            <a:r>
              <a:rPr lang="en-US" altLang="zh-CN" smtClean="0">
                <a:cs typeface="Arial" charset="0"/>
              </a:rPr>
              <a:t>tatic routes:</a:t>
            </a:r>
          </a:p>
          <a:p>
            <a:pPr lvl="1" eaLnBrk="1" hangingPunct="1"/>
            <a:r>
              <a:rPr lang="en-US" altLang="zh-CN" smtClean="0">
                <a:cs typeface="Arial" charset="0"/>
              </a:rPr>
              <a:t>The network administrator manually enter the routing information in the router. </a:t>
            </a:r>
          </a:p>
          <a:p>
            <a:pPr eaLnBrk="1" hangingPunct="1"/>
            <a:r>
              <a:rPr lang="en-US" altLang="zh-CN" smtClean="0">
                <a:solidFill>
                  <a:srgbClr val="FF0000"/>
                </a:solidFill>
                <a:cs typeface="Arial" charset="0"/>
              </a:rPr>
              <a:t>D</a:t>
            </a:r>
            <a:r>
              <a:rPr lang="en-US" altLang="zh-CN" smtClean="0">
                <a:cs typeface="Arial" charset="0"/>
              </a:rPr>
              <a:t>ynamic routes:</a:t>
            </a:r>
          </a:p>
          <a:p>
            <a:pPr lvl="1" eaLnBrk="1" hangingPunct="1"/>
            <a:r>
              <a:rPr lang="en-US" altLang="zh-CN" smtClean="0">
                <a:cs typeface="Arial" charset="0"/>
              </a:rPr>
              <a:t>Routers can learn the information from each other on the fly.</a:t>
            </a:r>
          </a:p>
          <a:p>
            <a:pPr lvl="1" eaLnBrk="1" hangingPunct="1"/>
            <a:r>
              <a:rPr lang="en-US" altLang="zh-CN" smtClean="0">
                <a:cs typeface="Arial" charset="0"/>
              </a:rPr>
              <a:t>Using </a:t>
            </a:r>
            <a:r>
              <a:rPr lang="en-US" altLang="zh-CN" smtClean="0">
                <a:solidFill>
                  <a:srgbClr val="FF0000"/>
                </a:solidFill>
                <a:cs typeface="Arial" charset="0"/>
              </a:rPr>
              <a:t>routing protocol</a:t>
            </a:r>
            <a:r>
              <a:rPr lang="en-US" altLang="zh-CN" smtClean="0">
                <a:cs typeface="Arial" charset="0"/>
              </a:rPr>
              <a:t> to update routing information.</a:t>
            </a:r>
          </a:p>
          <a:p>
            <a:pPr lvl="1" eaLnBrk="1" hangingPunct="1"/>
            <a:r>
              <a:rPr lang="en-US" altLang="zh-CN" smtClean="0">
                <a:cs typeface="Arial" charset="0"/>
              </a:rPr>
              <a:t>RIP, IGRP, EIGRP, OSPF </a:t>
            </a:r>
            <a:r>
              <a:rPr lang="en-US" altLang="zh-CN" smtClean="0">
                <a:latin typeface="Arial" charset="0"/>
                <a:cs typeface="Arial" charset="0"/>
              </a:rPr>
              <a:t>…</a:t>
            </a:r>
            <a:endParaRPr lang="en-US" altLang="zh-CN" smtClean="0">
              <a:cs typeface="Arial" charset="0"/>
            </a:endParaRP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0643">
                                            <p:txEl>
                                              <p:pRg st="0" end="0"/>
                                            </p:txEl>
                                          </p:spTgt>
                                        </p:tgtEl>
                                        <p:attrNameLst>
                                          <p:attrName>style.visibility</p:attrName>
                                        </p:attrNameLst>
                                      </p:cBhvr>
                                      <p:to>
                                        <p:strVal val="visible"/>
                                      </p:to>
                                    </p:set>
                                    <p:anim calcmode="lin" valueType="num">
                                      <p:cBhvr additive="base">
                                        <p:cTn id="7" dur="500" fill="hold"/>
                                        <p:tgtEl>
                                          <p:spTgt spid="8806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0643">
                                            <p:txEl>
                                              <p:pRg st="1" end="1"/>
                                            </p:txEl>
                                          </p:spTgt>
                                        </p:tgtEl>
                                        <p:attrNameLst>
                                          <p:attrName>style.visibility</p:attrName>
                                        </p:attrNameLst>
                                      </p:cBhvr>
                                      <p:to>
                                        <p:strVal val="visible"/>
                                      </p:to>
                                    </p:set>
                                    <p:anim calcmode="lin" valueType="num">
                                      <p:cBhvr additive="base">
                                        <p:cTn id="13" dur="500" fill="hold"/>
                                        <p:tgtEl>
                                          <p:spTgt spid="8806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06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0643">
                                            <p:txEl>
                                              <p:pRg st="2" end="2"/>
                                            </p:txEl>
                                          </p:spTgt>
                                        </p:tgtEl>
                                        <p:attrNameLst>
                                          <p:attrName>style.visibility</p:attrName>
                                        </p:attrNameLst>
                                      </p:cBhvr>
                                      <p:to>
                                        <p:strVal val="visible"/>
                                      </p:to>
                                    </p:set>
                                    <p:anim calcmode="lin" valueType="num">
                                      <p:cBhvr additive="base">
                                        <p:cTn id="19" dur="500" fill="hold"/>
                                        <p:tgtEl>
                                          <p:spTgt spid="8806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06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0643">
                                            <p:txEl>
                                              <p:pRg st="3" end="3"/>
                                            </p:txEl>
                                          </p:spTgt>
                                        </p:tgtEl>
                                        <p:attrNameLst>
                                          <p:attrName>style.visibility</p:attrName>
                                        </p:attrNameLst>
                                      </p:cBhvr>
                                      <p:to>
                                        <p:strVal val="visible"/>
                                      </p:to>
                                    </p:set>
                                    <p:anim calcmode="lin" valueType="num">
                                      <p:cBhvr additive="base">
                                        <p:cTn id="25" dur="500" fill="hold"/>
                                        <p:tgtEl>
                                          <p:spTgt spid="8806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06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0643">
                                            <p:txEl>
                                              <p:pRg st="4" end="4"/>
                                            </p:txEl>
                                          </p:spTgt>
                                        </p:tgtEl>
                                        <p:attrNameLst>
                                          <p:attrName>style.visibility</p:attrName>
                                        </p:attrNameLst>
                                      </p:cBhvr>
                                      <p:to>
                                        <p:strVal val="visible"/>
                                      </p:to>
                                    </p:set>
                                    <p:anim calcmode="lin" valueType="num">
                                      <p:cBhvr additive="base">
                                        <p:cTn id="31" dur="500" fill="hold"/>
                                        <p:tgtEl>
                                          <p:spTgt spid="88064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06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0643">
                                            <p:txEl>
                                              <p:pRg st="5" end="5"/>
                                            </p:txEl>
                                          </p:spTgt>
                                        </p:tgtEl>
                                        <p:attrNameLst>
                                          <p:attrName>style.visibility</p:attrName>
                                        </p:attrNameLst>
                                      </p:cBhvr>
                                      <p:to>
                                        <p:strVal val="visible"/>
                                      </p:to>
                                    </p:set>
                                    <p:anim calcmode="lin" valueType="num">
                                      <p:cBhvr additive="base">
                                        <p:cTn id="37" dur="500" fill="hold"/>
                                        <p:tgtEl>
                                          <p:spTgt spid="88064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06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build="p" bldLvl="2"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cs typeface="Arial" charset="0"/>
              </a:rPr>
              <a:t>Static vs. dynamic routes</a:t>
            </a:r>
          </a:p>
        </p:txBody>
      </p:sp>
      <p:sp>
        <p:nvSpPr>
          <p:cNvPr id="886787" name="Rectangle 3"/>
          <p:cNvSpPr>
            <a:spLocks noGrp="1" noChangeArrowheads="1"/>
          </p:cNvSpPr>
          <p:nvPr>
            <p:ph type="body" idx="1"/>
          </p:nvPr>
        </p:nvSpPr>
        <p:spPr>
          <a:xfrm>
            <a:off x="533400" y="1700213"/>
            <a:ext cx="8610600" cy="4953000"/>
          </a:xfrm>
        </p:spPr>
        <p:txBody>
          <a:bodyPr/>
          <a:lstStyle/>
          <a:p>
            <a:pPr eaLnBrk="1" hangingPunct="1"/>
            <a:r>
              <a:rPr lang="en-US" altLang="zh-CN" sz="2600" smtClean="0">
                <a:solidFill>
                  <a:srgbClr val="FF0000"/>
                </a:solidFill>
                <a:cs typeface="Arial" charset="0"/>
              </a:rPr>
              <a:t>S</a:t>
            </a:r>
            <a:r>
              <a:rPr lang="en-US" altLang="zh-CN" sz="2600" smtClean="0">
                <a:cs typeface="Arial" charset="0"/>
              </a:rPr>
              <a:t>tatic routes:</a:t>
            </a:r>
          </a:p>
          <a:p>
            <a:pPr lvl="1" eaLnBrk="1" hangingPunct="1"/>
            <a:r>
              <a:rPr lang="en-US" altLang="zh-CN" sz="2200" smtClean="0">
                <a:cs typeface="Arial" charset="0"/>
              </a:rPr>
              <a:t>For hiding parts of an internetwork.</a:t>
            </a:r>
          </a:p>
          <a:p>
            <a:pPr lvl="1" eaLnBrk="1" hangingPunct="1"/>
            <a:r>
              <a:rPr lang="en-US" altLang="zh-CN" sz="2200" smtClean="0">
                <a:cs typeface="Arial" charset="0"/>
              </a:rPr>
              <a:t>To test a particular link in a network.</a:t>
            </a:r>
          </a:p>
          <a:p>
            <a:pPr lvl="1" eaLnBrk="1" hangingPunct="1"/>
            <a:r>
              <a:rPr lang="en-US" altLang="zh-CN" sz="2200" smtClean="0">
                <a:cs typeface="Arial" charset="0"/>
              </a:rPr>
              <a:t>For maintaining routing tables whenever there is only one path to a destination network.</a:t>
            </a:r>
            <a:endParaRPr lang="en-US" altLang="zh-CN" sz="3500" smtClean="0">
              <a:cs typeface="Arial" charset="0"/>
            </a:endParaRPr>
          </a:p>
          <a:p>
            <a:pPr eaLnBrk="1" hangingPunct="1"/>
            <a:r>
              <a:rPr lang="en-US" altLang="zh-CN" sz="2600" smtClean="0">
                <a:solidFill>
                  <a:srgbClr val="FF0000"/>
                </a:solidFill>
                <a:cs typeface="Arial" charset="0"/>
              </a:rPr>
              <a:t>D</a:t>
            </a:r>
            <a:r>
              <a:rPr lang="en-US" altLang="zh-CN" sz="2600" smtClean="0">
                <a:cs typeface="Arial" charset="0"/>
              </a:rPr>
              <a:t>ynamic routes:</a:t>
            </a:r>
          </a:p>
          <a:p>
            <a:pPr lvl="1" eaLnBrk="1" hangingPunct="1"/>
            <a:r>
              <a:rPr lang="en-US" altLang="zh-CN" sz="2200" smtClean="0"/>
              <a:t>Maintenance of routing table.</a:t>
            </a:r>
          </a:p>
          <a:p>
            <a:pPr lvl="1" eaLnBrk="1" hangingPunct="1"/>
            <a:r>
              <a:rPr lang="en-US" altLang="zh-CN" sz="2200" smtClean="0"/>
              <a:t>Timely distribution of information in the form of routing updates.</a:t>
            </a:r>
          </a:p>
          <a:p>
            <a:pPr lvl="1" eaLnBrk="1" hangingPunct="1"/>
            <a:r>
              <a:rPr lang="en-US" altLang="zh-CN" sz="2200" smtClean="0"/>
              <a:t>Relies on routing protocol to share knowledge.</a:t>
            </a:r>
          </a:p>
          <a:p>
            <a:pPr lvl="1" eaLnBrk="1" hangingPunct="1"/>
            <a:r>
              <a:rPr lang="en-US" altLang="zh-CN" sz="2200" smtClean="0"/>
              <a:t>Routers can adjust to changing network conditions. </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6787">
                                            <p:txEl>
                                              <p:pRg st="0" end="0"/>
                                            </p:txEl>
                                          </p:spTgt>
                                        </p:tgtEl>
                                        <p:attrNameLst>
                                          <p:attrName>style.visibility</p:attrName>
                                        </p:attrNameLst>
                                      </p:cBhvr>
                                      <p:to>
                                        <p:strVal val="visible"/>
                                      </p:to>
                                    </p:set>
                                    <p:anim calcmode="lin" valueType="num">
                                      <p:cBhvr additive="base">
                                        <p:cTn id="7" dur="500" fill="hold"/>
                                        <p:tgtEl>
                                          <p:spTgt spid="8867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6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6787">
                                            <p:txEl>
                                              <p:pRg st="1" end="1"/>
                                            </p:txEl>
                                          </p:spTgt>
                                        </p:tgtEl>
                                        <p:attrNameLst>
                                          <p:attrName>style.visibility</p:attrName>
                                        </p:attrNameLst>
                                      </p:cBhvr>
                                      <p:to>
                                        <p:strVal val="visible"/>
                                      </p:to>
                                    </p:set>
                                    <p:anim calcmode="lin" valueType="num">
                                      <p:cBhvr additive="base">
                                        <p:cTn id="13" dur="500" fill="hold"/>
                                        <p:tgtEl>
                                          <p:spTgt spid="8867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6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6787">
                                            <p:txEl>
                                              <p:pRg st="2" end="2"/>
                                            </p:txEl>
                                          </p:spTgt>
                                        </p:tgtEl>
                                        <p:attrNameLst>
                                          <p:attrName>style.visibility</p:attrName>
                                        </p:attrNameLst>
                                      </p:cBhvr>
                                      <p:to>
                                        <p:strVal val="visible"/>
                                      </p:to>
                                    </p:set>
                                    <p:anim calcmode="lin" valueType="num">
                                      <p:cBhvr additive="base">
                                        <p:cTn id="19" dur="500" fill="hold"/>
                                        <p:tgtEl>
                                          <p:spTgt spid="8867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6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6787">
                                            <p:txEl>
                                              <p:pRg st="3" end="3"/>
                                            </p:txEl>
                                          </p:spTgt>
                                        </p:tgtEl>
                                        <p:attrNameLst>
                                          <p:attrName>style.visibility</p:attrName>
                                        </p:attrNameLst>
                                      </p:cBhvr>
                                      <p:to>
                                        <p:strVal val="visible"/>
                                      </p:to>
                                    </p:set>
                                    <p:anim calcmode="lin" valueType="num">
                                      <p:cBhvr additive="base">
                                        <p:cTn id="25" dur="500" fill="hold"/>
                                        <p:tgtEl>
                                          <p:spTgt spid="88678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6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6787">
                                            <p:txEl>
                                              <p:pRg st="4" end="4"/>
                                            </p:txEl>
                                          </p:spTgt>
                                        </p:tgtEl>
                                        <p:attrNameLst>
                                          <p:attrName>style.visibility</p:attrName>
                                        </p:attrNameLst>
                                      </p:cBhvr>
                                      <p:to>
                                        <p:strVal val="visible"/>
                                      </p:to>
                                    </p:set>
                                    <p:anim calcmode="lin" valueType="num">
                                      <p:cBhvr additive="base">
                                        <p:cTn id="31" dur="500" fill="hold"/>
                                        <p:tgtEl>
                                          <p:spTgt spid="88678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6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6787">
                                            <p:txEl>
                                              <p:pRg st="5" end="5"/>
                                            </p:txEl>
                                          </p:spTgt>
                                        </p:tgtEl>
                                        <p:attrNameLst>
                                          <p:attrName>style.visibility</p:attrName>
                                        </p:attrNameLst>
                                      </p:cBhvr>
                                      <p:to>
                                        <p:strVal val="visible"/>
                                      </p:to>
                                    </p:set>
                                    <p:anim calcmode="lin" valueType="num">
                                      <p:cBhvr additive="base">
                                        <p:cTn id="37" dur="500" fill="hold"/>
                                        <p:tgtEl>
                                          <p:spTgt spid="88678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6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86787">
                                            <p:txEl>
                                              <p:pRg st="6" end="6"/>
                                            </p:txEl>
                                          </p:spTgt>
                                        </p:tgtEl>
                                        <p:attrNameLst>
                                          <p:attrName>style.visibility</p:attrName>
                                        </p:attrNameLst>
                                      </p:cBhvr>
                                      <p:to>
                                        <p:strVal val="visible"/>
                                      </p:to>
                                    </p:set>
                                    <p:anim calcmode="lin" valueType="num">
                                      <p:cBhvr additive="base">
                                        <p:cTn id="43" dur="500" fill="hold"/>
                                        <p:tgtEl>
                                          <p:spTgt spid="88678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867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86787">
                                            <p:txEl>
                                              <p:pRg st="7" end="7"/>
                                            </p:txEl>
                                          </p:spTgt>
                                        </p:tgtEl>
                                        <p:attrNameLst>
                                          <p:attrName>style.visibility</p:attrName>
                                        </p:attrNameLst>
                                      </p:cBhvr>
                                      <p:to>
                                        <p:strVal val="visible"/>
                                      </p:to>
                                    </p:set>
                                    <p:anim calcmode="lin" valueType="num">
                                      <p:cBhvr additive="base">
                                        <p:cTn id="49" dur="500" fill="hold"/>
                                        <p:tgtEl>
                                          <p:spTgt spid="88678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867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86787">
                                            <p:txEl>
                                              <p:pRg st="8" end="8"/>
                                            </p:txEl>
                                          </p:spTgt>
                                        </p:tgtEl>
                                        <p:attrNameLst>
                                          <p:attrName>style.visibility</p:attrName>
                                        </p:attrNameLst>
                                      </p:cBhvr>
                                      <p:to>
                                        <p:strVal val="visible"/>
                                      </p:to>
                                    </p:set>
                                    <p:anim calcmode="lin" valueType="num">
                                      <p:cBhvr additive="base">
                                        <p:cTn id="55" dur="500" fill="hold"/>
                                        <p:tgtEl>
                                          <p:spTgt spid="88678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8678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7" grpId="0" build="p" bldLvl="2"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cs typeface="Arial" charset="0"/>
              </a:rPr>
              <a:t>Routing protocol</a:t>
            </a:r>
          </a:p>
        </p:txBody>
      </p:sp>
      <p:sp>
        <p:nvSpPr>
          <p:cNvPr id="888835" name="Rectangle 3"/>
          <p:cNvSpPr>
            <a:spLocks noGrp="1" noChangeArrowheads="1"/>
          </p:cNvSpPr>
          <p:nvPr>
            <p:ph type="body" idx="1"/>
          </p:nvPr>
        </p:nvSpPr>
        <p:spPr>
          <a:xfrm>
            <a:off x="2879725" y="1951038"/>
            <a:ext cx="5568950" cy="2924175"/>
          </a:xfrm>
        </p:spPr>
        <p:txBody>
          <a:bodyPr/>
          <a:lstStyle/>
          <a:p>
            <a:pPr eaLnBrk="1" hangingPunct="1"/>
            <a:r>
              <a:rPr lang="en-US" altLang="zh-CN" smtClean="0">
                <a:solidFill>
                  <a:srgbClr val="FF0000"/>
                </a:solidFill>
                <a:cs typeface="Arial" charset="0"/>
              </a:rPr>
              <a:t>Routing </a:t>
            </a:r>
            <a:r>
              <a:rPr lang="en-US" altLang="zh-CN" smtClean="0">
                <a:cs typeface="Arial" charset="0"/>
              </a:rPr>
              <a:t>protocols determine the paths that routed protocols follow to their destinations. </a:t>
            </a:r>
          </a:p>
        </p:txBody>
      </p:sp>
      <p:pic>
        <p:nvPicPr>
          <p:cNvPr id="88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44675"/>
            <a:ext cx="222408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88836"/>
                                        </p:tgtEl>
                                        <p:attrNameLst>
                                          <p:attrName>style.visibility</p:attrName>
                                        </p:attrNameLst>
                                      </p:cBhvr>
                                      <p:to>
                                        <p:strVal val="visible"/>
                                      </p:to>
                                    </p:set>
                                    <p:animEffect transition="in" filter="dissolve">
                                      <p:cBhvr>
                                        <p:cTn id="7" dur="500"/>
                                        <p:tgtEl>
                                          <p:spTgt spid="888836"/>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88835">
                                            <p:txEl>
                                              <p:pRg st="0" end="0"/>
                                            </p:txEl>
                                          </p:spTgt>
                                        </p:tgtEl>
                                        <p:attrNameLst>
                                          <p:attrName>style.visibility</p:attrName>
                                        </p:attrNameLst>
                                      </p:cBhvr>
                                      <p:to>
                                        <p:strVal val="visible"/>
                                      </p:to>
                                    </p:set>
                                    <p:anim calcmode="lin" valueType="num">
                                      <p:cBhvr additive="base">
                                        <p:cTn id="11" dur="500" fill="hold"/>
                                        <p:tgtEl>
                                          <p:spTgt spid="8888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888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build="p" autoUpdateAnimBg="0"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57188" y="428625"/>
            <a:ext cx="7793037" cy="1066800"/>
          </a:xfrm>
        </p:spPr>
        <p:txBody>
          <a:bodyPr/>
          <a:lstStyle/>
          <a:p>
            <a:pPr eaLnBrk="1" hangingPunct="1"/>
            <a:r>
              <a:rPr lang="en-US" altLang="zh-CN" smtClean="0">
                <a:cs typeface="Arial" charset="0"/>
              </a:rPr>
              <a:t>Routed vs. Routing protocol</a:t>
            </a:r>
          </a:p>
        </p:txBody>
      </p:sp>
      <p:pic>
        <p:nvPicPr>
          <p:cNvPr id="89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43063"/>
            <a:ext cx="8001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884" name="AutoShape 4"/>
          <p:cNvSpPr>
            <a:spLocks noChangeArrowheads="1"/>
          </p:cNvSpPr>
          <p:nvPr/>
        </p:nvSpPr>
        <p:spPr bwMode="auto">
          <a:xfrm rot="19993156">
            <a:off x="3965575" y="2500313"/>
            <a:ext cx="4583113" cy="3733800"/>
          </a:xfrm>
          <a:prstGeom prst="irregularSeal1">
            <a:avLst/>
          </a:prstGeom>
          <a:solidFill>
            <a:srgbClr val="99FF99"/>
          </a:solidFill>
          <a:ln w="12700">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99FF99"/>
            </a:extrusionClr>
          </a:sp3d>
        </p:spPr>
        <p:txBody>
          <a:bodyPr wrap="none" anchor="ctr">
            <a:flatTx/>
          </a:bodyPr>
          <a:lstStyle/>
          <a:p>
            <a:pPr algn="ctr" eaLnBrk="0" hangingPunct="0">
              <a:defRPr/>
            </a:pPr>
            <a:endParaRPr lang="zh-CN" altLang="en-US" sz="2400" b="1">
              <a:solidFill>
                <a:srgbClr val="FF0000"/>
              </a:solidFill>
              <a:effectLst>
                <a:outerShdw blurRad="38100" dist="38100" dir="2700000" algn="tl">
                  <a:srgbClr val="000000"/>
                </a:outerShdw>
              </a:effectLst>
              <a:latin typeface="Arial" charset="0"/>
              <a:ea typeface="宋体" pitchFamily="2" charset="-122"/>
            </a:endParaRP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Routing protocols </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determine how routed</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 protocols are routed</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90883"/>
                                        </p:tgtEl>
                                        <p:attrNameLst>
                                          <p:attrName>style.visibility</p:attrName>
                                        </p:attrNameLst>
                                      </p:cBhvr>
                                      <p:to>
                                        <p:strVal val="visible"/>
                                      </p:to>
                                    </p:set>
                                    <p:animEffect transition="in" filter="dissolve">
                                      <p:cBhvr>
                                        <p:cTn id="7" dur="500"/>
                                        <p:tgtEl>
                                          <p:spTgt spid="8908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90884"/>
                                        </p:tgtEl>
                                        <p:attrNameLst>
                                          <p:attrName>style.visibility</p:attrName>
                                        </p:attrNameLst>
                                      </p:cBhvr>
                                      <p:to>
                                        <p:strVal val="visible"/>
                                      </p:to>
                                    </p:set>
                                    <p:anim calcmode="lin" valueType="num">
                                      <p:cBhvr>
                                        <p:cTn id="12" dur="500" fill="hold"/>
                                        <p:tgtEl>
                                          <p:spTgt spid="890884"/>
                                        </p:tgtEl>
                                        <p:attrNameLst>
                                          <p:attrName>ppt_w</p:attrName>
                                        </p:attrNameLst>
                                      </p:cBhvr>
                                      <p:tavLst>
                                        <p:tav tm="0">
                                          <p:val>
                                            <p:fltVal val="0"/>
                                          </p:val>
                                        </p:tav>
                                        <p:tav tm="100000">
                                          <p:val>
                                            <p:strVal val="#ppt_w"/>
                                          </p:val>
                                        </p:tav>
                                      </p:tavLst>
                                    </p:anim>
                                    <p:anim calcmode="lin" valueType="num">
                                      <p:cBhvr>
                                        <p:cTn id="13" dur="500" fill="hold"/>
                                        <p:tgtEl>
                                          <p:spTgt spid="8908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84"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cs typeface="Arial" charset="0"/>
              </a:rPr>
              <a:t>Classification #2:</a:t>
            </a:r>
            <a:r>
              <a:rPr lang="en-US" altLang="zh-CN" smtClean="0">
                <a:solidFill>
                  <a:schemeClr val="accent2"/>
                </a:solidFill>
                <a:cs typeface="Arial" charset="0"/>
              </a:rPr>
              <a:t> </a:t>
            </a:r>
            <a:r>
              <a:rPr lang="en-US" altLang="zh-CN" smtClean="0">
                <a:solidFill>
                  <a:schemeClr val="hlink"/>
                </a:solidFill>
                <a:cs typeface="Arial" charset="0"/>
              </a:rPr>
              <a:t>IGP and EGP</a:t>
            </a:r>
            <a:r>
              <a:rPr lang="en-US" altLang="zh-CN" smtClean="0">
                <a:cs typeface="Arial" charset="0"/>
              </a:rPr>
              <a:t> </a:t>
            </a:r>
          </a:p>
        </p:txBody>
      </p:sp>
      <p:sp>
        <p:nvSpPr>
          <p:cNvPr id="892931" name="Rectangle 3"/>
          <p:cNvSpPr>
            <a:spLocks noGrp="1" noChangeArrowheads="1"/>
          </p:cNvSpPr>
          <p:nvPr>
            <p:ph type="body" idx="1"/>
          </p:nvPr>
        </p:nvSpPr>
        <p:spPr>
          <a:xfrm>
            <a:off x="533400" y="1905000"/>
            <a:ext cx="8610600" cy="4724400"/>
          </a:xfrm>
        </p:spPr>
        <p:txBody>
          <a:bodyPr/>
          <a:lstStyle/>
          <a:p>
            <a:pPr eaLnBrk="1" hangingPunct="1"/>
            <a:r>
              <a:rPr lang="en-US" altLang="zh-CN" sz="2600" smtClean="0">
                <a:cs typeface="Arial" charset="0"/>
              </a:rPr>
              <a:t>Dynamic routes.</a:t>
            </a:r>
          </a:p>
          <a:p>
            <a:pPr eaLnBrk="1" hangingPunct="1"/>
            <a:r>
              <a:rPr lang="en-US" altLang="zh-CN" sz="2600" smtClean="0">
                <a:solidFill>
                  <a:srgbClr val="FF0000"/>
                </a:solidFill>
                <a:cs typeface="Arial" charset="0"/>
              </a:rPr>
              <a:t>I</a:t>
            </a:r>
            <a:r>
              <a:rPr lang="en-US" altLang="zh-CN" sz="2600" smtClean="0">
                <a:cs typeface="Arial" charset="0"/>
              </a:rPr>
              <a:t>nterior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(RIP, IGRP, EIGRP, OSPF): </a:t>
            </a:r>
          </a:p>
          <a:p>
            <a:pPr lvl="1" eaLnBrk="1" hangingPunct="1"/>
            <a:r>
              <a:rPr lang="en-US" altLang="zh-CN" sz="2200" smtClean="0">
                <a:cs typeface="Arial" charset="0"/>
              </a:rPr>
              <a:t>Be used within an autonomous system, a network of routers under one administration, like a corporate network, a school district's network, or a government agency's network.</a:t>
            </a:r>
          </a:p>
          <a:p>
            <a:pPr eaLnBrk="1" hangingPunct="1"/>
            <a:r>
              <a:rPr lang="en-US" altLang="zh-CN" sz="2600" smtClean="0">
                <a:solidFill>
                  <a:srgbClr val="FF0000"/>
                </a:solidFill>
                <a:cs typeface="Arial" charset="0"/>
              </a:rPr>
              <a:t>E</a:t>
            </a:r>
            <a:r>
              <a:rPr lang="en-US" altLang="zh-CN" sz="2600" smtClean="0">
                <a:cs typeface="Arial" charset="0"/>
              </a:rPr>
              <a:t>xterior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(EGP, BGP):</a:t>
            </a:r>
          </a:p>
          <a:p>
            <a:pPr lvl="1" eaLnBrk="1" hangingPunct="1"/>
            <a:r>
              <a:rPr lang="en-US" altLang="zh-CN" sz="2200" smtClean="0">
                <a:cs typeface="Arial" charset="0"/>
              </a:rPr>
              <a:t>Be used to route packets between autonomous systems.</a:t>
            </a: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2931">
                                            <p:txEl>
                                              <p:pRg st="0" end="0"/>
                                            </p:txEl>
                                          </p:spTgt>
                                        </p:tgtEl>
                                        <p:attrNameLst>
                                          <p:attrName>style.visibility</p:attrName>
                                        </p:attrNameLst>
                                      </p:cBhvr>
                                      <p:to>
                                        <p:strVal val="visible"/>
                                      </p:to>
                                    </p:set>
                                    <p:anim calcmode="lin" valueType="num">
                                      <p:cBhvr additive="base">
                                        <p:cTn id="7" dur="500" fill="hold"/>
                                        <p:tgtEl>
                                          <p:spTgt spid="8929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2931">
                                            <p:txEl>
                                              <p:pRg st="1" end="1"/>
                                            </p:txEl>
                                          </p:spTgt>
                                        </p:tgtEl>
                                        <p:attrNameLst>
                                          <p:attrName>style.visibility</p:attrName>
                                        </p:attrNameLst>
                                      </p:cBhvr>
                                      <p:to>
                                        <p:strVal val="visible"/>
                                      </p:to>
                                    </p:set>
                                    <p:anim calcmode="lin" valueType="num">
                                      <p:cBhvr additive="base">
                                        <p:cTn id="13" dur="500" fill="hold"/>
                                        <p:tgtEl>
                                          <p:spTgt spid="8929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293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892931">
                                            <p:txEl>
                                              <p:pRg st="2" end="2"/>
                                            </p:txEl>
                                          </p:spTgt>
                                        </p:tgtEl>
                                        <p:attrNameLst>
                                          <p:attrName>style.visibility</p:attrName>
                                        </p:attrNameLst>
                                      </p:cBhvr>
                                      <p:to>
                                        <p:strVal val="visible"/>
                                      </p:to>
                                    </p:set>
                                    <p:anim calcmode="lin" valueType="num">
                                      <p:cBhvr additive="base">
                                        <p:cTn id="17" dur="500" fill="hold"/>
                                        <p:tgtEl>
                                          <p:spTgt spid="89293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929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92931">
                                            <p:txEl>
                                              <p:pRg st="3" end="3"/>
                                            </p:txEl>
                                          </p:spTgt>
                                        </p:tgtEl>
                                        <p:attrNameLst>
                                          <p:attrName>style.visibility</p:attrName>
                                        </p:attrNameLst>
                                      </p:cBhvr>
                                      <p:to>
                                        <p:strVal val="visible"/>
                                      </p:to>
                                    </p:set>
                                    <p:anim calcmode="lin" valueType="num">
                                      <p:cBhvr additive="base">
                                        <p:cTn id="23" dur="500" fill="hold"/>
                                        <p:tgtEl>
                                          <p:spTgt spid="892931">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9293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2931">
                                            <p:txEl>
                                              <p:pRg st="4" end="4"/>
                                            </p:txEl>
                                          </p:spTgt>
                                        </p:tgtEl>
                                        <p:attrNameLst>
                                          <p:attrName>style.visibility</p:attrName>
                                        </p:attrNameLst>
                                      </p:cBhvr>
                                      <p:to>
                                        <p:strVal val="visible"/>
                                      </p:to>
                                    </p:set>
                                    <p:anim calcmode="lin" valueType="num">
                                      <p:cBhvr additive="base">
                                        <p:cTn id="27" dur="500" fill="hold"/>
                                        <p:tgtEl>
                                          <p:spTgt spid="89293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929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13453189,F:\计算机网络\第四章：OSI层次：网络层.ppc"/>
</p:tagLst>
</file>

<file path=ppt/tags/tag10.xml><?xml version="1.0" encoding="utf-8"?>
<p:tagLst xmlns:a="http://schemas.openxmlformats.org/drawingml/2006/main" xmlns:r="http://schemas.openxmlformats.org/officeDocument/2006/relationships" xmlns:p="http://schemas.openxmlformats.org/presentationml/2006/main">
  <p:tag name="PPSNARRATION" val="19,13453189,F:\计算机网络\第四章：OSI层次：网络层.ppc"/>
</p:tagLst>
</file>

<file path=ppt/tags/tag11.xml><?xml version="1.0" encoding="utf-8"?>
<p:tagLst xmlns:a="http://schemas.openxmlformats.org/drawingml/2006/main" xmlns:r="http://schemas.openxmlformats.org/officeDocument/2006/relationships" xmlns:p="http://schemas.openxmlformats.org/presentationml/2006/main">
  <p:tag name="PPSNARRATION" val="20,13453189,F:\计算机网络\第四章：OSI层次：网络层.ppc"/>
</p:tagLst>
</file>

<file path=ppt/tags/tag12.xml><?xml version="1.0" encoding="utf-8"?>
<p:tagLst xmlns:a="http://schemas.openxmlformats.org/drawingml/2006/main" xmlns:r="http://schemas.openxmlformats.org/officeDocument/2006/relationships" xmlns:p="http://schemas.openxmlformats.org/presentationml/2006/main">
  <p:tag name="PPSNARRATION" val="21,13453189,F:\计算机网络\第四章：OSI层次：网络层.ppc"/>
</p:tagLst>
</file>

<file path=ppt/tags/tag13.xml><?xml version="1.0" encoding="utf-8"?>
<p:tagLst xmlns:a="http://schemas.openxmlformats.org/drawingml/2006/main" xmlns:r="http://schemas.openxmlformats.org/officeDocument/2006/relationships" xmlns:p="http://schemas.openxmlformats.org/presentationml/2006/main">
  <p:tag name="PPSNARRATION" val="22,13453189,F:\计算机网络\第四章：OSI层次：网络层.ppc"/>
</p:tagLst>
</file>

<file path=ppt/tags/tag14.xml><?xml version="1.0" encoding="utf-8"?>
<p:tagLst xmlns:a="http://schemas.openxmlformats.org/drawingml/2006/main" xmlns:r="http://schemas.openxmlformats.org/officeDocument/2006/relationships" xmlns:p="http://schemas.openxmlformats.org/presentationml/2006/main">
  <p:tag name="PPSNARRATION" val="23,13453189,F:\计算机网络\第四章：OSI层次：网络层.ppc"/>
</p:tagLst>
</file>

<file path=ppt/tags/tag15.xml><?xml version="1.0" encoding="utf-8"?>
<p:tagLst xmlns:a="http://schemas.openxmlformats.org/drawingml/2006/main" xmlns:r="http://schemas.openxmlformats.org/officeDocument/2006/relationships" xmlns:p="http://schemas.openxmlformats.org/presentationml/2006/main">
  <p:tag name="PPSNARRATION" val="24,13453189,F:\计算机网络\第四章：OSI层次：网络层.ppc"/>
</p:tagLst>
</file>

<file path=ppt/tags/tag16.xml><?xml version="1.0" encoding="utf-8"?>
<p:tagLst xmlns:a="http://schemas.openxmlformats.org/drawingml/2006/main" xmlns:r="http://schemas.openxmlformats.org/officeDocument/2006/relationships" xmlns:p="http://schemas.openxmlformats.org/presentationml/2006/main">
  <p:tag name="PPSNARRATION" val="25,13453189,F:\计算机网络\第四章：OSI层次：网络层.ppc"/>
</p:tagLst>
</file>

<file path=ppt/tags/tag17.xml><?xml version="1.0" encoding="utf-8"?>
<p:tagLst xmlns:a="http://schemas.openxmlformats.org/drawingml/2006/main" xmlns:r="http://schemas.openxmlformats.org/officeDocument/2006/relationships" xmlns:p="http://schemas.openxmlformats.org/presentationml/2006/main">
  <p:tag name="PPSNARRATION" val="26,13453189,F:\计算机网络\第四章：OSI层次：网络层.ppc"/>
</p:tagLst>
</file>

<file path=ppt/tags/tag18.xml><?xml version="1.0" encoding="utf-8"?>
<p:tagLst xmlns:a="http://schemas.openxmlformats.org/drawingml/2006/main" xmlns:r="http://schemas.openxmlformats.org/officeDocument/2006/relationships" xmlns:p="http://schemas.openxmlformats.org/presentationml/2006/main">
  <p:tag name="PPSNARRATION" val="27,13453189,F:\计算机网络\第四章：OSI层次：网络层.ppc"/>
</p:tagLst>
</file>

<file path=ppt/tags/tag19.xml><?xml version="1.0" encoding="utf-8"?>
<p:tagLst xmlns:a="http://schemas.openxmlformats.org/drawingml/2006/main" xmlns:r="http://schemas.openxmlformats.org/officeDocument/2006/relationships" xmlns:p="http://schemas.openxmlformats.org/presentationml/2006/main">
  <p:tag name="PPSNARRATION" val="28,13453189,F:\计算机网络\第四章：OSI层次：网络层.ppc"/>
</p:tagLst>
</file>

<file path=ppt/tags/tag2.xml><?xml version="1.0" encoding="utf-8"?>
<p:tagLst xmlns:a="http://schemas.openxmlformats.org/drawingml/2006/main" xmlns:r="http://schemas.openxmlformats.org/officeDocument/2006/relationships" xmlns:p="http://schemas.openxmlformats.org/presentationml/2006/main">
  <p:tag name="PPSNARRATION" val="6,13453189,F:\计算机网络\第四章：OSI层次：网络层.ppc"/>
</p:tagLst>
</file>

<file path=ppt/tags/tag20.xml><?xml version="1.0" encoding="utf-8"?>
<p:tagLst xmlns:a="http://schemas.openxmlformats.org/drawingml/2006/main" xmlns:r="http://schemas.openxmlformats.org/officeDocument/2006/relationships" xmlns:p="http://schemas.openxmlformats.org/presentationml/2006/main">
  <p:tag name="PPSNARRATION" val="30,13453189,F:\计算机网络\第四章：OSI层次：网络层.ppc"/>
</p:tagLst>
</file>

<file path=ppt/tags/tag21.xml><?xml version="1.0" encoding="utf-8"?>
<p:tagLst xmlns:a="http://schemas.openxmlformats.org/drawingml/2006/main" xmlns:r="http://schemas.openxmlformats.org/officeDocument/2006/relationships" xmlns:p="http://schemas.openxmlformats.org/presentationml/2006/main">
  <p:tag name="PPSNARRATION" val="31,13453189,F:\计算机网络\第四章：OSI层次：网络层.ppc"/>
</p:tagLst>
</file>

<file path=ppt/tags/tag22.xml><?xml version="1.0" encoding="utf-8"?>
<p:tagLst xmlns:a="http://schemas.openxmlformats.org/drawingml/2006/main" xmlns:r="http://schemas.openxmlformats.org/officeDocument/2006/relationships" xmlns:p="http://schemas.openxmlformats.org/presentationml/2006/main">
  <p:tag name="PPSNARRATION" val="32,13453189,F:\计算机网络\第四章：OSI层次：网络层.ppc"/>
</p:tagLst>
</file>

<file path=ppt/tags/tag23.xml><?xml version="1.0" encoding="utf-8"?>
<p:tagLst xmlns:a="http://schemas.openxmlformats.org/drawingml/2006/main" xmlns:r="http://schemas.openxmlformats.org/officeDocument/2006/relationships" xmlns:p="http://schemas.openxmlformats.org/presentationml/2006/main">
  <p:tag name="PPSNARRATION" val="33,13453189,F:\计算机网络\第四章：OSI层次：网络层.ppc"/>
</p:tagLst>
</file>

<file path=ppt/tags/tag3.xml><?xml version="1.0" encoding="utf-8"?>
<p:tagLst xmlns:a="http://schemas.openxmlformats.org/drawingml/2006/main" xmlns:r="http://schemas.openxmlformats.org/officeDocument/2006/relationships" xmlns:p="http://schemas.openxmlformats.org/presentationml/2006/main">
  <p:tag name="PPSNARRATION" val="7,13453189,F:\计算机网络\第四章：OSI层次：网络层.ppc"/>
</p:tagLst>
</file>

<file path=ppt/tags/tag4.xml><?xml version="1.0" encoding="utf-8"?>
<p:tagLst xmlns:a="http://schemas.openxmlformats.org/drawingml/2006/main" xmlns:r="http://schemas.openxmlformats.org/officeDocument/2006/relationships" xmlns:p="http://schemas.openxmlformats.org/presentationml/2006/main">
  <p:tag name="PPSNARRATION" val="8,13453189,F:\计算机网络\第四章：OSI层次：网络层.ppc"/>
</p:tagLst>
</file>

<file path=ppt/tags/tag5.xml><?xml version="1.0" encoding="utf-8"?>
<p:tagLst xmlns:a="http://schemas.openxmlformats.org/drawingml/2006/main" xmlns:r="http://schemas.openxmlformats.org/officeDocument/2006/relationships" xmlns:p="http://schemas.openxmlformats.org/presentationml/2006/main">
  <p:tag name="PPSNARRATION" val="9,13453189,F:\计算机网络\第四章：OSI层次：网络层.ppc"/>
</p:tagLst>
</file>

<file path=ppt/tags/tag6.xml><?xml version="1.0" encoding="utf-8"?>
<p:tagLst xmlns:a="http://schemas.openxmlformats.org/drawingml/2006/main" xmlns:r="http://schemas.openxmlformats.org/officeDocument/2006/relationships" xmlns:p="http://schemas.openxmlformats.org/presentationml/2006/main">
  <p:tag name="PPSNARRATION" val="10,13453189,F:\计算机网络\第四章：OSI层次：网络层.ppc"/>
</p:tagLst>
</file>

<file path=ppt/tags/tag7.xml><?xml version="1.0" encoding="utf-8"?>
<p:tagLst xmlns:a="http://schemas.openxmlformats.org/drawingml/2006/main" xmlns:r="http://schemas.openxmlformats.org/officeDocument/2006/relationships" xmlns:p="http://schemas.openxmlformats.org/presentationml/2006/main">
  <p:tag name="PPSNARRATION" val="12,13453189,F:\计算机网络\第四章：OSI层次：网络层.ppc"/>
</p:tagLst>
</file>

<file path=ppt/tags/tag8.xml><?xml version="1.0" encoding="utf-8"?>
<p:tagLst xmlns:a="http://schemas.openxmlformats.org/drawingml/2006/main" xmlns:r="http://schemas.openxmlformats.org/officeDocument/2006/relationships" xmlns:p="http://schemas.openxmlformats.org/presentationml/2006/main">
  <p:tag name="PPSNARRATION" val="17,13453189,F:\计算机网络\第四章：OSI层次：网络层.ppc"/>
</p:tagLst>
</file>

<file path=ppt/tags/tag9.xml><?xml version="1.0" encoding="utf-8"?>
<p:tagLst xmlns:a="http://schemas.openxmlformats.org/drawingml/2006/main" xmlns:r="http://schemas.openxmlformats.org/officeDocument/2006/relationships" xmlns:p="http://schemas.openxmlformats.org/presentationml/2006/main">
  <p:tag name="PPSNARRATION" val="18,13453189,F:\计算机网络\第四章：OSI层次：网络层.ppc"/>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9247</TotalTime>
  <Words>9304</Words>
  <Application>Microsoft Macintosh PowerPoint</Application>
  <PresentationFormat>全屏显示(4:3)</PresentationFormat>
  <Paragraphs>2174</Paragraphs>
  <Slides>152</Slides>
  <Notes>148</Notes>
  <HiddenSlides>0</HiddenSlides>
  <MMClips>0</MMClips>
  <ScaleCrop>false</ScaleCrop>
  <HeadingPairs>
    <vt:vector size="6" baseType="variant">
      <vt:variant>
        <vt:lpstr>主题</vt:lpstr>
      </vt:variant>
      <vt:variant>
        <vt:i4>1</vt:i4>
      </vt:variant>
      <vt:variant>
        <vt:lpstr>嵌入的 OLE 服务器</vt:lpstr>
      </vt:variant>
      <vt:variant>
        <vt:i4>2</vt:i4>
      </vt:variant>
      <vt:variant>
        <vt:lpstr>幻灯片标题</vt:lpstr>
      </vt:variant>
      <vt:variant>
        <vt:i4>152</vt:i4>
      </vt:variant>
    </vt:vector>
  </HeadingPairs>
  <TitlesOfParts>
    <vt:vector size="155" baseType="lpstr">
      <vt:lpstr>Profile</vt:lpstr>
      <vt:lpstr>位图图像</vt:lpstr>
      <vt:lpstr>Bitmap Image</vt:lpstr>
      <vt:lpstr>OSI Layer 3: Network Layer</vt:lpstr>
      <vt:lpstr>Layer3: Network Layer</vt:lpstr>
      <vt:lpstr>Layer 3 Responsibilities</vt:lpstr>
      <vt:lpstr>Layer 3 Devices</vt:lpstr>
      <vt:lpstr>Layer3: Network Layer</vt:lpstr>
      <vt:lpstr>Layer 3 Packet/Datagram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 数据报分片的举例</vt:lpstr>
      <vt:lpstr>PowerPoint 演示文稿</vt:lpstr>
      <vt:lpstr>PowerPoint 演示文稿</vt:lpstr>
      <vt:lpstr>PowerPoint 演示文稿</vt:lpstr>
      <vt:lpstr>PowerPoint 演示文稿</vt:lpstr>
      <vt:lpstr>PowerPoint 演示文稿</vt:lpstr>
      <vt:lpstr>PowerPoint 演示文稿</vt:lpstr>
      <vt:lpstr>Network Layer Addresses</vt:lpstr>
      <vt:lpstr>Layer 3 Addresses</vt:lpstr>
      <vt:lpstr>IP Addresses</vt:lpstr>
      <vt:lpstr>PowerPoint 演示文稿</vt:lpstr>
      <vt:lpstr>Number of Hosts</vt:lpstr>
      <vt:lpstr>Reserved Addresses</vt:lpstr>
      <vt:lpstr>Reserved Addresses</vt:lpstr>
      <vt:lpstr>PowerPoint 演示文稿</vt:lpstr>
      <vt:lpstr>PowerPoint 演示文稿</vt:lpstr>
      <vt:lpstr>Subnet</vt:lpstr>
      <vt:lpstr>Basics of Subnetting</vt:lpstr>
      <vt:lpstr>How many bits can I borrow?</vt:lpstr>
      <vt:lpstr>PowerPoint 演示文稿</vt:lpstr>
      <vt:lpstr>PowerPoint 演示文稿</vt:lpstr>
      <vt:lpstr>Subnet Mask</vt:lpstr>
      <vt:lpstr>Calculating a Subnet</vt:lpstr>
      <vt:lpstr>Step #1</vt:lpstr>
      <vt:lpstr>Step #2</vt:lpstr>
      <vt:lpstr>Step #3</vt:lpstr>
      <vt:lpstr>Step #3 continued…</vt:lpstr>
      <vt:lpstr>Step #3 continued…</vt:lpstr>
      <vt:lpstr>Step #4</vt:lpstr>
      <vt:lpstr>Step #4 continued…</vt:lpstr>
      <vt:lpstr>Step 5</vt:lpstr>
      <vt:lpstr>Step 5 continued…</vt:lpstr>
      <vt:lpstr>Step 5 continued…</vt:lpstr>
      <vt:lpstr>Figuring Subnet Network Addresses</vt:lpstr>
      <vt:lpstr>Figuring Subnet Network Addresses</vt:lpstr>
      <vt:lpstr>PowerPoint 演示文稿</vt:lpstr>
      <vt:lpstr>Practice: IP Addressing Problems</vt:lpstr>
      <vt:lpstr>Solution</vt:lpstr>
      <vt:lpstr>Layer3: Network Layer</vt:lpstr>
      <vt:lpstr>Path determination</vt:lpstr>
      <vt:lpstr>IP addresses</vt:lpstr>
      <vt:lpstr>Router Interface</vt:lpstr>
      <vt:lpstr>Router function</vt:lpstr>
      <vt:lpstr>Router function (cont.1)</vt:lpstr>
      <vt:lpstr>Router function (cont.2)</vt:lpstr>
      <vt:lpstr>Router function (cont.3)</vt:lpstr>
      <vt:lpstr>Router function (cont.4)</vt:lpstr>
      <vt:lpstr>Router Interface example</vt:lpstr>
      <vt:lpstr>IP address assignment</vt:lpstr>
      <vt:lpstr>Dynamic addressing: RARP</vt:lpstr>
      <vt:lpstr>Dynamic addressing: BOOTP</vt:lpstr>
      <vt:lpstr>Dynamic addressing: DHCP</vt:lpstr>
      <vt:lpstr>Layer3: Network Layer</vt:lpstr>
      <vt:lpstr>Address Resolution Protocol</vt:lpstr>
      <vt:lpstr>Address Resolution Protocol</vt:lpstr>
      <vt:lpstr>ARP Table</vt:lpstr>
      <vt:lpstr>ARP operation</vt:lpstr>
      <vt:lpstr>ARP operation: ARP request</vt:lpstr>
      <vt:lpstr>ARP operation: Checking</vt:lpstr>
      <vt:lpstr>ARP operation: ARP reply</vt:lpstr>
      <vt:lpstr>ARP operation: Caching</vt:lpstr>
      <vt:lpstr>ARP: Destination local</vt:lpstr>
      <vt:lpstr>ARP: Internetwork Communication</vt:lpstr>
      <vt:lpstr>Default gateway</vt:lpstr>
      <vt:lpstr>Proxy ARP</vt:lpstr>
      <vt:lpstr>ARP: Destination not local</vt:lpstr>
      <vt:lpstr>ARP Flowchart</vt:lpstr>
      <vt:lpstr>Layer3: Network Layer</vt:lpstr>
      <vt:lpstr>Connection oriented network services</vt:lpstr>
      <vt:lpstr>Circuit switched</vt:lpstr>
      <vt:lpstr>Connectionless network services</vt:lpstr>
      <vt:lpstr>Packet switched</vt:lpstr>
      <vt:lpstr>Layer3: Network Layer</vt:lpstr>
      <vt:lpstr>Network protocol operation</vt:lpstr>
      <vt:lpstr>Routed protocol</vt:lpstr>
      <vt:lpstr>Non-routable protocol</vt:lpstr>
      <vt:lpstr>Addressing of a routable protocol</vt:lpstr>
      <vt:lpstr>Routing table</vt:lpstr>
      <vt:lpstr>Classification #1: Static and Dynamic</vt:lpstr>
      <vt:lpstr>Static vs. dynamic routes</vt:lpstr>
      <vt:lpstr>Routing protocol</vt:lpstr>
      <vt:lpstr>Routed vs. Routing protocol</vt:lpstr>
      <vt:lpstr>Classification #2: IGP and EGP </vt:lpstr>
      <vt:lpstr>IGP vs. EGP </vt:lpstr>
      <vt:lpstr>Classification #3: DVP and LSP</vt:lpstr>
      <vt:lpstr>Distance vector routing</vt:lpstr>
      <vt:lpstr>Link state routing</vt:lpstr>
      <vt:lpstr>RIP(Route Information Protocol) </vt:lpstr>
      <vt:lpstr>IGRP (Interior Gateway Route Protocol) and EIGRP (Enhanced IGRP) </vt:lpstr>
      <vt:lpstr>OSPF(Open Shortest Path First)</vt:lpstr>
      <vt:lpstr>Layer3: Network Layer</vt:lpstr>
      <vt:lpstr>Classful routing &amp; VLSM</vt:lpstr>
      <vt:lpstr>VLSM</vt:lpstr>
      <vt:lpstr>Why use the VLSM </vt:lpstr>
      <vt:lpstr>VLSM</vt:lpstr>
      <vt:lpstr>A Waste of Space</vt:lpstr>
      <vt:lpstr>A Waste of Space</vt:lpstr>
      <vt:lpstr>How to use the VLSM</vt:lpstr>
      <vt:lpstr>VLSM: An Example</vt:lpstr>
      <vt:lpstr>VLSM: An Example</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Route Aggregation</vt:lpstr>
      <vt:lpstr>Route Summarization Sample</vt:lpstr>
      <vt:lpstr>Working it out</vt:lpstr>
      <vt:lpstr>Route Aggregation</vt:lpstr>
      <vt:lpstr>Layer3: Network Layer</vt:lpstr>
      <vt:lpstr>因特网控制报文协议 ICMP</vt:lpstr>
      <vt:lpstr>ICMP 报文的格式 </vt:lpstr>
      <vt:lpstr>ICMP 报文的格式 </vt:lpstr>
      <vt:lpstr>两种ICMP 报文</vt:lpstr>
      <vt:lpstr>目的站不可到达</vt:lpstr>
      <vt:lpstr>ICMP 差错报告报文的数据字段的内容</vt:lpstr>
      <vt:lpstr>不应发送 ICMP 差错报告报文的几种情况 </vt:lpstr>
      <vt:lpstr>PING (Packet InterNet Groper)</vt:lpstr>
      <vt:lpstr>Layer3: Network Layer</vt:lpstr>
      <vt:lpstr>Mobile IP</vt:lpstr>
      <vt:lpstr>移动IP 的运作</vt:lpstr>
      <vt:lpstr>PowerPoint 演示文稿</vt:lpstr>
      <vt:lpstr>转交地址</vt:lpstr>
      <vt:lpstr>外地代理转交地址</vt:lpstr>
      <vt:lpstr>协同定位转交地址</vt:lpstr>
      <vt:lpstr>移动IP的基本功能</vt:lpstr>
      <vt:lpstr>发现</vt:lpstr>
      <vt:lpstr>注册进程</vt:lpstr>
      <vt:lpstr>注册程序的不安全性</vt:lpstr>
      <vt:lpstr>隧道</vt:lpstr>
      <vt:lpstr>PowerPoint 演示文稿</vt:lpstr>
    </vt:vector>
  </TitlesOfParts>
  <Company>Red Mountain High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Xin Jin</cp:lastModifiedBy>
  <cp:revision>384</cp:revision>
  <cp:lastPrinted>1601-01-01T00:00:00Z</cp:lastPrinted>
  <dcterms:created xsi:type="dcterms:W3CDTF">2001-03-25T17:13:46Z</dcterms:created>
  <dcterms:modified xsi:type="dcterms:W3CDTF">2015-04-07T12:10:02Z</dcterms:modified>
</cp:coreProperties>
</file>